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87" r:id="rId4"/>
    <p:sldId id="286" r:id="rId5"/>
    <p:sldId id="293" r:id="rId6"/>
    <p:sldId id="294" r:id="rId7"/>
    <p:sldId id="295" r:id="rId8"/>
    <p:sldId id="273" r:id="rId9"/>
    <p:sldId id="280" r:id="rId10"/>
    <p:sldId id="283" r:id="rId11"/>
    <p:sldId id="284" r:id="rId12"/>
    <p:sldId id="263" r:id="rId13"/>
    <p:sldId id="285" r:id="rId14"/>
    <p:sldId id="276" r:id="rId15"/>
    <p:sldId id="274" r:id="rId16"/>
    <p:sldId id="266" r:id="rId17"/>
    <p:sldId id="275" r:id="rId18"/>
    <p:sldId id="261" r:id="rId19"/>
    <p:sldId id="289" r:id="rId20"/>
    <p:sldId id="298" r:id="rId21"/>
    <p:sldId id="299" r:id="rId22"/>
    <p:sldId id="300" r:id="rId23"/>
    <p:sldId id="301" r:id="rId24"/>
    <p:sldId id="302" r:id="rId25"/>
    <p:sldId id="290" r:id="rId26"/>
    <p:sldId id="288" r:id="rId27"/>
    <p:sldId id="292" r:id="rId28"/>
    <p:sldId id="296" r:id="rId29"/>
    <p:sldId id="297" r:id="rId30"/>
    <p:sldId id="291" r:id="rId31"/>
    <p:sldId id="27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A33788-42A4-454C-8E75-AFD1CB8F562C}" type="datetimeFigureOut">
              <a:rPr lang="en-US" smtClean="0"/>
              <a:t>5/21/2021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063862-F007-4D52-99BD-72FA0B311D07}" type="slidenum">
              <a:rPr lang="en-US" smtClean="0"/>
              <a:t>‹#›</a:t>
            </a:fld>
            <a:endParaRPr lang="en-US"/>
          </a:p>
        </p:txBody>
      </p:sp>
    </p:spTree>
    <p:extLst>
      <p:ext uri="{BB962C8B-B14F-4D97-AF65-F5344CB8AC3E}">
        <p14:creationId xmlns:p14="http://schemas.microsoft.com/office/powerpoint/2010/main" val="4090073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4693f47086_0_1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4693f47086_0_1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46a06669e5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46a06669e5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46a06669e5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8" name="Google Shape;378;g46a06669e5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46a06669e5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46a06669e5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46a06669e5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46a06669e5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C5A53-D45C-4C7E-8078-AF3CC7E6CD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B7302C-BDBE-42FB-8A49-3E21AF086A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67395EF-E14E-4957-AA48-90CD2557A481}"/>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5" name="Footer Placeholder 4">
            <a:extLst>
              <a:ext uri="{FF2B5EF4-FFF2-40B4-BE49-F238E27FC236}">
                <a16:creationId xmlns:a16="http://schemas.microsoft.com/office/drawing/2014/main" id="{387C84B9-3841-470F-8CE8-F837DE867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3728CB-3C07-4807-9B1F-87595541BDA0}"/>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2406683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24776-5A62-4DFD-9119-D72E4A6751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5C08549-4BBD-45E8-A619-D8615CE901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F3A569-72E0-4981-B5FA-F6DA1547C78D}"/>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5" name="Footer Placeholder 4">
            <a:extLst>
              <a:ext uri="{FF2B5EF4-FFF2-40B4-BE49-F238E27FC236}">
                <a16:creationId xmlns:a16="http://schemas.microsoft.com/office/drawing/2014/main" id="{6A9064E2-C440-446B-975E-3110B2A7D0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F94DEF-6E64-49F3-91AC-2011D523B45B}"/>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675944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2A92AB-D235-4A55-A366-E0221EFA1E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ABB14C-23AB-454D-AE26-E81315D672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5817BD-54B4-4103-80C2-69F4487D163C}"/>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5" name="Footer Placeholder 4">
            <a:extLst>
              <a:ext uri="{FF2B5EF4-FFF2-40B4-BE49-F238E27FC236}">
                <a16:creationId xmlns:a16="http://schemas.microsoft.com/office/drawing/2014/main" id="{D575E89A-9825-4FA5-9A87-FDE1AE701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1E49C0-9CBF-421D-ABDE-76D993A0D35E}"/>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3145522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4"/>
        <p:cNvGrpSpPr/>
        <p:nvPr/>
      </p:nvGrpSpPr>
      <p:grpSpPr>
        <a:xfrm>
          <a:off x="0" y="0"/>
          <a:ext cx="0" cy="0"/>
          <a:chOff x="0" y="0"/>
          <a:chExt cx="0" cy="0"/>
        </a:xfrm>
      </p:grpSpPr>
      <p:sp>
        <p:nvSpPr>
          <p:cNvPr id="88" name="Google Shape;88;p4"/>
          <p:cNvSpPr txBox="1">
            <a:spLocks noGrp="1"/>
          </p:cNvSpPr>
          <p:nvPr>
            <p:ph type="title"/>
          </p:nvPr>
        </p:nvSpPr>
        <p:spPr>
          <a:xfrm>
            <a:off x="1738400" y="798100"/>
            <a:ext cx="9374000" cy="13324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89" name="Google Shape;89;p4"/>
          <p:cNvSpPr txBox="1">
            <a:spLocks noGrp="1"/>
          </p:cNvSpPr>
          <p:nvPr>
            <p:ph type="body" idx="1"/>
          </p:nvPr>
        </p:nvSpPr>
        <p:spPr>
          <a:xfrm>
            <a:off x="1738400" y="2653400"/>
            <a:ext cx="9374000" cy="3388800"/>
          </a:xfrm>
          <a:prstGeom prst="rect">
            <a:avLst/>
          </a:prstGeom>
        </p:spPr>
        <p:txBody>
          <a:bodyPr spcFirstLastPara="1" wrap="square" lIns="91425" tIns="91425" rIns="91425" bIns="91425" anchor="t" anchorCtr="0"/>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90" name="Google Shape;90;p4"/>
          <p:cNvSpPr txBox="1">
            <a:spLocks noGrp="1"/>
          </p:cNvSpPr>
          <p:nvPr>
            <p:ph type="sldNum" idx="12"/>
          </p:nvPr>
        </p:nvSpPr>
        <p:spPr>
          <a:xfrm>
            <a:off x="11268061" y="6315968"/>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09940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3"/>
        </a:solidFill>
        <a:effectLst/>
      </p:bgPr>
    </p:bg>
    <p:spTree>
      <p:nvGrpSpPr>
        <p:cNvPr id="1" name="Shape 141"/>
        <p:cNvGrpSpPr/>
        <p:nvPr/>
      </p:nvGrpSpPr>
      <p:grpSpPr>
        <a:xfrm>
          <a:off x="0" y="0"/>
          <a:ext cx="0" cy="0"/>
          <a:chOff x="0" y="0"/>
          <a:chExt cx="0" cy="0"/>
        </a:xfrm>
      </p:grpSpPr>
      <p:sp>
        <p:nvSpPr>
          <p:cNvPr id="268" name="Google Shape;268;p11"/>
          <p:cNvSpPr txBox="1">
            <a:spLocks noGrp="1"/>
          </p:cNvSpPr>
          <p:nvPr>
            <p:ph type="title" hasCustomPrompt="1"/>
          </p:nvPr>
        </p:nvSpPr>
        <p:spPr>
          <a:xfrm>
            <a:off x="1851500" y="1030300"/>
            <a:ext cx="8489200" cy="2484400"/>
          </a:xfrm>
          <a:prstGeom prst="rect">
            <a:avLst/>
          </a:prstGeom>
        </p:spPr>
        <p:txBody>
          <a:bodyPr spcFirstLastPara="1" wrap="square" lIns="91425" tIns="91425" rIns="91425" bIns="91425" anchor="ctr" anchorCtr="0"/>
          <a:lstStyle>
            <a:lvl1pPr lvl="0" algn="ctr">
              <a:spcBef>
                <a:spcPts val="0"/>
              </a:spcBef>
              <a:spcAft>
                <a:spcPts val="0"/>
              </a:spcAft>
              <a:buClr>
                <a:schemeClr val="lt1"/>
              </a:buClr>
              <a:buSzPts val="8000"/>
              <a:buNone/>
              <a:defRPr sz="10666">
                <a:solidFill>
                  <a:schemeClr val="lt1"/>
                </a:solidFill>
              </a:defRPr>
            </a:lvl1pPr>
            <a:lvl2pPr lvl="1" algn="ctr">
              <a:spcBef>
                <a:spcPts val="0"/>
              </a:spcBef>
              <a:spcAft>
                <a:spcPts val="0"/>
              </a:spcAft>
              <a:buClr>
                <a:schemeClr val="lt1"/>
              </a:buClr>
              <a:buSzPts val="8000"/>
              <a:buNone/>
              <a:defRPr sz="10666">
                <a:solidFill>
                  <a:schemeClr val="lt1"/>
                </a:solidFill>
              </a:defRPr>
            </a:lvl2pPr>
            <a:lvl3pPr lvl="2" algn="ctr">
              <a:spcBef>
                <a:spcPts val="0"/>
              </a:spcBef>
              <a:spcAft>
                <a:spcPts val="0"/>
              </a:spcAft>
              <a:buClr>
                <a:schemeClr val="lt1"/>
              </a:buClr>
              <a:buSzPts val="8000"/>
              <a:buNone/>
              <a:defRPr sz="10666">
                <a:solidFill>
                  <a:schemeClr val="lt1"/>
                </a:solidFill>
              </a:defRPr>
            </a:lvl3pPr>
            <a:lvl4pPr lvl="3" algn="ctr">
              <a:spcBef>
                <a:spcPts val="0"/>
              </a:spcBef>
              <a:spcAft>
                <a:spcPts val="0"/>
              </a:spcAft>
              <a:buClr>
                <a:schemeClr val="lt1"/>
              </a:buClr>
              <a:buSzPts val="8000"/>
              <a:buNone/>
              <a:defRPr sz="10666">
                <a:solidFill>
                  <a:schemeClr val="lt1"/>
                </a:solidFill>
              </a:defRPr>
            </a:lvl4pPr>
            <a:lvl5pPr lvl="4" algn="ctr">
              <a:spcBef>
                <a:spcPts val="0"/>
              </a:spcBef>
              <a:spcAft>
                <a:spcPts val="0"/>
              </a:spcAft>
              <a:buClr>
                <a:schemeClr val="lt1"/>
              </a:buClr>
              <a:buSzPts val="8000"/>
              <a:buNone/>
              <a:defRPr sz="10666">
                <a:solidFill>
                  <a:schemeClr val="lt1"/>
                </a:solidFill>
              </a:defRPr>
            </a:lvl5pPr>
            <a:lvl6pPr lvl="5" algn="ctr">
              <a:spcBef>
                <a:spcPts val="0"/>
              </a:spcBef>
              <a:spcAft>
                <a:spcPts val="0"/>
              </a:spcAft>
              <a:buClr>
                <a:schemeClr val="lt1"/>
              </a:buClr>
              <a:buSzPts val="8000"/>
              <a:buNone/>
              <a:defRPr sz="10666">
                <a:solidFill>
                  <a:schemeClr val="lt1"/>
                </a:solidFill>
              </a:defRPr>
            </a:lvl6pPr>
            <a:lvl7pPr lvl="6" algn="ctr">
              <a:spcBef>
                <a:spcPts val="0"/>
              </a:spcBef>
              <a:spcAft>
                <a:spcPts val="0"/>
              </a:spcAft>
              <a:buClr>
                <a:schemeClr val="lt1"/>
              </a:buClr>
              <a:buSzPts val="8000"/>
              <a:buNone/>
              <a:defRPr sz="10666">
                <a:solidFill>
                  <a:schemeClr val="lt1"/>
                </a:solidFill>
              </a:defRPr>
            </a:lvl7pPr>
            <a:lvl8pPr lvl="7" algn="ctr">
              <a:spcBef>
                <a:spcPts val="0"/>
              </a:spcBef>
              <a:spcAft>
                <a:spcPts val="0"/>
              </a:spcAft>
              <a:buClr>
                <a:schemeClr val="lt1"/>
              </a:buClr>
              <a:buSzPts val="8000"/>
              <a:buNone/>
              <a:defRPr sz="10666">
                <a:solidFill>
                  <a:schemeClr val="lt1"/>
                </a:solidFill>
              </a:defRPr>
            </a:lvl8pPr>
            <a:lvl9pPr lvl="8" algn="ctr">
              <a:spcBef>
                <a:spcPts val="0"/>
              </a:spcBef>
              <a:spcAft>
                <a:spcPts val="0"/>
              </a:spcAft>
              <a:buClr>
                <a:schemeClr val="lt1"/>
              </a:buClr>
              <a:buSzPts val="8000"/>
              <a:buNone/>
              <a:defRPr sz="10666">
                <a:solidFill>
                  <a:schemeClr val="lt1"/>
                </a:solidFill>
              </a:defRPr>
            </a:lvl9pPr>
          </a:lstStyle>
          <a:p>
            <a:r>
              <a:t>xx%</a:t>
            </a:r>
          </a:p>
        </p:txBody>
      </p:sp>
      <p:sp>
        <p:nvSpPr>
          <p:cNvPr id="269" name="Google Shape;269;p11"/>
          <p:cNvSpPr txBox="1">
            <a:spLocks noGrp="1"/>
          </p:cNvSpPr>
          <p:nvPr>
            <p:ph type="body" idx="1"/>
          </p:nvPr>
        </p:nvSpPr>
        <p:spPr>
          <a:xfrm>
            <a:off x="1851500" y="3616400"/>
            <a:ext cx="8489200" cy="1481600"/>
          </a:xfrm>
          <a:prstGeom prst="rect">
            <a:avLst/>
          </a:prstGeom>
        </p:spPr>
        <p:txBody>
          <a:bodyPr spcFirstLastPara="1" wrap="square" lIns="91425" tIns="91425" rIns="91425" bIns="91425" anchor="t" anchorCtr="0"/>
          <a:lstStyle>
            <a:lvl1pPr marL="609585" lvl="0" indent="-414856" algn="ctr">
              <a:spcBef>
                <a:spcPts val="0"/>
              </a:spcBef>
              <a:spcAft>
                <a:spcPts val="0"/>
              </a:spcAft>
              <a:buClr>
                <a:schemeClr val="lt1"/>
              </a:buClr>
              <a:buSzPts val="1300"/>
              <a:buChar char="●"/>
              <a:defRPr>
                <a:solidFill>
                  <a:schemeClr val="lt1"/>
                </a:solidFill>
              </a:defRPr>
            </a:lvl1pPr>
            <a:lvl2pPr marL="1219170" lvl="1" indent="-397923" algn="ctr">
              <a:spcBef>
                <a:spcPts val="2133"/>
              </a:spcBef>
              <a:spcAft>
                <a:spcPts val="0"/>
              </a:spcAft>
              <a:buClr>
                <a:schemeClr val="lt1"/>
              </a:buClr>
              <a:buSzPts val="1100"/>
              <a:buChar char="○"/>
              <a:defRPr>
                <a:solidFill>
                  <a:schemeClr val="lt1"/>
                </a:solidFill>
              </a:defRPr>
            </a:lvl2pPr>
            <a:lvl3pPr marL="1828754" lvl="2" indent="-397923" algn="ctr">
              <a:spcBef>
                <a:spcPts val="2133"/>
              </a:spcBef>
              <a:spcAft>
                <a:spcPts val="0"/>
              </a:spcAft>
              <a:buClr>
                <a:schemeClr val="lt1"/>
              </a:buClr>
              <a:buSzPts val="1100"/>
              <a:buChar char="■"/>
              <a:defRPr>
                <a:solidFill>
                  <a:schemeClr val="lt1"/>
                </a:solidFill>
              </a:defRPr>
            </a:lvl3pPr>
            <a:lvl4pPr marL="2438339" lvl="3" indent="-397923" algn="ctr">
              <a:spcBef>
                <a:spcPts val="2133"/>
              </a:spcBef>
              <a:spcAft>
                <a:spcPts val="0"/>
              </a:spcAft>
              <a:buClr>
                <a:schemeClr val="lt1"/>
              </a:buClr>
              <a:buSzPts val="1100"/>
              <a:buChar char="●"/>
              <a:defRPr>
                <a:solidFill>
                  <a:schemeClr val="lt1"/>
                </a:solidFill>
              </a:defRPr>
            </a:lvl4pPr>
            <a:lvl5pPr marL="3047924" lvl="4" indent="-397923" algn="ctr">
              <a:spcBef>
                <a:spcPts val="2133"/>
              </a:spcBef>
              <a:spcAft>
                <a:spcPts val="0"/>
              </a:spcAft>
              <a:buClr>
                <a:schemeClr val="lt1"/>
              </a:buClr>
              <a:buSzPts val="1100"/>
              <a:buChar char="○"/>
              <a:defRPr>
                <a:solidFill>
                  <a:schemeClr val="lt1"/>
                </a:solidFill>
              </a:defRPr>
            </a:lvl5pPr>
            <a:lvl6pPr marL="3657509" lvl="5" indent="-397923" algn="ctr">
              <a:spcBef>
                <a:spcPts val="2133"/>
              </a:spcBef>
              <a:spcAft>
                <a:spcPts val="0"/>
              </a:spcAft>
              <a:buClr>
                <a:schemeClr val="lt1"/>
              </a:buClr>
              <a:buSzPts val="1100"/>
              <a:buChar char="■"/>
              <a:defRPr>
                <a:solidFill>
                  <a:schemeClr val="lt1"/>
                </a:solidFill>
              </a:defRPr>
            </a:lvl6pPr>
            <a:lvl7pPr marL="4267093" lvl="6" indent="-397923" algn="ctr">
              <a:spcBef>
                <a:spcPts val="2133"/>
              </a:spcBef>
              <a:spcAft>
                <a:spcPts val="0"/>
              </a:spcAft>
              <a:buClr>
                <a:schemeClr val="lt1"/>
              </a:buClr>
              <a:buSzPts val="1100"/>
              <a:buChar char="●"/>
              <a:defRPr>
                <a:solidFill>
                  <a:schemeClr val="lt1"/>
                </a:solidFill>
              </a:defRPr>
            </a:lvl7pPr>
            <a:lvl8pPr marL="4876678" lvl="7" indent="-397923" algn="ctr">
              <a:spcBef>
                <a:spcPts val="2133"/>
              </a:spcBef>
              <a:spcAft>
                <a:spcPts val="0"/>
              </a:spcAft>
              <a:buClr>
                <a:schemeClr val="lt1"/>
              </a:buClr>
              <a:buSzPts val="1100"/>
              <a:buChar char="○"/>
              <a:defRPr>
                <a:solidFill>
                  <a:schemeClr val="lt1"/>
                </a:solidFill>
              </a:defRPr>
            </a:lvl8pPr>
            <a:lvl9pPr marL="5486263" lvl="8" indent="-397923" algn="ctr">
              <a:spcBef>
                <a:spcPts val="2133"/>
              </a:spcBef>
              <a:spcAft>
                <a:spcPts val="2133"/>
              </a:spcAft>
              <a:buClr>
                <a:schemeClr val="lt1"/>
              </a:buClr>
              <a:buSzPts val="1100"/>
              <a:buChar char="■"/>
              <a:defRPr>
                <a:solidFill>
                  <a:schemeClr val="lt1"/>
                </a:solidFill>
              </a:defRPr>
            </a:lvl9pPr>
          </a:lstStyle>
          <a:p>
            <a:endParaRPr/>
          </a:p>
        </p:txBody>
      </p:sp>
      <p:sp>
        <p:nvSpPr>
          <p:cNvPr id="270" name="Google Shape;270;p11"/>
          <p:cNvSpPr txBox="1">
            <a:spLocks noGrp="1"/>
          </p:cNvSpPr>
          <p:nvPr>
            <p:ph type="sldNum" idx="12"/>
          </p:nvPr>
        </p:nvSpPr>
        <p:spPr>
          <a:xfrm>
            <a:off x="11268061" y="6315968"/>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417300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05"/>
        <p:cNvGrpSpPr/>
        <p:nvPr/>
      </p:nvGrpSpPr>
      <p:grpSpPr>
        <a:xfrm>
          <a:off x="0" y="0"/>
          <a:ext cx="0" cy="0"/>
          <a:chOff x="0" y="0"/>
          <a:chExt cx="0" cy="0"/>
        </a:xfrm>
      </p:grpSpPr>
      <p:sp>
        <p:nvSpPr>
          <p:cNvPr id="109" name="Google Shape;109;p7"/>
          <p:cNvSpPr txBox="1">
            <a:spLocks noGrp="1"/>
          </p:cNvSpPr>
          <p:nvPr>
            <p:ph type="title"/>
          </p:nvPr>
        </p:nvSpPr>
        <p:spPr>
          <a:xfrm>
            <a:off x="1738400" y="798100"/>
            <a:ext cx="4416000" cy="21200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10" name="Google Shape;110;p7"/>
          <p:cNvSpPr txBox="1">
            <a:spLocks noGrp="1"/>
          </p:cNvSpPr>
          <p:nvPr>
            <p:ph type="body" idx="1"/>
          </p:nvPr>
        </p:nvSpPr>
        <p:spPr>
          <a:xfrm>
            <a:off x="1738400" y="3079567"/>
            <a:ext cx="4416000" cy="2962400"/>
          </a:xfrm>
          <a:prstGeom prst="rect">
            <a:avLst/>
          </a:prstGeom>
        </p:spPr>
        <p:txBody>
          <a:bodyPr spcFirstLastPara="1" wrap="square" lIns="91425" tIns="91425" rIns="91425" bIns="91425" anchor="t" anchorCtr="0"/>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111" name="Google Shape;111;p7"/>
          <p:cNvSpPr txBox="1">
            <a:spLocks noGrp="1"/>
          </p:cNvSpPr>
          <p:nvPr>
            <p:ph type="sldNum" idx="12"/>
          </p:nvPr>
        </p:nvSpPr>
        <p:spPr>
          <a:xfrm>
            <a:off x="11268061" y="6315968"/>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32083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398F1-1650-4A2C-8964-349B60C41E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FCD39A-86E3-4817-9E41-3F60486BDA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85B06C-A3DD-4BA0-BB85-B93AA23DFCAB}"/>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5" name="Footer Placeholder 4">
            <a:extLst>
              <a:ext uri="{FF2B5EF4-FFF2-40B4-BE49-F238E27FC236}">
                <a16:creationId xmlns:a16="http://schemas.microsoft.com/office/drawing/2014/main" id="{127B0D7F-DACA-41BF-A371-563DEE6DFD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5FC446-B6F5-4F34-84B1-CAE9AA065660}"/>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1392941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42332-5625-4549-89E2-C97333696A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3C3BF95-55DF-4788-8389-911D53C7C0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0F8A21-98F0-486B-AEA3-7D5F549C491B}"/>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5" name="Footer Placeholder 4">
            <a:extLst>
              <a:ext uri="{FF2B5EF4-FFF2-40B4-BE49-F238E27FC236}">
                <a16:creationId xmlns:a16="http://schemas.microsoft.com/office/drawing/2014/main" id="{799DBAA8-C120-4B56-9E67-FF3292F964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7B5261-AB6F-4BE9-8AFD-A55A677B91A8}"/>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4058879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C40F6-EA38-47FD-9590-3C0531568F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5F4230-FE5E-4D81-B59E-73193BB85F1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F6ECA2-FE3B-492E-8238-5266AC595F4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E914588-E084-4536-ACBB-FF5E00970FA4}"/>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6" name="Footer Placeholder 5">
            <a:extLst>
              <a:ext uri="{FF2B5EF4-FFF2-40B4-BE49-F238E27FC236}">
                <a16:creationId xmlns:a16="http://schemas.microsoft.com/office/drawing/2014/main" id="{A18673A0-AEE1-46DA-A04B-2DF177B82B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74B9E5-CF8B-4ABF-98FB-65256EEBE0D7}"/>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318584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C94F2-47B3-4E45-8EF4-4FE83123857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432AE25-0652-4CF9-946E-3BBAE76D30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1B99B1-3B6A-4432-966D-977955DD7F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292F4E9-E7B4-4E1F-B194-E3231FCD37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4842D9-C7C1-4245-933C-52100111AA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79F8B6-8AAC-4614-B739-54314F9C6825}"/>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8" name="Footer Placeholder 7">
            <a:extLst>
              <a:ext uri="{FF2B5EF4-FFF2-40B4-BE49-F238E27FC236}">
                <a16:creationId xmlns:a16="http://schemas.microsoft.com/office/drawing/2014/main" id="{A993EEE6-99F7-464E-A418-851FA64109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F584E38-B3D2-4566-AD21-E17C1529AEA2}"/>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236528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2DC29-AB04-4727-8B4B-A3845CADCA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8A44E4-4CF3-4286-80CD-03868A20D82C}"/>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4" name="Footer Placeholder 3">
            <a:extLst>
              <a:ext uri="{FF2B5EF4-FFF2-40B4-BE49-F238E27FC236}">
                <a16:creationId xmlns:a16="http://schemas.microsoft.com/office/drawing/2014/main" id="{3BA9535F-C96A-4099-B607-6903E5B8288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A01C3A-59D0-464F-A041-7131C4F847F7}"/>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4027549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7D6D92-AE8F-46D8-B262-1162A40F2435}"/>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3" name="Footer Placeholder 2">
            <a:extLst>
              <a:ext uri="{FF2B5EF4-FFF2-40B4-BE49-F238E27FC236}">
                <a16:creationId xmlns:a16="http://schemas.microsoft.com/office/drawing/2014/main" id="{5A22A384-5665-43A3-BE29-2741205368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938FAB5-D63F-4230-81B3-06F175D194B4}"/>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89297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8959F-423A-425F-A6C8-A2AE860034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E65F81-E8AA-48E6-9D14-E65FC9C538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DA7A98-E093-485B-9251-2140A8AF06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AA0152-EF3F-461C-9C7D-9583D9207E07}"/>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6" name="Footer Placeholder 5">
            <a:extLst>
              <a:ext uri="{FF2B5EF4-FFF2-40B4-BE49-F238E27FC236}">
                <a16:creationId xmlns:a16="http://schemas.microsoft.com/office/drawing/2014/main" id="{7652AF4F-3B18-472A-82EA-A8FB98CD67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B9D5B0-F353-4E44-87ED-723E0EE12543}"/>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1919780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CB690-A26A-41F4-86FA-CFC6D9C9AE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5B8663-76B6-450D-9397-CC73B519AD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0BC624-0778-4272-988B-F1B1A82A9C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8586E-FED3-47FD-9A41-32CB13FCE989}"/>
              </a:ext>
            </a:extLst>
          </p:cNvPr>
          <p:cNvSpPr>
            <a:spLocks noGrp="1"/>
          </p:cNvSpPr>
          <p:nvPr>
            <p:ph type="dt" sz="half" idx="10"/>
          </p:nvPr>
        </p:nvSpPr>
        <p:spPr/>
        <p:txBody>
          <a:bodyPr/>
          <a:lstStyle/>
          <a:p>
            <a:fld id="{4C8ED5DB-A9BE-4A25-8059-27584F4362E5}" type="datetimeFigureOut">
              <a:rPr lang="en-US" smtClean="0"/>
              <a:t>5/21/2021</a:t>
            </a:fld>
            <a:endParaRPr lang="en-US"/>
          </a:p>
        </p:txBody>
      </p:sp>
      <p:sp>
        <p:nvSpPr>
          <p:cNvPr id="6" name="Footer Placeholder 5">
            <a:extLst>
              <a:ext uri="{FF2B5EF4-FFF2-40B4-BE49-F238E27FC236}">
                <a16:creationId xmlns:a16="http://schemas.microsoft.com/office/drawing/2014/main" id="{5772B15A-C205-4A8C-A2E5-1F62D0368E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31AF56-2B39-4148-AAF7-48BB43B0EF12}"/>
              </a:ext>
            </a:extLst>
          </p:cNvPr>
          <p:cNvSpPr>
            <a:spLocks noGrp="1"/>
          </p:cNvSpPr>
          <p:nvPr>
            <p:ph type="sldNum" sz="quarter" idx="12"/>
          </p:nvPr>
        </p:nvSpPr>
        <p:spPr/>
        <p:txBody>
          <a:bodyPr/>
          <a:lstStyle/>
          <a:p>
            <a:fld id="{9242C7AC-0125-4A3B-AECF-16DD3F7B0D3C}" type="slidenum">
              <a:rPr lang="en-US" smtClean="0"/>
              <a:t>‹#›</a:t>
            </a:fld>
            <a:endParaRPr lang="en-US"/>
          </a:p>
        </p:txBody>
      </p:sp>
    </p:spTree>
    <p:extLst>
      <p:ext uri="{BB962C8B-B14F-4D97-AF65-F5344CB8AC3E}">
        <p14:creationId xmlns:p14="http://schemas.microsoft.com/office/powerpoint/2010/main" val="2420073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CED7D7-94BE-4547-BCE0-D383F8FB47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021C88C-C816-4B0F-8ED0-50E6E25C45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4BA854-3960-45F3-A8E0-9BE9C0CE66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D5DB-A9BE-4A25-8059-27584F4362E5}" type="datetimeFigureOut">
              <a:rPr lang="en-US" smtClean="0"/>
              <a:t>5/21/2021</a:t>
            </a:fld>
            <a:endParaRPr lang="en-US"/>
          </a:p>
        </p:txBody>
      </p:sp>
      <p:sp>
        <p:nvSpPr>
          <p:cNvPr id="5" name="Footer Placeholder 4">
            <a:extLst>
              <a:ext uri="{FF2B5EF4-FFF2-40B4-BE49-F238E27FC236}">
                <a16:creationId xmlns:a16="http://schemas.microsoft.com/office/drawing/2014/main" id="{18A352CF-EB54-45C5-9160-93D54AD52C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B41572B-01EE-415B-A0C0-CDB1610983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42C7AC-0125-4A3B-AECF-16DD3F7B0D3C}" type="slidenum">
              <a:rPr lang="en-US" smtClean="0"/>
              <a:t>‹#›</a:t>
            </a:fld>
            <a:endParaRPr lang="en-US"/>
          </a:p>
        </p:txBody>
      </p:sp>
    </p:spTree>
    <p:extLst>
      <p:ext uri="{BB962C8B-B14F-4D97-AF65-F5344CB8AC3E}">
        <p14:creationId xmlns:p14="http://schemas.microsoft.com/office/powerpoint/2010/main" val="1253012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8076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455C-23EF-49A5-A85A-B08CDC5E29A9}"/>
              </a:ext>
            </a:extLst>
          </p:cNvPr>
          <p:cNvSpPr>
            <a:spLocks noGrp="1"/>
          </p:cNvSpPr>
          <p:nvPr>
            <p:ph type="title"/>
          </p:nvPr>
        </p:nvSpPr>
        <p:spPr/>
        <p:txBody>
          <a:bodyPr/>
          <a:lstStyle/>
          <a:p>
            <a:r>
              <a:rPr lang="en-US" dirty="0" err="1"/>
              <a:t>Vitrina</a:t>
            </a:r>
            <a:r>
              <a:rPr lang="en-US" dirty="0"/>
              <a:t> </a:t>
            </a:r>
            <a:r>
              <a:rPr lang="en-US" dirty="0" err="1"/>
              <a:t>Online+Plasare</a:t>
            </a:r>
            <a:r>
              <a:rPr lang="en-US" dirty="0"/>
              <a:t> </a:t>
            </a:r>
            <a:r>
              <a:rPr lang="en-US" dirty="0" err="1"/>
              <a:t>comand</a:t>
            </a:r>
            <a:r>
              <a:rPr lang="ro-RO" dirty="0"/>
              <a:t>ă</a:t>
            </a:r>
          </a:p>
        </p:txBody>
      </p:sp>
      <p:sp>
        <p:nvSpPr>
          <p:cNvPr id="3" name="Text Placeholder 2">
            <a:extLst>
              <a:ext uri="{FF2B5EF4-FFF2-40B4-BE49-F238E27FC236}">
                <a16:creationId xmlns:a16="http://schemas.microsoft.com/office/drawing/2014/main" id="{7F768D58-2DA2-403D-B931-2C3398C0A529}"/>
              </a:ext>
            </a:extLst>
          </p:cNvPr>
          <p:cNvSpPr>
            <a:spLocks noGrp="1"/>
          </p:cNvSpPr>
          <p:nvPr>
            <p:ph type="body" idx="1"/>
          </p:nvPr>
        </p:nvSpPr>
        <p:spPr>
          <a:xfrm>
            <a:off x="2552699" y="1734600"/>
            <a:ext cx="8616852" cy="3388800"/>
          </a:xfrm>
        </p:spPr>
        <p:txBody>
          <a:bodyPr/>
          <a:lstStyle/>
          <a:p>
            <a:r>
              <a:rPr lang="ro-RO" dirty="0"/>
              <a:t>Date cu caracter personal colectate</a:t>
            </a:r>
          </a:p>
          <a:p>
            <a:endParaRPr lang="ro-RO" dirty="0"/>
          </a:p>
        </p:txBody>
      </p:sp>
      <p:sp>
        <p:nvSpPr>
          <p:cNvPr id="5" name="Rectangle: Rounded Corners 4">
            <a:extLst>
              <a:ext uri="{FF2B5EF4-FFF2-40B4-BE49-F238E27FC236}">
                <a16:creationId xmlns:a16="http://schemas.microsoft.com/office/drawing/2014/main" id="{AF8544E7-3610-477D-A7F2-BDF435111467}"/>
              </a:ext>
            </a:extLst>
          </p:cNvPr>
          <p:cNvSpPr/>
          <p:nvPr/>
        </p:nvSpPr>
        <p:spPr>
          <a:xfrm>
            <a:off x="1022449" y="2653400"/>
            <a:ext cx="2256151" cy="28742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Plasarea</a:t>
            </a:r>
            <a:r>
              <a:rPr lang="en-US" sz="2400" dirty="0"/>
              <a:t> </a:t>
            </a:r>
            <a:r>
              <a:rPr lang="en-US" sz="2400" dirty="0" err="1"/>
              <a:t>comenzii</a:t>
            </a:r>
            <a:endParaRPr lang="en-US" sz="2400" dirty="0"/>
          </a:p>
          <a:p>
            <a:pPr algn="ctr"/>
            <a:r>
              <a:rPr lang="ro-RO" sz="2400" dirty="0"/>
              <a:t>Webpage</a:t>
            </a:r>
          </a:p>
          <a:p>
            <a:pPr algn="ctr"/>
            <a:r>
              <a:rPr lang="ro-RO" sz="2400" dirty="0"/>
              <a:t>Market place</a:t>
            </a:r>
          </a:p>
          <a:p>
            <a:pPr algn="ctr"/>
            <a:r>
              <a:rPr lang="ro-RO" sz="2400" dirty="0"/>
              <a:t>...</a:t>
            </a:r>
          </a:p>
        </p:txBody>
      </p:sp>
      <p:pic>
        <p:nvPicPr>
          <p:cNvPr id="9" name="Picture 8" descr="A close up of a sign&#10;&#10;Description automatically generated">
            <a:extLst>
              <a:ext uri="{FF2B5EF4-FFF2-40B4-BE49-F238E27FC236}">
                <a16:creationId xmlns:a16="http://schemas.microsoft.com/office/drawing/2014/main" id="{406F5F25-F482-44A3-937F-02D329B17987}"/>
              </a:ext>
            </a:extLst>
          </p:cNvPr>
          <p:cNvPicPr>
            <a:picLocks noChangeAspect="1"/>
          </p:cNvPicPr>
          <p:nvPr/>
        </p:nvPicPr>
        <p:blipFill>
          <a:blip r:embed="rId2"/>
          <a:stretch>
            <a:fillRect/>
          </a:stretch>
        </p:blipFill>
        <p:spPr>
          <a:xfrm>
            <a:off x="4107099" y="2653401"/>
            <a:ext cx="6311780" cy="3318775"/>
          </a:xfrm>
          <a:prstGeom prst="rect">
            <a:avLst/>
          </a:prstGeom>
        </p:spPr>
      </p:pic>
    </p:spTree>
    <p:extLst>
      <p:ext uri="{BB962C8B-B14F-4D97-AF65-F5344CB8AC3E}">
        <p14:creationId xmlns:p14="http://schemas.microsoft.com/office/powerpoint/2010/main" val="3418516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4E2A1-4A36-44D5-93F0-9A52B9FD3EA8}"/>
              </a:ext>
            </a:extLst>
          </p:cNvPr>
          <p:cNvSpPr>
            <a:spLocks noGrp="1"/>
          </p:cNvSpPr>
          <p:nvPr>
            <p:ph type="title"/>
          </p:nvPr>
        </p:nvSpPr>
        <p:spPr>
          <a:xfrm>
            <a:off x="6593917" y="847828"/>
            <a:ext cx="4709345" cy="1169585"/>
          </a:xfrm>
        </p:spPr>
        <p:txBody>
          <a:bodyPr spcFirstLastPara="1" vert="horz" wrap="square" lIns="121920" tIns="60960" rIns="121920" bIns="60960" rtlCol="0" anchor="b" anchorCtr="0">
            <a:normAutofit/>
          </a:bodyPr>
          <a:lstStyle/>
          <a:p>
            <a:pPr defTabSz="1219170">
              <a:spcBef>
                <a:spcPct val="0"/>
              </a:spcBef>
            </a:pPr>
            <a:r>
              <a:rPr lang="en-US" sz="4000"/>
              <a:t>Modul de plăți</a:t>
            </a:r>
          </a:p>
        </p:txBody>
      </p:sp>
      <p:pic>
        <p:nvPicPr>
          <p:cNvPr id="7" name="Picture 6" descr="A picture containing computer&#10;&#10;Description automatically generated">
            <a:extLst>
              <a:ext uri="{FF2B5EF4-FFF2-40B4-BE49-F238E27FC236}">
                <a16:creationId xmlns:a16="http://schemas.microsoft.com/office/drawing/2014/main" id="{9F693A24-0FC2-4D98-B1D3-E2188B5CFDAE}"/>
              </a:ext>
            </a:extLst>
          </p:cNvPr>
          <p:cNvPicPr>
            <a:picLocks noChangeAspect="1"/>
          </p:cNvPicPr>
          <p:nvPr/>
        </p:nvPicPr>
        <p:blipFill rotWithShape="1">
          <a:blip r:embed="rId2"/>
          <a:srcRect l="28860" r="21988" b="-1"/>
          <a:stretch/>
        </p:blipFill>
        <p:spPr>
          <a:xfrm>
            <a:off x="914400" y="847828"/>
            <a:ext cx="4929099" cy="5289985"/>
          </a:xfrm>
          <a:prstGeom prst="rect">
            <a:avLst/>
          </a:prstGeom>
        </p:spPr>
      </p:pic>
      <p:sp>
        <p:nvSpPr>
          <p:cNvPr id="3" name="Text Placeholder 2">
            <a:extLst>
              <a:ext uri="{FF2B5EF4-FFF2-40B4-BE49-F238E27FC236}">
                <a16:creationId xmlns:a16="http://schemas.microsoft.com/office/drawing/2014/main" id="{DAC27EEC-2D49-4FA8-85C2-39D4E553A41E}"/>
              </a:ext>
            </a:extLst>
          </p:cNvPr>
          <p:cNvSpPr>
            <a:spLocks noGrp="1"/>
          </p:cNvSpPr>
          <p:nvPr>
            <p:ph type="body" idx="1"/>
          </p:nvPr>
        </p:nvSpPr>
        <p:spPr>
          <a:xfrm>
            <a:off x="6595228" y="2508104"/>
            <a:ext cx="4709344" cy="3632493"/>
          </a:xfrm>
        </p:spPr>
        <p:txBody>
          <a:bodyPr spcFirstLastPara="1" vert="horz" wrap="square" lIns="121920" tIns="60960" rIns="121920" bIns="60960" rtlCol="0" anchor="ctr" anchorCtr="0">
            <a:normAutofit/>
          </a:bodyPr>
          <a:lstStyle/>
          <a:p>
            <a:pPr indent="-304792" defTabSz="1219170">
              <a:spcAft>
                <a:spcPts val="800"/>
              </a:spcAft>
              <a:buFont typeface="Arial" panose="020B0604020202020204" pitchFamily="34" charset="0"/>
              <a:buChar char="•"/>
            </a:pPr>
            <a:r>
              <a:rPr lang="en-US" sz="2000"/>
              <a:t>Contabilizarea în baza plăților făcute, cu rapoarte prezentate de modulul de plăți </a:t>
            </a:r>
          </a:p>
          <a:p>
            <a:pPr indent="-304792" defTabSz="1219170">
              <a:spcAft>
                <a:spcPts val="800"/>
              </a:spcAft>
              <a:buFont typeface="Arial" panose="020B0604020202020204" pitchFamily="34" charset="0"/>
              <a:buChar char="•"/>
            </a:pPr>
            <a:r>
              <a:rPr lang="en-US" sz="2000"/>
              <a:t>Documente confirmatoare a plății</a:t>
            </a:r>
          </a:p>
          <a:p>
            <a:pPr indent="-304792" defTabSz="1219170">
              <a:spcAft>
                <a:spcPts val="800"/>
              </a:spcAft>
              <a:buFont typeface="Arial" panose="020B0604020202020204" pitchFamily="34" charset="0"/>
              <a:buChar char="•"/>
            </a:pPr>
            <a:r>
              <a:rPr lang="en-US" sz="2000"/>
              <a:t>Contract deschidere cont spre plată</a:t>
            </a:r>
          </a:p>
          <a:p>
            <a:pPr indent="-304792" defTabSz="1219170">
              <a:spcAft>
                <a:spcPts val="800"/>
              </a:spcAft>
              <a:buFont typeface="Arial" panose="020B0604020202020204" pitchFamily="34" charset="0"/>
              <a:buChar char="•"/>
            </a:pPr>
            <a:r>
              <a:rPr lang="en-US" sz="2000"/>
              <a:t>Contract de intermediere pentru livrare</a:t>
            </a:r>
          </a:p>
        </p:txBody>
      </p:sp>
    </p:spTree>
    <p:extLst>
      <p:ext uri="{BB962C8B-B14F-4D97-AF65-F5344CB8AC3E}">
        <p14:creationId xmlns:p14="http://schemas.microsoft.com/office/powerpoint/2010/main" val="783770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20"/>
          <p:cNvSpPr txBox="1">
            <a:spLocks noGrp="1"/>
          </p:cNvSpPr>
          <p:nvPr>
            <p:ph type="ctrTitle"/>
          </p:nvPr>
        </p:nvSpPr>
        <p:spPr>
          <a:xfrm>
            <a:off x="1060232" y="3941205"/>
            <a:ext cx="10071536" cy="929751"/>
          </a:xfrm>
          <a:prstGeom prst="rect">
            <a:avLst/>
          </a:prstGeom>
        </p:spPr>
        <p:txBody>
          <a:bodyPr spcFirstLastPara="1" vert="horz" lIns="121900" tIns="121900" rIns="121900" bIns="121900" rtlCol="0" anchor="b" anchorCtr="0">
            <a:normAutofit/>
          </a:bodyPr>
          <a:lstStyle/>
          <a:p>
            <a:pPr>
              <a:spcBef>
                <a:spcPts val="0"/>
              </a:spcBef>
            </a:pPr>
            <a:r>
              <a:rPr lang="ro-RO" sz="4800"/>
              <a:t>Plasarea comenzii (Order)</a:t>
            </a:r>
          </a:p>
        </p:txBody>
      </p:sp>
      <p:pic>
        <p:nvPicPr>
          <p:cNvPr id="359" name="Google Shape;359;p20"/>
          <p:cNvPicPr preferRelativeResize="0"/>
          <p:nvPr/>
        </p:nvPicPr>
        <p:blipFill>
          <a:blip r:embed="rId3"/>
          <a:stretch>
            <a:fillRect/>
          </a:stretch>
        </p:blipFill>
        <p:spPr>
          <a:xfrm>
            <a:off x="1647256" y="671200"/>
            <a:ext cx="3570513" cy="2999232"/>
          </a:xfrm>
          <a:prstGeom prst="rect">
            <a:avLst/>
          </a:prstGeom>
          <a:noFill/>
        </p:spPr>
      </p:pic>
      <p:pic>
        <p:nvPicPr>
          <p:cNvPr id="360" name="Google Shape;360;p20"/>
          <p:cNvPicPr preferRelativeResize="0"/>
          <p:nvPr/>
        </p:nvPicPr>
        <p:blipFill>
          <a:blip r:embed="rId4"/>
          <a:stretch>
            <a:fillRect/>
          </a:stretch>
        </p:blipFill>
        <p:spPr>
          <a:xfrm>
            <a:off x="7250447" y="671200"/>
            <a:ext cx="3021896" cy="299923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97168-50D8-4441-933A-7846C4F3AAA4}"/>
              </a:ext>
            </a:extLst>
          </p:cNvPr>
          <p:cNvSpPr>
            <a:spLocks noGrp="1"/>
          </p:cNvSpPr>
          <p:nvPr>
            <p:ph type="title"/>
          </p:nvPr>
        </p:nvSpPr>
        <p:spPr>
          <a:xfrm>
            <a:off x="532015" y="4495568"/>
            <a:ext cx="3861960" cy="1905232"/>
          </a:xfrm>
        </p:spPr>
        <p:txBody>
          <a:bodyPr spcFirstLastPara="1" vert="horz" wrap="square" lIns="121920" tIns="60960" rIns="121920" bIns="60960" rtlCol="0" anchor="ctr" anchorCtr="0">
            <a:normAutofit/>
          </a:bodyPr>
          <a:lstStyle/>
          <a:p>
            <a:pPr defTabSz="1219170">
              <a:spcBef>
                <a:spcPct val="0"/>
              </a:spcBef>
            </a:pPr>
            <a:r>
              <a:rPr lang="en-US" sz="3200"/>
              <a:t>Livrare</a:t>
            </a:r>
          </a:p>
        </p:txBody>
      </p:sp>
      <p:pic>
        <p:nvPicPr>
          <p:cNvPr id="5" name="Picture 4" descr="A close up of a logo&#10;&#10;Description automatically generated">
            <a:extLst>
              <a:ext uri="{FF2B5EF4-FFF2-40B4-BE49-F238E27FC236}">
                <a16:creationId xmlns:a16="http://schemas.microsoft.com/office/drawing/2014/main" id="{E3C6B33F-9A95-430D-8270-1A33EB6124C5}"/>
              </a:ext>
            </a:extLst>
          </p:cNvPr>
          <p:cNvPicPr>
            <a:picLocks noChangeAspect="1"/>
          </p:cNvPicPr>
          <p:nvPr/>
        </p:nvPicPr>
        <p:blipFill rotWithShape="1">
          <a:blip r:embed="rId2"/>
          <a:srcRect t="6612" b="9307"/>
          <a:stretch/>
        </p:blipFill>
        <p:spPr>
          <a:xfrm>
            <a:off x="838200" y="364143"/>
            <a:ext cx="5136795" cy="3426461"/>
          </a:xfrm>
          <a:prstGeom prst="rect">
            <a:avLst/>
          </a:prstGeom>
        </p:spPr>
      </p:pic>
      <p:pic>
        <p:nvPicPr>
          <p:cNvPr id="7" name="Picture 6" descr="A close up of a logo&#10;&#10;Description automatically generated">
            <a:extLst>
              <a:ext uri="{FF2B5EF4-FFF2-40B4-BE49-F238E27FC236}">
                <a16:creationId xmlns:a16="http://schemas.microsoft.com/office/drawing/2014/main" id="{42119ED7-7CAA-4828-99C6-6EF824E797FD}"/>
              </a:ext>
            </a:extLst>
          </p:cNvPr>
          <p:cNvPicPr>
            <a:picLocks noChangeAspect="1"/>
          </p:cNvPicPr>
          <p:nvPr/>
        </p:nvPicPr>
        <p:blipFill rotWithShape="1">
          <a:blip r:embed="rId3"/>
          <a:srcRect l="6550" r="3" b="3"/>
          <a:stretch/>
        </p:blipFill>
        <p:spPr>
          <a:xfrm>
            <a:off x="6297264" y="364142"/>
            <a:ext cx="5136795" cy="3426463"/>
          </a:xfrm>
          <a:prstGeom prst="rect">
            <a:avLst/>
          </a:prstGeom>
        </p:spPr>
      </p:pic>
      <p:sp>
        <p:nvSpPr>
          <p:cNvPr id="3" name="Text Placeholder 2">
            <a:extLst>
              <a:ext uri="{FF2B5EF4-FFF2-40B4-BE49-F238E27FC236}">
                <a16:creationId xmlns:a16="http://schemas.microsoft.com/office/drawing/2014/main" id="{D89C720E-8E57-4890-83A3-98AAA8EFDE55}"/>
              </a:ext>
            </a:extLst>
          </p:cNvPr>
          <p:cNvSpPr>
            <a:spLocks noGrp="1"/>
          </p:cNvSpPr>
          <p:nvPr>
            <p:ph type="body" idx="1"/>
          </p:nvPr>
        </p:nvSpPr>
        <p:spPr>
          <a:xfrm>
            <a:off x="5162719" y="4495568"/>
            <a:ext cx="6586915" cy="1905232"/>
          </a:xfrm>
        </p:spPr>
        <p:txBody>
          <a:bodyPr spcFirstLastPara="1" vert="horz" wrap="square" lIns="121920" tIns="60960" rIns="121920" bIns="60960" rtlCol="0" anchor="ctr" anchorCtr="0">
            <a:normAutofit/>
          </a:bodyPr>
          <a:lstStyle/>
          <a:p>
            <a:pPr indent="-304792" defTabSz="1219170">
              <a:spcAft>
                <a:spcPts val="800"/>
              </a:spcAft>
              <a:buFont typeface="Arial" panose="020B0604020202020204" pitchFamily="34" charset="0"/>
              <a:buChar char="•"/>
            </a:pPr>
            <a:r>
              <a:rPr lang="en-US" sz="1867"/>
              <a:t>Regulile de livrare</a:t>
            </a:r>
          </a:p>
          <a:p>
            <a:pPr indent="-304792" defTabSz="1219170">
              <a:spcAft>
                <a:spcPts val="800"/>
              </a:spcAft>
              <a:buFont typeface="Arial" panose="020B0604020202020204" pitchFamily="34" charset="0"/>
              <a:buChar char="•"/>
            </a:pPr>
            <a:r>
              <a:rPr lang="en-US" sz="1867"/>
              <a:t>Contract de intermediere</a:t>
            </a:r>
          </a:p>
          <a:p>
            <a:pPr indent="-304792" defTabSz="1219170">
              <a:spcAft>
                <a:spcPts val="800"/>
              </a:spcAft>
              <a:buFont typeface="Arial" panose="020B0604020202020204" pitchFamily="34" charset="0"/>
              <a:buChar char="•"/>
            </a:pPr>
            <a:r>
              <a:rPr lang="en-US" sz="1867"/>
              <a:t>Condiții de Retur</a:t>
            </a:r>
          </a:p>
          <a:p>
            <a:pPr indent="-304792" defTabSz="1219170">
              <a:spcAft>
                <a:spcPts val="800"/>
              </a:spcAft>
              <a:buFont typeface="Arial" panose="020B0604020202020204" pitchFamily="34" charset="0"/>
              <a:buChar char="•"/>
            </a:pPr>
            <a:endParaRPr lang="en-US" sz="1867"/>
          </a:p>
          <a:p>
            <a:pPr indent="-304792" defTabSz="1219170">
              <a:spcAft>
                <a:spcPts val="800"/>
              </a:spcAft>
              <a:buFont typeface="Arial" panose="020B0604020202020204" pitchFamily="34" charset="0"/>
              <a:buChar char="•"/>
            </a:pPr>
            <a:endParaRPr lang="en-US" sz="1867"/>
          </a:p>
        </p:txBody>
      </p:sp>
    </p:spTree>
    <p:extLst>
      <p:ext uri="{BB962C8B-B14F-4D97-AF65-F5344CB8AC3E}">
        <p14:creationId xmlns:p14="http://schemas.microsoft.com/office/powerpoint/2010/main" val="1406476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220EA-F7E6-4F70-8264-3122DBE273DC}"/>
              </a:ext>
            </a:extLst>
          </p:cNvPr>
          <p:cNvSpPr>
            <a:spLocks noGrp="1"/>
          </p:cNvSpPr>
          <p:nvPr>
            <p:ph type="title"/>
          </p:nvPr>
        </p:nvSpPr>
        <p:spPr>
          <a:xfrm>
            <a:off x="589560" y="856181"/>
            <a:ext cx="4560584" cy="1128068"/>
          </a:xfrm>
        </p:spPr>
        <p:txBody>
          <a:bodyPr spcFirstLastPara="1" vert="horz" wrap="square" lIns="121920" tIns="60960" rIns="121920" bIns="60960" rtlCol="0" anchor="ctr" anchorCtr="0">
            <a:normAutofit/>
          </a:bodyPr>
          <a:lstStyle/>
          <a:p>
            <a:pPr algn="l" defTabSz="1219170">
              <a:spcBef>
                <a:spcPct val="0"/>
              </a:spcBef>
            </a:pPr>
            <a:r>
              <a:rPr lang="en-US" sz="3067">
                <a:solidFill>
                  <a:schemeClr val="tx1"/>
                </a:solidFill>
              </a:rPr>
              <a:t>Comunicările electronice – valabile juridice</a:t>
            </a:r>
          </a:p>
        </p:txBody>
      </p:sp>
      <p:sp>
        <p:nvSpPr>
          <p:cNvPr id="3" name="Text Placeholder 2">
            <a:extLst>
              <a:ext uri="{FF2B5EF4-FFF2-40B4-BE49-F238E27FC236}">
                <a16:creationId xmlns:a16="http://schemas.microsoft.com/office/drawing/2014/main" id="{7BB76989-C30C-460C-9CD1-A33C12D91568}"/>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indent="-304792" algn="l" defTabSz="1219170">
              <a:spcAft>
                <a:spcPts val="800"/>
              </a:spcAft>
              <a:buFont typeface="Arial" panose="020B0604020202020204" pitchFamily="34" charset="0"/>
              <a:buChar char="•"/>
            </a:pPr>
            <a:r>
              <a:rPr lang="en-US" sz="2000" dirty="0" err="1">
                <a:solidFill>
                  <a:schemeClr val="tx1"/>
                </a:solidFill>
              </a:rPr>
              <a:t>Schimb</a:t>
            </a:r>
            <a:r>
              <a:rPr lang="en-US" sz="2000" dirty="0">
                <a:solidFill>
                  <a:schemeClr val="tx1"/>
                </a:solidFill>
              </a:rPr>
              <a:t> de </a:t>
            </a:r>
            <a:r>
              <a:rPr lang="en-US" sz="2000" dirty="0" err="1">
                <a:solidFill>
                  <a:schemeClr val="tx1"/>
                </a:solidFill>
              </a:rPr>
              <a:t>Emailuri</a:t>
            </a:r>
            <a:endParaRPr lang="en-US" sz="2000" dirty="0">
              <a:solidFill>
                <a:schemeClr val="tx1"/>
              </a:solidFill>
            </a:endParaRPr>
          </a:p>
          <a:p>
            <a:pPr indent="-304792" algn="l" defTabSz="1219170">
              <a:spcAft>
                <a:spcPts val="800"/>
              </a:spcAft>
              <a:buFont typeface="Arial" panose="020B0604020202020204" pitchFamily="34" charset="0"/>
              <a:buChar char="•"/>
            </a:pPr>
            <a:r>
              <a:rPr lang="en-US" sz="2000" dirty="0" err="1">
                <a:solidFill>
                  <a:schemeClr val="tx1"/>
                </a:solidFill>
              </a:rPr>
              <a:t>Răspunsuri</a:t>
            </a:r>
            <a:r>
              <a:rPr lang="en-US" sz="2000" dirty="0">
                <a:solidFill>
                  <a:schemeClr val="tx1"/>
                </a:solidFill>
              </a:rPr>
              <a:t> </a:t>
            </a:r>
            <a:r>
              <a:rPr lang="en-US" sz="2000" dirty="0" err="1">
                <a:solidFill>
                  <a:schemeClr val="tx1"/>
                </a:solidFill>
              </a:rPr>
              <a:t>pagini</a:t>
            </a:r>
            <a:r>
              <a:rPr lang="en-US" sz="2000" dirty="0">
                <a:solidFill>
                  <a:schemeClr val="tx1"/>
                </a:solidFill>
              </a:rPr>
              <a:t> </a:t>
            </a:r>
            <a:r>
              <a:rPr lang="en-US" sz="2000" dirty="0" err="1">
                <a:solidFill>
                  <a:schemeClr val="tx1"/>
                </a:solidFill>
              </a:rPr>
              <a:t>oficiale</a:t>
            </a:r>
            <a:r>
              <a:rPr lang="en-US" sz="2000" dirty="0">
                <a:solidFill>
                  <a:schemeClr val="tx1"/>
                </a:solidFill>
              </a:rPr>
              <a:t> </a:t>
            </a:r>
            <a:r>
              <a:rPr lang="en-US" sz="2000" dirty="0" err="1">
                <a:solidFill>
                  <a:schemeClr val="tx1"/>
                </a:solidFill>
              </a:rPr>
              <a:t>Facebook&amp;Instagram</a:t>
            </a:r>
            <a:endParaRPr lang="en-US" sz="2000" dirty="0">
              <a:solidFill>
                <a:schemeClr val="tx1"/>
              </a:solidFill>
            </a:endParaRPr>
          </a:p>
          <a:p>
            <a:pPr indent="-304792" algn="l" defTabSz="1219170">
              <a:spcAft>
                <a:spcPts val="800"/>
              </a:spcAft>
              <a:buFont typeface="Arial" panose="020B0604020202020204" pitchFamily="34" charset="0"/>
              <a:buChar char="•"/>
            </a:pPr>
            <a:r>
              <a:rPr lang="en-US" sz="2000" dirty="0" err="1">
                <a:solidFill>
                  <a:schemeClr val="tx1"/>
                </a:solidFill>
              </a:rPr>
              <a:t>Recomandam</a:t>
            </a:r>
            <a:r>
              <a:rPr lang="en-US" sz="2000" dirty="0">
                <a:solidFill>
                  <a:schemeClr val="tx1"/>
                </a:solidFill>
              </a:rPr>
              <a:t> </a:t>
            </a:r>
            <a:r>
              <a:rPr lang="en-US" sz="2000" dirty="0" err="1">
                <a:solidFill>
                  <a:schemeClr val="tx1"/>
                </a:solidFill>
              </a:rPr>
              <a:t>comunicarile</a:t>
            </a:r>
            <a:r>
              <a:rPr lang="en-US" sz="2000" dirty="0">
                <a:solidFill>
                  <a:schemeClr val="tx1"/>
                </a:solidFill>
              </a:rPr>
              <a:t> </a:t>
            </a:r>
            <a:r>
              <a:rPr lang="en-US" sz="2000" dirty="0" err="1">
                <a:solidFill>
                  <a:schemeClr val="tx1"/>
                </a:solidFill>
              </a:rPr>
              <a:t>scrise</a:t>
            </a:r>
            <a:r>
              <a:rPr lang="en-US" sz="2000" dirty="0">
                <a:solidFill>
                  <a:schemeClr val="tx1"/>
                </a:solidFill>
              </a:rPr>
              <a:t>!</a:t>
            </a:r>
          </a:p>
        </p:txBody>
      </p:sp>
      <p:pic>
        <p:nvPicPr>
          <p:cNvPr id="11" name="Picture 10" descr="A person sitting at a table with a computer&#10;&#10;Description automatically generated">
            <a:extLst>
              <a:ext uri="{FF2B5EF4-FFF2-40B4-BE49-F238E27FC236}">
                <a16:creationId xmlns:a16="http://schemas.microsoft.com/office/drawing/2014/main" id="{7CE4C247-F805-4D99-B15B-5CEEBE2A14AA}"/>
              </a:ext>
            </a:extLst>
          </p:cNvPr>
          <p:cNvPicPr>
            <a:picLocks noChangeAspect="1"/>
          </p:cNvPicPr>
          <p:nvPr/>
        </p:nvPicPr>
        <p:blipFill rotWithShape="1">
          <a:blip r:embed="rId2"/>
          <a:srcRect l="7880" r="23261" b="-2"/>
          <a:stretch/>
        </p:blipFill>
        <p:spPr>
          <a:xfrm>
            <a:off x="5977789" y="799352"/>
            <a:ext cx="5425409" cy="5259296"/>
          </a:xfrm>
          <a:prstGeom prst="rect">
            <a:avLst/>
          </a:prstGeom>
        </p:spPr>
      </p:pic>
    </p:spTree>
    <p:extLst>
      <p:ext uri="{BB962C8B-B14F-4D97-AF65-F5344CB8AC3E}">
        <p14:creationId xmlns:p14="http://schemas.microsoft.com/office/powerpoint/2010/main" val="1112357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E3917-919A-4624-A188-8E2AD91ABE4F}"/>
              </a:ext>
            </a:extLst>
          </p:cNvPr>
          <p:cNvSpPr>
            <a:spLocks noGrp="1"/>
          </p:cNvSpPr>
          <p:nvPr>
            <p:ph type="title"/>
          </p:nvPr>
        </p:nvSpPr>
        <p:spPr>
          <a:xfrm>
            <a:off x="704087" y="438559"/>
            <a:ext cx="3649704" cy="1881559"/>
          </a:xfrm>
        </p:spPr>
        <p:txBody>
          <a:bodyPr spcFirstLastPara="1" vert="horz" wrap="square" lIns="121920" tIns="60960" rIns="121920" bIns="60960" rtlCol="0" anchor="ctr" anchorCtr="0">
            <a:normAutofit/>
          </a:bodyPr>
          <a:lstStyle/>
          <a:p>
            <a:pPr algn="l" defTabSz="1219170">
              <a:spcBef>
                <a:spcPct val="0"/>
              </a:spcBef>
            </a:pPr>
            <a:r>
              <a:rPr lang="en-US" sz="1733" b="1">
                <a:solidFill>
                  <a:schemeClr val="bg1"/>
                </a:solidFill>
              </a:rPr>
              <a:t>Doresc să transmit mesaje comerciale pe poşta electronică a clienţilor mei. Sunt obligat să obţin consimţământul persoanelor ce vor primi aceste mesaje comerciale?</a:t>
            </a:r>
            <a:br>
              <a:rPr lang="en-US" sz="1733" b="1">
                <a:solidFill>
                  <a:schemeClr val="bg1"/>
                </a:solidFill>
              </a:rPr>
            </a:br>
            <a:endParaRPr lang="en-US" sz="1733">
              <a:solidFill>
                <a:schemeClr val="bg1"/>
              </a:solidFill>
            </a:endParaRPr>
          </a:p>
        </p:txBody>
      </p:sp>
      <p:sp>
        <p:nvSpPr>
          <p:cNvPr id="3" name="Text Placeholder 2">
            <a:extLst>
              <a:ext uri="{FF2B5EF4-FFF2-40B4-BE49-F238E27FC236}">
                <a16:creationId xmlns:a16="http://schemas.microsoft.com/office/drawing/2014/main" id="{B1AFF653-19B0-4499-B2BE-6375B1675237}"/>
              </a:ext>
            </a:extLst>
          </p:cNvPr>
          <p:cNvSpPr>
            <a:spLocks noGrp="1"/>
          </p:cNvSpPr>
          <p:nvPr>
            <p:ph type="body" idx="1"/>
          </p:nvPr>
        </p:nvSpPr>
        <p:spPr>
          <a:xfrm>
            <a:off x="4742596" y="438559"/>
            <a:ext cx="6745315" cy="1881559"/>
          </a:xfrm>
        </p:spPr>
        <p:txBody>
          <a:bodyPr spcFirstLastPara="1" vert="horz" wrap="square" lIns="121920" tIns="60960" rIns="121920" bIns="60960" rtlCol="0" anchor="ctr" anchorCtr="0">
            <a:normAutofit/>
          </a:bodyPr>
          <a:lstStyle/>
          <a:p>
            <a:pPr marL="194728" indent="-304792" algn="l" defTabSz="1219170">
              <a:spcAft>
                <a:spcPts val="800"/>
              </a:spcAft>
              <a:buFont typeface="Arial" panose="020B0604020202020204" pitchFamily="34" charset="0"/>
              <a:buChar char="•"/>
            </a:pPr>
            <a:r>
              <a:rPr lang="en-US" sz="2000">
                <a:solidFill>
                  <a:schemeClr val="bg1"/>
                </a:solidFill>
              </a:rPr>
              <a:t>Da, potrivit Legii privind comerţul electronic, trimiterea comunicărilor comerciale prin poşta electronică este interzisă, cu excepţia cazului în care destinatarul şi-a exprimat în prealabil consimţământul pentru a primi asemenea comunicări. </a:t>
            </a:r>
          </a:p>
          <a:p>
            <a:pPr marL="194728" indent="-304792" algn="l" defTabSz="1219170">
              <a:spcAft>
                <a:spcPts val="800"/>
              </a:spcAft>
              <a:buFont typeface="Arial" panose="020B0604020202020204" pitchFamily="34" charset="0"/>
              <a:buChar char="•"/>
            </a:pPr>
            <a:endParaRPr lang="en-US" sz="2000">
              <a:solidFill>
                <a:schemeClr val="bg1"/>
              </a:solidFill>
            </a:endParaRPr>
          </a:p>
        </p:txBody>
      </p:sp>
      <p:pic>
        <p:nvPicPr>
          <p:cNvPr id="5" name="Google Shape;374;p22">
            <a:extLst>
              <a:ext uri="{FF2B5EF4-FFF2-40B4-BE49-F238E27FC236}">
                <a16:creationId xmlns:a16="http://schemas.microsoft.com/office/drawing/2014/main" id="{AB7534D2-AFA9-486F-9C36-B9634DFF6191}"/>
              </a:ext>
            </a:extLst>
          </p:cNvPr>
          <p:cNvPicPr preferRelativeResize="0"/>
          <p:nvPr/>
        </p:nvPicPr>
        <p:blipFill rotWithShape="1">
          <a:blip r:embed="rId2"/>
          <a:srcRect t="12942"/>
          <a:stretch/>
        </p:blipFill>
        <p:spPr>
          <a:xfrm>
            <a:off x="548639" y="3012855"/>
            <a:ext cx="5422392" cy="3021200"/>
          </a:xfrm>
          <a:prstGeom prst="rect">
            <a:avLst/>
          </a:prstGeom>
          <a:noFill/>
        </p:spPr>
      </p:pic>
      <p:pic>
        <p:nvPicPr>
          <p:cNvPr id="8" name="Picture 7" descr="A picture containing drawing&#10;&#10;Description automatically generated">
            <a:extLst>
              <a:ext uri="{FF2B5EF4-FFF2-40B4-BE49-F238E27FC236}">
                <a16:creationId xmlns:a16="http://schemas.microsoft.com/office/drawing/2014/main" id="{AE69FDA6-84C8-4944-B7B0-088B9AF5F6D3}"/>
              </a:ext>
            </a:extLst>
          </p:cNvPr>
          <p:cNvPicPr>
            <a:picLocks noChangeAspect="1"/>
          </p:cNvPicPr>
          <p:nvPr/>
        </p:nvPicPr>
        <p:blipFill rotWithShape="1">
          <a:blip r:embed="rId3"/>
          <a:srcRect t="15255" b="3586"/>
          <a:stretch/>
        </p:blipFill>
        <p:spPr>
          <a:xfrm>
            <a:off x="6220967" y="3698312"/>
            <a:ext cx="5422392" cy="1650285"/>
          </a:xfrm>
          <a:prstGeom prst="rect">
            <a:avLst/>
          </a:prstGeom>
        </p:spPr>
      </p:pic>
    </p:spTree>
    <p:extLst>
      <p:ext uri="{BB962C8B-B14F-4D97-AF65-F5344CB8AC3E}">
        <p14:creationId xmlns:p14="http://schemas.microsoft.com/office/powerpoint/2010/main" val="3221729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23"/>
          <p:cNvSpPr txBox="1">
            <a:spLocks noGrp="1"/>
          </p:cNvSpPr>
          <p:nvPr>
            <p:ph type="ctrTitle"/>
          </p:nvPr>
        </p:nvSpPr>
        <p:spPr>
          <a:xfrm>
            <a:off x="1162497" y="655783"/>
            <a:ext cx="4284419" cy="1448388"/>
          </a:xfrm>
          <a:prstGeom prst="rect">
            <a:avLst/>
          </a:prstGeom>
        </p:spPr>
        <p:txBody>
          <a:bodyPr spcFirstLastPara="1" vert="horz" lIns="121900" tIns="121900" rIns="121900" bIns="121900" rtlCol="0" anchor="t" anchorCtr="0">
            <a:normAutofit/>
          </a:bodyPr>
          <a:lstStyle/>
          <a:p>
            <a:pPr algn="l">
              <a:spcBef>
                <a:spcPts val="0"/>
              </a:spcBef>
            </a:pPr>
            <a:r>
              <a:rPr lang="ro-RO" sz="4400">
                <a:solidFill>
                  <a:schemeClr val="bg1"/>
                </a:solidFill>
              </a:rPr>
              <a:t>Unsubscribe</a:t>
            </a:r>
          </a:p>
        </p:txBody>
      </p:sp>
      <p:sp>
        <p:nvSpPr>
          <p:cNvPr id="381" name="Google Shape;381;p23"/>
          <p:cNvSpPr txBox="1">
            <a:spLocks noGrp="1"/>
          </p:cNvSpPr>
          <p:nvPr>
            <p:ph type="subTitle" idx="1"/>
          </p:nvPr>
        </p:nvSpPr>
        <p:spPr>
          <a:xfrm>
            <a:off x="6746212" y="637763"/>
            <a:ext cx="3960245" cy="1466408"/>
          </a:xfrm>
          <a:prstGeom prst="rect">
            <a:avLst/>
          </a:prstGeom>
        </p:spPr>
        <p:txBody>
          <a:bodyPr spcFirstLastPara="1" vert="horz" lIns="121900" tIns="121900" rIns="121900" bIns="121900" rtlCol="0" anchor="t" anchorCtr="0">
            <a:normAutofit/>
          </a:bodyPr>
          <a:lstStyle/>
          <a:p>
            <a:pPr algn="l">
              <a:spcBef>
                <a:spcPts val="0"/>
              </a:spcBef>
            </a:pPr>
            <a:endParaRPr lang="ro-RO" sz="3200"/>
          </a:p>
        </p:txBody>
      </p:sp>
      <p:pic>
        <p:nvPicPr>
          <p:cNvPr id="382" name="Google Shape;382;p23" descr="A screenshot of a cell phone&#10;&#10;Description automatically generated"/>
          <p:cNvPicPr preferRelativeResize="0"/>
          <p:nvPr/>
        </p:nvPicPr>
        <p:blipFill rotWithShape="1">
          <a:blip r:embed="rId3"/>
          <a:srcRect r="-2" b="1393"/>
          <a:stretch/>
        </p:blipFill>
        <p:spPr>
          <a:xfrm>
            <a:off x="1155559" y="2265037"/>
            <a:ext cx="9889789" cy="394949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CB89-890C-4E30-82BD-FFEBFDC85B2F}"/>
              </a:ext>
            </a:extLst>
          </p:cNvPr>
          <p:cNvSpPr>
            <a:spLocks noGrp="1"/>
          </p:cNvSpPr>
          <p:nvPr>
            <p:ph type="title"/>
          </p:nvPr>
        </p:nvSpPr>
        <p:spPr>
          <a:xfrm>
            <a:off x="795529" y="386929"/>
            <a:ext cx="10141799" cy="1300555"/>
          </a:xfrm>
        </p:spPr>
        <p:txBody>
          <a:bodyPr spcFirstLastPara="1" vert="horz" wrap="square" lIns="121920" tIns="60960" rIns="121920" bIns="60960" rtlCol="0" anchor="b" anchorCtr="0">
            <a:normAutofit/>
          </a:bodyPr>
          <a:lstStyle/>
          <a:p>
            <a:pPr defTabSz="1219170">
              <a:spcBef>
                <a:spcPct val="0"/>
              </a:spcBef>
            </a:pPr>
            <a:r>
              <a:rPr lang="en-US" sz="4133"/>
              <a:t>Mesajele cu caracter promoţional (comunicările electronice)</a:t>
            </a:r>
          </a:p>
        </p:txBody>
      </p:sp>
      <p:pic>
        <p:nvPicPr>
          <p:cNvPr id="5" name="Picture 4" descr="A picture containing drawing, clock&#10;&#10;Description automatically generated">
            <a:extLst>
              <a:ext uri="{FF2B5EF4-FFF2-40B4-BE49-F238E27FC236}">
                <a16:creationId xmlns:a16="http://schemas.microsoft.com/office/drawing/2014/main" id="{CAE5EF1D-15C3-4116-ACD4-534C89FC81BB}"/>
              </a:ext>
            </a:extLst>
          </p:cNvPr>
          <p:cNvPicPr>
            <a:picLocks noChangeAspect="1"/>
          </p:cNvPicPr>
          <p:nvPr/>
        </p:nvPicPr>
        <p:blipFill rotWithShape="1">
          <a:blip r:embed="rId2"/>
          <a:srcRect l="20626" r="11431" b="2"/>
          <a:stretch/>
        </p:blipFill>
        <p:spPr>
          <a:xfrm>
            <a:off x="635295" y="2524715"/>
            <a:ext cx="5150277" cy="3714244"/>
          </a:xfrm>
          <a:prstGeom prst="rect">
            <a:avLst/>
          </a:prstGeom>
        </p:spPr>
      </p:pic>
      <p:sp>
        <p:nvSpPr>
          <p:cNvPr id="3" name="Text Placeholder 2">
            <a:extLst>
              <a:ext uri="{FF2B5EF4-FFF2-40B4-BE49-F238E27FC236}">
                <a16:creationId xmlns:a16="http://schemas.microsoft.com/office/drawing/2014/main" id="{D2283C92-6081-4DDE-9AD0-2705BDC69071}"/>
              </a:ext>
            </a:extLst>
          </p:cNvPr>
          <p:cNvSpPr>
            <a:spLocks noGrp="1"/>
          </p:cNvSpPr>
          <p:nvPr>
            <p:ph type="body" idx="1"/>
          </p:nvPr>
        </p:nvSpPr>
        <p:spPr>
          <a:xfrm>
            <a:off x="6406428" y="2599508"/>
            <a:ext cx="4530899" cy="3639451"/>
          </a:xfrm>
        </p:spPr>
        <p:txBody>
          <a:bodyPr spcFirstLastPara="1" vert="horz" wrap="square" lIns="121920" tIns="60960" rIns="121920" bIns="60960" rtlCol="0" anchor="ctr" anchorCtr="0">
            <a:normAutofit/>
          </a:bodyPr>
          <a:lstStyle/>
          <a:p>
            <a:pPr marL="194728" indent="-304792" defTabSz="1219170">
              <a:spcAft>
                <a:spcPts val="800"/>
              </a:spcAft>
              <a:buFont typeface="Arial" panose="020B0604020202020204" pitchFamily="34" charset="0"/>
              <a:buChar char="•"/>
            </a:pPr>
            <a:r>
              <a:rPr lang="en-US" sz="1467" dirty="0" err="1"/>
              <a:t>Cerinţe</a:t>
            </a:r>
            <a:r>
              <a:rPr lang="en-US" sz="1467" dirty="0"/>
              <a:t>:</a:t>
            </a:r>
          </a:p>
          <a:p>
            <a:pPr indent="-304792" defTabSz="1219170">
              <a:spcAft>
                <a:spcPts val="800"/>
              </a:spcAft>
              <a:buFont typeface="Arial" panose="020B0604020202020204" pitchFamily="34" charset="0"/>
              <a:buChar char="•"/>
            </a:pPr>
            <a:r>
              <a:rPr lang="en-US" sz="1467" dirty="0" err="1"/>
              <a:t>să</a:t>
            </a:r>
            <a:r>
              <a:rPr lang="en-US" sz="1467" dirty="0"/>
              <a:t> fie </a:t>
            </a:r>
            <a:r>
              <a:rPr lang="en-US" sz="1467" dirty="0" err="1"/>
              <a:t>clar</a:t>
            </a:r>
            <a:r>
              <a:rPr lang="en-US" sz="1467" dirty="0"/>
              <a:t> </a:t>
            </a:r>
            <a:r>
              <a:rPr lang="en-US" sz="1467" dirty="0" err="1"/>
              <a:t>identificabile</a:t>
            </a:r>
            <a:r>
              <a:rPr lang="en-US" sz="1467" dirty="0"/>
              <a:t>;</a:t>
            </a:r>
          </a:p>
          <a:p>
            <a:pPr indent="-304792" defTabSz="1219170">
              <a:spcAft>
                <a:spcPts val="800"/>
              </a:spcAft>
              <a:buFont typeface="Arial" panose="020B0604020202020204" pitchFamily="34" charset="0"/>
              <a:buChar char="•"/>
            </a:pPr>
            <a:r>
              <a:rPr lang="en-US" sz="1467" dirty="0" err="1"/>
              <a:t>persoana</a:t>
            </a:r>
            <a:r>
              <a:rPr lang="en-US" sz="1467" dirty="0"/>
              <a:t> </a:t>
            </a:r>
            <a:r>
              <a:rPr lang="en-US" sz="1467" dirty="0" err="1"/>
              <a:t>în</a:t>
            </a:r>
            <a:r>
              <a:rPr lang="en-US" sz="1467" dirty="0"/>
              <a:t> </a:t>
            </a:r>
            <a:r>
              <a:rPr lang="en-US" sz="1467" dirty="0" err="1"/>
              <a:t>numele</a:t>
            </a:r>
            <a:r>
              <a:rPr lang="en-US" sz="1467" dirty="0"/>
              <a:t> </a:t>
            </a:r>
            <a:r>
              <a:rPr lang="en-US" sz="1467" dirty="0" err="1"/>
              <a:t>căreia</a:t>
            </a:r>
            <a:r>
              <a:rPr lang="en-US" sz="1467" dirty="0"/>
              <a:t> sunt </a:t>
            </a:r>
            <a:r>
              <a:rPr lang="en-US" sz="1467" dirty="0" err="1"/>
              <a:t>făcute</a:t>
            </a:r>
            <a:r>
              <a:rPr lang="en-US" sz="1467" dirty="0"/>
              <a:t> </a:t>
            </a:r>
            <a:r>
              <a:rPr lang="en-US" sz="1467" dirty="0" err="1"/>
              <a:t>să</a:t>
            </a:r>
            <a:r>
              <a:rPr lang="en-US" sz="1467" dirty="0"/>
              <a:t> fie </a:t>
            </a:r>
            <a:r>
              <a:rPr lang="en-US" sz="1467" dirty="0" err="1"/>
              <a:t>clar</a:t>
            </a:r>
            <a:r>
              <a:rPr lang="en-US" sz="1467" dirty="0"/>
              <a:t> </a:t>
            </a:r>
            <a:r>
              <a:rPr lang="en-US" sz="1467" dirty="0" err="1"/>
              <a:t>identificabilă</a:t>
            </a:r>
            <a:r>
              <a:rPr lang="en-US" sz="1467" dirty="0"/>
              <a:t>;</a:t>
            </a:r>
          </a:p>
          <a:p>
            <a:pPr indent="-304792" defTabSz="1219170">
              <a:spcAft>
                <a:spcPts val="800"/>
              </a:spcAft>
              <a:buFont typeface="Arial" panose="020B0604020202020204" pitchFamily="34" charset="0"/>
              <a:buChar char="•"/>
            </a:pPr>
            <a:r>
              <a:rPr lang="en-US" sz="1467" dirty="0" err="1"/>
              <a:t>ofertele</a:t>
            </a:r>
            <a:r>
              <a:rPr lang="en-US" sz="1467" dirty="0"/>
              <a:t> </a:t>
            </a:r>
            <a:r>
              <a:rPr lang="en-US" sz="1467" dirty="0" err="1"/>
              <a:t>promoţionale</a:t>
            </a:r>
            <a:r>
              <a:rPr lang="en-US" sz="1467" dirty="0"/>
              <a:t> (</a:t>
            </a:r>
            <a:r>
              <a:rPr lang="en-US" sz="1467" dirty="0" err="1"/>
              <a:t>reduceri</a:t>
            </a:r>
            <a:r>
              <a:rPr lang="en-US" sz="1467" dirty="0"/>
              <a:t>, </a:t>
            </a:r>
            <a:r>
              <a:rPr lang="en-US" sz="1467" dirty="0" err="1"/>
              <a:t>premii</a:t>
            </a:r>
            <a:r>
              <a:rPr lang="en-US" sz="1467" dirty="0"/>
              <a:t>, </a:t>
            </a:r>
            <a:r>
              <a:rPr lang="en-US" sz="1467" dirty="0" err="1"/>
              <a:t>cadouri</a:t>
            </a:r>
            <a:r>
              <a:rPr lang="en-US" sz="1467" dirty="0"/>
              <a:t>) </a:t>
            </a:r>
            <a:r>
              <a:rPr lang="en-US" sz="1467" dirty="0" err="1"/>
              <a:t>să</a:t>
            </a:r>
            <a:r>
              <a:rPr lang="en-US" sz="1467" dirty="0"/>
              <a:t> fie </a:t>
            </a:r>
            <a:r>
              <a:rPr lang="en-US" sz="1467" dirty="0" err="1"/>
              <a:t>clar</a:t>
            </a:r>
            <a:r>
              <a:rPr lang="en-US" sz="1467" dirty="0"/>
              <a:t> </a:t>
            </a:r>
            <a:r>
              <a:rPr lang="en-US" sz="1467" dirty="0" err="1"/>
              <a:t>identificabile</a:t>
            </a:r>
            <a:r>
              <a:rPr lang="en-US" sz="1467" dirty="0"/>
              <a:t>, </a:t>
            </a:r>
            <a:r>
              <a:rPr lang="en-US" sz="1467" dirty="0" err="1"/>
              <a:t>iar</a:t>
            </a:r>
            <a:r>
              <a:rPr lang="en-US" sz="1467" dirty="0"/>
              <a:t> </a:t>
            </a:r>
            <a:r>
              <a:rPr lang="en-US" sz="1467" dirty="0" err="1"/>
              <a:t>condiţiile</a:t>
            </a:r>
            <a:endParaRPr lang="en-US" sz="1467" dirty="0"/>
          </a:p>
          <a:p>
            <a:pPr indent="-304792" defTabSz="1219170">
              <a:spcAft>
                <a:spcPts val="800"/>
              </a:spcAft>
              <a:buFont typeface="Arial" panose="020B0604020202020204" pitchFamily="34" charset="0"/>
              <a:buChar char="•"/>
            </a:pPr>
            <a:r>
              <a:rPr lang="en-US" sz="1467" dirty="0"/>
              <a:t>care </a:t>
            </a:r>
            <a:r>
              <a:rPr lang="en-US" sz="1467" dirty="0" err="1"/>
              <a:t>trebuie</a:t>
            </a:r>
            <a:r>
              <a:rPr lang="en-US" sz="1467" dirty="0"/>
              <a:t> </a:t>
            </a:r>
            <a:r>
              <a:rPr lang="en-US" sz="1467" dirty="0" err="1"/>
              <a:t>îndeplinite</a:t>
            </a:r>
            <a:r>
              <a:rPr lang="en-US" sz="1467" dirty="0"/>
              <a:t> </a:t>
            </a:r>
            <a:r>
              <a:rPr lang="en-US" sz="1467" dirty="0" err="1"/>
              <a:t>pentru</a:t>
            </a:r>
            <a:r>
              <a:rPr lang="en-US" sz="1467" dirty="0"/>
              <a:t> </a:t>
            </a:r>
            <a:r>
              <a:rPr lang="en-US" sz="1467" dirty="0" err="1"/>
              <a:t>obţinerea</a:t>
            </a:r>
            <a:r>
              <a:rPr lang="en-US" sz="1467" dirty="0"/>
              <a:t> lor </a:t>
            </a:r>
            <a:r>
              <a:rPr lang="en-US" sz="1467" dirty="0" err="1"/>
              <a:t>să</a:t>
            </a:r>
            <a:r>
              <a:rPr lang="en-US" sz="1467" dirty="0"/>
              <a:t> fie </a:t>
            </a:r>
            <a:r>
              <a:rPr lang="en-US" sz="1467" dirty="0" err="1"/>
              <a:t>clar</a:t>
            </a:r>
            <a:r>
              <a:rPr lang="en-US" sz="1467" dirty="0"/>
              <a:t> </a:t>
            </a:r>
            <a:r>
              <a:rPr lang="en-US" sz="1467" dirty="0" err="1"/>
              <a:t>prezentate</a:t>
            </a:r>
            <a:r>
              <a:rPr lang="en-US" sz="1467" dirty="0"/>
              <a:t> </a:t>
            </a:r>
            <a:r>
              <a:rPr lang="en-US" sz="1467" dirty="0" err="1"/>
              <a:t>şi</a:t>
            </a:r>
            <a:r>
              <a:rPr lang="en-US" sz="1467" dirty="0"/>
              <a:t> </a:t>
            </a:r>
            <a:r>
              <a:rPr lang="en-US" sz="1467" dirty="0" err="1"/>
              <a:t>accesibile</a:t>
            </a:r>
            <a:r>
              <a:rPr lang="en-US" sz="1467" dirty="0"/>
              <a:t>;</a:t>
            </a:r>
          </a:p>
          <a:p>
            <a:pPr indent="-304792" defTabSz="1219170">
              <a:spcAft>
                <a:spcPts val="800"/>
              </a:spcAft>
              <a:buFont typeface="Arial" panose="020B0604020202020204" pitchFamily="34" charset="0"/>
              <a:buChar char="•"/>
            </a:pPr>
            <a:r>
              <a:rPr lang="en-US" sz="1467" dirty="0" err="1"/>
              <a:t>competiţiile</a:t>
            </a:r>
            <a:r>
              <a:rPr lang="en-US" sz="1467" dirty="0"/>
              <a:t> </a:t>
            </a:r>
            <a:r>
              <a:rPr lang="en-US" sz="1467" dirty="0" err="1"/>
              <a:t>şi</a:t>
            </a:r>
            <a:r>
              <a:rPr lang="en-US" sz="1467" dirty="0"/>
              <a:t> </a:t>
            </a:r>
            <a:r>
              <a:rPr lang="en-US" sz="1467" dirty="0" err="1"/>
              <a:t>jocurile</a:t>
            </a:r>
            <a:r>
              <a:rPr lang="en-US" sz="1467" dirty="0"/>
              <a:t> </a:t>
            </a:r>
            <a:r>
              <a:rPr lang="en-US" sz="1467" dirty="0" err="1"/>
              <a:t>promoţionale</a:t>
            </a:r>
            <a:r>
              <a:rPr lang="en-US" sz="1467" dirty="0"/>
              <a:t> </a:t>
            </a:r>
            <a:r>
              <a:rPr lang="en-US" sz="1467" dirty="0" err="1"/>
              <a:t>să</a:t>
            </a:r>
            <a:r>
              <a:rPr lang="en-US" sz="1467" dirty="0"/>
              <a:t> fie </a:t>
            </a:r>
            <a:r>
              <a:rPr lang="en-US" sz="1467" dirty="0" err="1"/>
              <a:t>clar</a:t>
            </a:r>
            <a:r>
              <a:rPr lang="en-US" sz="1467" dirty="0"/>
              <a:t> </a:t>
            </a:r>
            <a:r>
              <a:rPr lang="en-US" sz="1467" dirty="0" err="1"/>
              <a:t>identificabile</a:t>
            </a:r>
            <a:r>
              <a:rPr lang="en-US" sz="1467" dirty="0"/>
              <a:t>, </a:t>
            </a:r>
            <a:r>
              <a:rPr lang="en-US" sz="1467" dirty="0" err="1"/>
              <a:t>iar</a:t>
            </a:r>
            <a:r>
              <a:rPr lang="en-US" sz="1467" dirty="0"/>
              <a:t> </a:t>
            </a:r>
            <a:r>
              <a:rPr lang="en-US" sz="1467" dirty="0" err="1"/>
              <a:t>condiţiile</a:t>
            </a:r>
            <a:r>
              <a:rPr lang="en-US" sz="1467" dirty="0"/>
              <a:t> de </a:t>
            </a:r>
            <a:r>
              <a:rPr lang="en-US" sz="1467" dirty="0" err="1"/>
              <a:t>participare</a:t>
            </a:r>
            <a:endParaRPr lang="en-US" sz="1467" dirty="0"/>
          </a:p>
          <a:p>
            <a:pPr indent="-304792" defTabSz="1219170">
              <a:spcAft>
                <a:spcPts val="800"/>
              </a:spcAft>
              <a:buFont typeface="Arial" panose="020B0604020202020204" pitchFamily="34" charset="0"/>
              <a:buChar char="•"/>
            </a:pPr>
            <a:r>
              <a:rPr lang="en-US" sz="1467" dirty="0" err="1"/>
              <a:t>să</a:t>
            </a:r>
            <a:r>
              <a:rPr lang="en-US" sz="1467" dirty="0"/>
              <a:t> fie </a:t>
            </a:r>
            <a:r>
              <a:rPr lang="en-US" sz="1467" dirty="0" err="1"/>
              <a:t>clar</a:t>
            </a:r>
            <a:r>
              <a:rPr lang="en-US" sz="1467" dirty="0"/>
              <a:t> </a:t>
            </a:r>
            <a:r>
              <a:rPr lang="en-US" sz="1467" dirty="0" err="1"/>
              <a:t>prezentate</a:t>
            </a:r>
            <a:r>
              <a:rPr lang="en-US" sz="1467" dirty="0"/>
              <a:t> </a:t>
            </a:r>
            <a:r>
              <a:rPr lang="en-US" sz="1467" dirty="0" err="1"/>
              <a:t>şi</a:t>
            </a:r>
            <a:r>
              <a:rPr lang="en-US" sz="1467" dirty="0"/>
              <a:t> </a:t>
            </a:r>
            <a:r>
              <a:rPr lang="en-US" sz="1467" dirty="0" err="1"/>
              <a:t>accesibile</a:t>
            </a:r>
            <a:r>
              <a:rPr lang="en-US" sz="1467" dirty="0"/>
              <a:t>.</a:t>
            </a:r>
          </a:p>
        </p:txBody>
      </p:sp>
    </p:spTree>
    <p:extLst>
      <p:ext uri="{BB962C8B-B14F-4D97-AF65-F5344CB8AC3E}">
        <p14:creationId xmlns:p14="http://schemas.microsoft.com/office/powerpoint/2010/main" val="283250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4" name="Google Shape;344;p18"/>
          <p:cNvSpPr txBox="1">
            <a:spLocks noGrp="1"/>
          </p:cNvSpPr>
          <p:nvPr>
            <p:ph type="ctrTitle"/>
          </p:nvPr>
        </p:nvSpPr>
        <p:spPr>
          <a:xfrm>
            <a:off x="527538" y="4756638"/>
            <a:ext cx="11139855" cy="930447"/>
          </a:xfrm>
          <a:prstGeom prst="rect">
            <a:avLst/>
          </a:prstGeom>
        </p:spPr>
        <p:txBody>
          <a:bodyPr spcFirstLastPara="1" vert="horz" lIns="121900" tIns="121900" rIns="121900" bIns="121900" rtlCol="0" anchor="b" anchorCtr="0">
            <a:normAutofit/>
          </a:bodyPr>
          <a:lstStyle/>
          <a:p>
            <a:pPr>
              <a:spcBef>
                <a:spcPts val="0"/>
              </a:spcBef>
            </a:pPr>
            <a:r>
              <a:rPr lang="ro-RO" sz="4667">
                <a:solidFill>
                  <a:srgbClr val="FFFFFF"/>
                </a:solidFill>
              </a:rPr>
              <a:t>Contact Information</a:t>
            </a:r>
          </a:p>
        </p:txBody>
      </p:sp>
      <p:sp>
        <p:nvSpPr>
          <p:cNvPr id="341" name="Google Shape;341;p18"/>
          <p:cNvSpPr txBox="1">
            <a:spLocks noGrp="1"/>
          </p:cNvSpPr>
          <p:nvPr>
            <p:ph type="subTitle" idx="1"/>
          </p:nvPr>
        </p:nvSpPr>
        <p:spPr>
          <a:xfrm>
            <a:off x="1339361" y="5815698"/>
            <a:ext cx="9144000" cy="420001"/>
          </a:xfrm>
          <a:prstGeom prst="rect">
            <a:avLst/>
          </a:prstGeom>
        </p:spPr>
        <p:txBody>
          <a:bodyPr spcFirstLastPara="1" vert="horz" lIns="121900" tIns="121900" rIns="121900" bIns="121900" rtlCol="0" anchorCtr="0">
            <a:normAutofit fontScale="25000" lnSpcReduction="20000"/>
          </a:bodyPr>
          <a:lstStyle/>
          <a:p>
            <a:pPr marL="609585" indent="-440256">
              <a:spcBef>
                <a:spcPts val="0"/>
              </a:spcBef>
              <a:spcAft>
                <a:spcPts val="800"/>
              </a:spcAft>
              <a:buSzPts val="1600"/>
              <a:buChar char="-"/>
            </a:pPr>
            <a:r>
              <a:rPr lang="ro-RO" sz="533">
                <a:solidFill>
                  <a:srgbClr val="E7E6E6"/>
                </a:solidFill>
              </a:rPr>
              <a:t>Email address</a:t>
            </a:r>
          </a:p>
          <a:p>
            <a:pPr marL="609585" indent="-440256">
              <a:spcBef>
                <a:spcPts val="0"/>
              </a:spcBef>
              <a:spcAft>
                <a:spcPts val="800"/>
              </a:spcAft>
              <a:buSzPts val="1600"/>
              <a:buChar char="-"/>
            </a:pPr>
            <a:r>
              <a:rPr lang="ro-RO" sz="533">
                <a:solidFill>
                  <a:srgbClr val="E7E6E6"/>
                </a:solidFill>
              </a:rPr>
              <a:t>Automatic reply </a:t>
            </a:r>
          </a:p>
          <a:p>
            <a:pPr marL="609585">
              <a:spcBef>
                <a:spcPts val="0"/>
              </a:spcBef>
              <a:spcAft>
                <a:spcPts val="800"/>
              </a:spcAft>
            </a:pPr>
            <a:endParaRPr lang="ro-RO" sz="533">
              <a:solidFill>
                <a:srgbClr val="E7E6E6"/>
              </a:solidFill>
            </a:endParaRPr>
          </a:p>
          <a:p>
            <a:pPr>
              <a:spcBef>
                <a:spcPts val="0"/>
              </a:spcBef>
              <a:spcAft>
                <a:spcPts val="800"/>
              </a:spcAft>
            </a:pPr>
            <a:endParaRPr lang="ro-RO" sz="533">
              <a:solidFill>
                <a:srgbClr val="E7E6E6"/>
              </a:solidFill>
            </a:endParaRPr>
          </a:p>
        </p:txBody>
      </p:sp>
      <p:pic>
        <p:nvPicPr>
          <p:cNvPr id="343" name="Google Shape;343;p18"/>
          <p:cNvPicPr preferRelativeResize="0"/>
          <p:nvPr/>
        </p:nvPicPr>
        <p:blipFill>
          <a:blip r:embed="rId3"/>
          <a:stretch>
            <a:fillRect/>
          </a:stretch>
        </p:blipFill>
        <p:spPr>
          <a:xfrm>
            <a:off x="320040" y="1171817"/>
            <a:ext cx="3425608" cy="2269465"/>
          </a:xfrm>
          <a:prstGeom prst="rect">
            <a:avLst/>
          </a:prstGeom>
          <a:noFill/>
        </p:spPr>
      </p:pic>
      <p:pic>
        <p:nvPicPr>
          <p:cNvPr id="345" name="Google Shape;345;p18"/>
          <p:cNvPicPr preferRelativeResize="0"/>
          <p:nvPr/>
        </p:nvPicPr>
        <p:blipFill>
          <a:blip r:embed="rId4"/>
          <a:stretch>
            <a:fillRect/>
          </a:stretch>
        </p:blipFill>
        <p:spPr>
          <a:xfrm>
            <a:off x="4385729" y="1173553"/>
            <a:ext cx="3433324" cy="2265993"/>
          </a:xfrm>
          <a:prstGeom prst="rect">
            <a:avLst/>
          </a:prstGeom>
          <a:noFill/>
        </p:spPr>
      </p:pic>
      <p:pic>
        <p:nvPicPr>
          <p:cNvPr id="342" name="Google Shape;342;p18"/>
          <p:cNvPicPr preferRelativeResize="0"/>
          <p:nvPr/>
        </p:nvPicPr>
        <p:blipFill>
          <a:blip r:embed="rId5"/>
          <a:stretch>
            <a:fillRect/>
          </a:stretch>
        </p:blipFill>
        <p:spPr>
          <a:xfrm>
            <a:off x="8449725" y="1126212"/>
            <a:ext cx="3423916" cy="2405301"/>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7AD3-29CB-4341-8639-6CE56288F9C7}"/>
              </a:ext>
            </a:extLst>
          </p:cNvPr>
          <p:cNvSpPr>
            <a:spLocks noGrp="1"/>
          </p:cNvSpPr>
          <p:nvPr>
            <p:ph type="title"/>
          </p:nvPr>
        </p:nvSpPr>
        <p:spPr>
          <a:xfrm>
            <a:off x="514492" y="628877"/>
            <a:ext cx="4560584" cy="1128068"/>
          </a:xfrm>
        </p:spPr>
        <p:txBody>
          <a:bodyPr spcFirstLastPara="1" vert="horz" wrap="square" lIns="121920" tIns="60960" rIns="121920" bIns="60960" rtlCol="0" anchor="ctr" anchorCtr="0">
            <a:normAutofit fontScale="90000"/>
          </a:bodyPr>
          <a:lstStyle/>
          <a:p>
            <a:pPr defTabSz="1219170">
              <a:spcBef>
                <a:spcPct val="0"/>
              </a:spcBef>
            </a:pPr>
            <a:r>
              <a:rPr lang="en-US" sz="3733" dirty="0" err="1"/>
              <a:t>Consumatorul</a:t>
            </a:r>
            <a:r>
              <a:rPr lang="en-US" sz="3733" dirty="0"/>
              <a:t>, la </a:t>
            </a:r>
            <a:r>
              <a:rPr lang="en-US" sz="3733" dirty="0" err="1"/>
              <a:t>încheierea</a:t>
            </a:r>
            <a:r>
              <a:rPr lang="en-US" sz="3733" dirty="0"/>
              <a:t> </a:t>
            </a:r>
            <a:r>
              <a:rPr lang="en-US" sz="3733" dirty="0" err="1"/>
              <a:t>contractelor</a:t>
            </a:r>
            <a:r>
              <a:rPr lang="en-US" sz="3733" dirty="0"/>
              <a:t>, are </a:t>
            </a:r>
            <a:r>
              <a:rPr lang="en-US" sz="3733" dirty="0" err="1"/>
              <a:t>următoarele</a:t>
            </a:r>
            <a:r>
              <a:rPr lang="en-US" sz="3733" dirty="0"/>
              <a:t> </a:t>
            </a:r>
            <a:r>
              <a:rPr lang="en-US" sz="3733" dirty="0" err="1"/>
              <a:t>drepturi</a:t>
            </a:r>
            <a:r>
              <a:rPr lang="en-US" sz="3733" dirty="0"/>
              <a:t>:</a:t>
            </a:r>
            <a:endParaRPr lang="en-US" sz="3467" dirty="0"/>
          </a:p>
        </p:txBody>
      </p:sp>
      <p:sp>
        <p:nvSpPr>
          <p:cNvPr id="3" name="Text Placeholder 2">
            <a:extLst>
              <a:ext uri="{FF2B5EF4-FFF2-40B4-BE49-F238E27FC236}">
                <a16:creationId xmlns:a16="http://schemas.microsoft.com/office/drawing/2014/main" id="{04C1DC95-5127-4736-BA62-9C54DE0934BE}"/>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marL="304792" indent="0" defTabSz="1219170">
              <a:spcAft>
                <a:spcPts val="800"/>
              </a:spcAft>
              <a:buNone/>
            </a:pPr>
            <a:br>
              <a:rPr lang="en-US" sz="1067" dirty="0"/>
            </a:br>
            <a:r>
              <a:rPr lang="en-US" sz="1067" dirty="0"/>
              <a:t>            a</a:t>
            </a:r>
            <a:r>
              <a:rPr lang="en-US" sz="1500" dirty="0"/>
              <a:t>) de a </a:t>
            </a:r>
            <a:r>
              <a:rPr lang="en-US" sz="1500" dirty="0" err="1"/>
              <a:t>lua</a:t>
            </a:r>
            <a:r>
              <a:rPr lang="en-US" sz="1500" dirty="0"/>
              <a:t> liber </a:t>
            </a:r>
            <a:r>
              <a:rPr lang="en-US" sz="1500" dirty="0" err="1"/>
              <a:t>decizii</a:t>
            </a:r>
            <a:r>
              <a:rPr lang="en-US" sz="1500" dirty="0"/>
              <a:t> la </a:t>
            </a:r>
            <a:r>
              <a:rPr lang="en-US" sz="1500" dirty="0" err="1"/>
              <a:t>achiziţionarea</a:t>
            </a:r>
            <a:r>
              <a:rPr lang="en-US" sz="1500" dirty="0"/>
              <a:t> </a:t>
            </a:r>
            <a:r>
              <a:rPr lang="en-US" sz="1500" dirty="0" err="1"/>
              <a:t>produsului</a:t>
            </a:r>
            <a:r>
              <a:rPr lang="en-US" sz="1500" dirty="0"/>
              <a:t>, </a:t>
            </a:r>
            <a:r>
              <a:rPr lang="en-US" sz="1500" dirty="0" err="1"/>
              <a:t>serviciului</a:t>
            </a:r>
            <a:r>
              <a:rPr lang="en-US" sz="1500" dirty="0"/>
              <a:t>, </a:t>
            </a:r>
            <a:r>
              <a:rPr lang="en-US" sz="1500" dirty="0" err="1"/>
              <a:t>fără</a:t>
            </a:r>
            <a:r>
              <a:rPr lang="en-US" sz="1500" dirty="0"/>
              <a:t> a i se </a:t>
            </a:r>
            <a:r>
              <a:rPr lang="en-US" sz="1500" dirty="0" err="1"/>
              <a:t>impune</a:t>
            </a:r>
            <a:r>
              <a:rPr lang="en-US" sz="1500" dirty="0"/>
              <a:t> </a:t>
            </a:r>
            <a:r>
              <a:rPr lang="en-US" sz="1500" dirty="0" err="1"/>
              <a:t>în</a:t>
            </a:r>
            <a:r>
              <a:rPr lang="en-US" sz="1500" dirty="0"/>
              <a:t> </a:t>
            </a:r>
            <a:r>
              <a:rPr lang="en-US" sz="1500" dirty="0" err="1"/>
              <a:t>contracte</a:t>
            </a:r>
            <a:r>
              <a:rPr lang="en-US" sz="1500" dirty="0"/>
              <a:t> </a:t>
            </a:r>
            <a:r>
              <a:rPr lang="en-US" sz="1500" dirty="0" err="1"/>
              <a:t>clauze</a:t>
            </a:r>
            <a:r>
              <a:rPr lang="en-US" sz="1500" dirty="0"/>
              <a:t> </a:t>
            </a:r>
            <a:r>
              <a:rPr lang="en-US" sz="1500" dirty="0" err="1"/>
              <a:t>abuzive</a:t>
            </a:r>
            <a:r>
              <a:rPr lang="en-US" sz="1500" dirty="0"/>
              <a:t> </a:t>
            </a:r>
            <a:r>
              <a:rPr lang="en-US" sz="1500" dirty="0" err="1"/>
              <a:t>sau</a:t>
            </a:r>
            <a:r>
              <a:rPr lang="en-US" sz="1500" dirty="0"/>
              <a:t> care pot </a:t>
            </a:r>
            <a:r>
              <a:rPr lang="en-US" sz="1500" dirty="0" err="1"/>
              <a:t>favoriza</a:t>
            </a:r>
            <a:r>
              <a:rPr lang="en-US" sz="1500" dirty="0"/>
              <a:t> </a:t>
            </a:r>
            <a:r>
              <a:rPr lang="en-US" sz="1500" dirty="0" err="1"/>
              <a:t>folosirea</a:t>
            </a:r>
            <a:r>
              <a:rPr lang="en-US" sz="1500" dirty="0"/>
              <a:t> </a:t>
            </a:r>
            <a:r>
              <a:rPr lang="en-US" sz="1500" dirty="0" err="1"/>
              <a:t>unor</a:t>
            </a:r>
            <a:r>
              <a:rPr lang="en-US" sz="1500" dirty="0"/>
              <a:t> </a:t>
            </a:r>
            <a:r>
              <a:rPr lang="en-US" sz="1500" dirty="0" err="1"/>
              <a:t>practici</a:t>
            </a:r>
            <a:r>
              <a:rPr lang="en-US" sz="1500" dirty="0"/>
              <a:t> </a:t>
            </a:r>
            <a:r>
              <a:rPr lang="en-US" sz="1500" dirty="0" err="1"/>
              <a:t>comerciale</a:t>
            </a:r>
            <a:r>
              <a:rPr lang="en-US" sz="1500" dirty="0"/>
              <a:t> </a:t>
            </a:r>
            <a:r>
              <a:rPr lang="en-US" sz="1500" dirty="0" err="1"/>
              <a:t>incorecte</a:t>
            </a:r>
            <a:r>
              <a:rPr lang="en-US" sz="1500" dirty="0"/>
              <a:t>, de </a:t>
            </a:r>
            <a:r>
              <a:rPr lang="en-US" sz="1500" dirty="0" err="1"/>
              <a:t>natură</a:t>
            </a:r>
            <a:r>
              <a:rPr lang="en-US" sz="1500" dirty="0"/>
              <a:t> a </a:t>
            </a:r>
            <a:r>
              <a:rPr lang="en-US" sz="1500" dirty="0" err="1"/>
              <a:t>influenţa</a:t>
            </a:r>
            <a:r>
              <a:rPr lang="en-US" sz="1500" dirty="0"/>
              <a:t> </a:t>
            </a:r>
            <a:r>
              <a:rPr lang="en-US" sz="1500" dirty="0" err="1"/>
              <a:t>opţiunea</a:t>
            </a:r>
            <a:r>
              <a:rPr lang="en-US" sz="1500" dirty="0"/>
              <a:t> </a:t>
            </a:r>
            <a:r>
              <a:rPr lang="en-US" sz="1500" dirty="0" err="1"/>
              <a:t>acestuia</a:t>
            </a:r>
            <a:r>
              <a:rPr lang="en-US" sz="1500" dirty="0"/>
              <a:t>;</a:t>
            </a:r>
            <a:br>
              <a:rPr lang="en-US" sz="1500" dirty="0"/>
            </a:br>
            <a:r>
              <a:rPr lang="en-US" sz="1500" dirty="0"/>
              <a:t>           </a:t>
            </a:r>
          </a:p>
        </p:txBody>
      </p:sp>
      <p:pic>
        <p:nvPicPr>
          <p:cNvPr id="5" name="Picture 4" descr="A picture containing drawing, game&#10;&#10;Description automatically generated">
            <a:extLst>
              <a:ext uri="{FF2B5EF4-FFF2-40B4-BE49-F238E27FC236}">
                <a16:creationId xmlns:a16="http://schemas.microsoft.com/office/drawing/2014/main" id="{67273E38-ED7E-4193-86E8-8A020BC47FFF}"/>
              </a:ext>
            </a:extLst>
          </p:cNvPr>
          <p:cNvPicPr>
            <a:picLocks noChangeAspect="1"/>
          </p:cNvPicPr>
          <p:nvPr/>
        </p:nvPicPr>
        <p:blipFill rotWithShape="1">
          <a:blip r:embed="rId2"/>
          <a:srcRect l="27465" r="30241" b="1"/>
          <a:stretch/>
        </p:blipFill>
        <p:spPr>
          <a:xfrm>
            <a:off x="5977789" y="799352"/>
            <a:ext cx="5425409" cy="5259296"/>
          </a:xfrm>
          <a:prstGeom prst="rect">
            <a:avLst/>
          </a:prstGeom>
        </p:spPr>
      </p:pic>
    </p:spTree>
    <p:extLst>
      <p:ext uri="{BB962C8B-B14F-4D97-AF65-F5344CB8AC3E}">
        <p14:creationId xmlns:p14="http://schemas.microsoft.com/office/powerpoint/2010/main" val="2340386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13"/>
          <p:cNvSpPr txBox="1">
            <a:spLocks noGrp="1"/>
          </p:cNvSpPr>
          <p:nvPr>
            <p:ph type="ctrTitle"/>
          </p:nvPr>
        </p:nvSpPr>
        <p:spPr>
          <a:xfrm>
            <a:off x="3145540" y="3397951"/>
            <a:ext cx="5729097" cy="2497200"/>
          </a:xfrm>
          <a:prstGeom prst="rect">
            <a:avLst/>
          </a:prstGeom>
        </p:spPr>
        <p:txBody>
          <a:bodyPr spcFirstLastPara="1" vert="horz" wrap="square" lIns="121900" tIns="121900" rIns="121900" bIns="121900" rtlCol="0" anchor="ctr" anchorCtr="0">
            <a:noAutofit/>
          </a:bodyPr>
          <a:lstStyle/>
          <a:p>
            <a:pPr>
              <a:spcBef>
                <a:spcPts val="0"/>
              </a:spcBef>
            </a:pPr>
            <a:r>
              <a:rPr lang="ro-RO" b="1" dirty="0"/>
              <a:t>E-Commerce</a:t>
            </a:r>
          </a:p>
        </p:txBody>
      </p:sp>
      <p:pic>
        <p:nvPicPr>
          <p:cNvPr id="279" name="Google Shape;279;p13"/>
          <p:cNvPicPr preferRelativeResize="0"/>
          <p:nvPr/>
        </p:nvPicPr>
        <p:blipFill>
          <a:blip r:embed="rId3">
            <a:alphaModFix/>
          </a:blip>
          <a:stretch>
            <a:fillRect/>
          </a:stretch>
        </p:blipFill>
        <p:spPr>
          <a:xfrm>
            <a:off x="-33033" y="-4431733"/>
            <a:ext cx="12192000" cy="8128013"/>
          </a:xfrm>
          <a:prstGeom prst="rect">
            <a:avLst/>
          </a:prstGeom>
          <a:noFill/>
          <a:ln>
            <a:noFill/>
          </a:ln>
        </p:spPr>
      </p:pic>
      <p:sp>
        <p:nvSpPr>
          <p:cNvPr id="4" name="Subtitle 3">
            <a:extLst>
              <a:ext uri="{FF2B5EF4-FFF2-40B4-BE49-F238E27FC236}">
                <a16:creationId xmlns:a16="http://schemas.microsoft.com/office/drawing/2014/main" id="{EAD7EF0B-2725-404B-839A-2189D4E98E9D}"/>
              </a:ext>
            </a:extLst>
          </p:cNvPr>
          <p:cNvSpPr>
            <a:spLocks noGrp="1"/>
          </p:cNvSpPr>
          <p:nvPr>
            <p:ph type="subTitle" idx="1"/>
          </p:nvPr>
        </p:nvSpPr>
        <p:spPr/>
        <p:txBody>
          <a:bodyPr/>
          <a:lstStyle/>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7AD3-29CB-4341-8639-6CE56288F9C7}"/>
              </a:ext>
            </a:extLst>
          </p:cNvPr>
          <p:cNvSpPr>
            <a:spLocks noGrp="1"/>
          </p:cNvSpPr>
          <p:nvPr>
            <p:ph type="title"/>
          </p:nvPr>
        </p:nvSpPr>
        <p:spPr>
          <a:xfrm>
            <a:off x="514492" y="628877"/>
            <a:ext cx="4560584" cy="1128068"/>
          </a:xfrm>
        </p:spPr>
        <p:txBody>
          <a:bodyPr spcFirstLastPara="1" vert="horz" wrap="square" lIns="121920" tIns="60960" rIns="121920" bIns="60960" rtlCol="0" anchor="ctr" anchorCtr="0">
            <a:normAutofit fontScale="90000"/>
          </a:bodyPr>
          <a:lstStyle/>
          <a:p>
            <a:pPr defTabSz="1219170">
              <a:spcBef>
                <a:spcPct val="0"/>
              </a:spcBef>
            </a:pPr>
            <a:r>
              <a:rPr lang="en-US" sz="3733" dirty="0" err="1"/>
              <a:t>Consumatorul</a:t>
            </a:r>
            <a:r>
              <a:rPr lang="en-US" sz="3733" dirty="0"/>
              <a:t>, la </a:t>
            </a:r>
            <a:r>
              <a:rPr lang="en-US" sz="3733" dirty="0" err="1"/>
              <a:t>încheierea</a:t>
            </a:r>
            <a:r>
              <a:rPr lang="en-US" sz="3733" dirty="0"/>
              <a:t> </a:t>
            </a:r>
            <a:r>
              <a:rPr lang="en-US" sz="3733" dirty="0" err="1"/>
              <a:t>contractelor</a:t>
            </a:r>
            <a:r>
              <a:rPr lang="en-US" sz="3733" dirty="0"/>
              <a:t>, are </a:t>
            </a:r>
            <a:r>
              <a:rPr lang="en-US" sz="3733" dirty="0" err="1"/>
              <a:t>următoarele</a:t>
            </a:r>
            <a:r>
              <a:rPr lang="en-US" sz="3733" dirty="0"/>
              <a:t> </a:t>
            </a:r>
            <a:r>
              <a:rPr lang="en-US" sz="3733" dirty="0" err="1"/>
              <a:t>drepturi</a:t>
            </a:r>
            <a:r>
              <a:rPr lang="en-US" sz="3733" dirty="0"/>
              <a:t>:</a:t>
            </a:r>
            <a:endParaRPr lang="en-US" sz="3467" dirty="0"/>
          </a:p>
        </p:txBody>
      </p:sp>
      <p:sp>
        <p:nvSpPr>
          <p:cNvPr id="3" name="Text Placeholder 2">
            <a:extLst>
              <a:ext uri="{FF2B5EF4-FFF2-40B4-BE49-F238E27FC236}">
                <a16:creationId xmlns:a16="http://schemas.microsoft.com/office/drawing/2014/main" id="{04C1DC95-5127-4736-BA62-9C54DE0934BE}"/>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marL="304792" indent="0" defTabSz="1219170">
              <a:spcAft>
                <a:spcPts val="800"/>
              </a:spcAft>
              <a:buNone/>
            </a:pPr>
            <a:br>
              <a:rPr lang="en-US" sz="1500" dirty="0"/>
            </a:br>
            <a:r>
              <a:rPr lang="en-US" sz="1500" dirty="0"/>
              <a:t>                       b) de a beneficia de o </a:t>
            </a:r>
            <a:r>
              <a:rPr lang="en-US" sz="1500" dirty="0" err="1"/>
              <a:t>redactare</a:t>
            </a:r>
            <a:r>
              <a:rPr lang="en-US" sz="1500" dirty="0"/>
              <a:t> </a:t>
            </a:r>
            <a:r>
              <a:rPr lang="en-US" sz="1500" dirty="0" err="1"/>
              <a:t>clară</a:t>
            </a:r>
            <a:r>
              <a:rPr lang="en-US" sz="1500" dirty="0"/>
              <a:t> </a:t>
            </a:r>
            <a:r>
              <a:rPr lang="en-US" sz="1500" dirty="0" err="1"/>
              <a:t>şi</a:t>
            </a:r>
            <a:r>
              <a:rPr lang="en-US" sz="1500" dirty="0"/>
              <a:t> </a:t>
            </a:r>
            <a:r>
              <a:rPr lang="en-US" sz="1500" dirty="0" err="1"/>
              <a:t>precisă</a:t>
            </a:r>
            <a:r>
              <a:rPr lang="en-US" sz="1500" dirty="0"/>
              <a:t> a </a:t>
            </a:r>
            <a:r>
              <a:rPr lang="en-US" sz="1500" dirty="0" err="1"/>
              <a:t>clauzelor</a:t>
            </a:r>
            <a:r>
              <a:rPr lang="en-US" sz="1500" dirty="0"/>
              <a:t> </a:t>
            </a:r>
            <a:r>
              <a:rPr lang="en-US" sz="1500" dirty="0" err="1"/>
              <a:t>contractuale</a:t>
            </a:r>
            <a:r>
              <a:rPr lang="en-US" sz="1500" dirty="0"/>
              <a:t>, </a:t>
            </a:r>
            <a:r>
              <a:rPr lang="en-US" sz="1500" dirty="0" err="1"/>
              <a:t>inclusiv</a:t>
            </a:r>
            <a:r>
              <a:rPr lang="en-US" sz="1500" dirty="0"/>
              <a:t> a </a:t>
            </a:r>
            <a:r>
              <a:rPr lang="en-US" sz="1500" dirty="0" err="1"/>
              <a:t>celor</a:t>
            </a:r>
            <a:r>
              <a:rPr lang="en-US" sz="1500" dirty="0"/>
              <a:t> </a:t>
            </a:r>
            <a:r>
              <a:rPr lang="en-US" sz="1500" dirty="0" err="1"/>
              <a:t>privind</a:t>
            </a:r>
            <a:r>
              <a:rPr lang="en-US" sz="1500" dirty="0"/>
              <a:t> </a:t>
            </a:r>
            <a:r>
              <a:rPr lang="en-US" sz="1500" dirty="0" err="1"/>
              <a:t>caracteristicile</a:t>
            </a:r>
            <a:r>
              <a:rPr lang="en-US" sz="1500" dirty="0"/>
              <a:t> </a:t>
            </a:r>
            <a:r>
              <a:rPr lang="en-US" sz="1500" dirty="0" err="1"/>
              <a:t>principale</a:t>
            </a:r>
            <a:r>
              <a:rPr lang="en-US" sz="1500" dirty="0"/>
              <a:t> </a:t>
            </a:r>
            <a:r>
              <a:rPr lang="en-US" sz="1500" dirty="0" err="1"/>
              <a:t>şi</a:t>
            </a:r>
            <a:r>
              <a:rPr lang="en-US" sz="1500" dirty="0"/>
              <a:t> </a:t>
            </a:r>
            <a:r>
              <a:rPr lang="en-US" sz="1500" dirty="0" err="1"/>
              <a:t>condiţiile</a:t>
            </a:r>
            <a:r>
              <a:rPr lang="en-US" sz="1500" dirty="0"/>
              <a:t> de </a:t>
            </a:r>
            <a:r>
              <a:rPr lang="en-US" sz="1500" dirty="0" err="1"/>
              <a:t>garanţie</a:t>
            </a:r>
            <a:r>
              <a:rPr lang="en-US" sz="1500" dirty="0"/>
              <a:t>, </a:t>
            </a:r>
            <a:r>
              <a:rPr lang="en-US" sz="1500" dirty="0" err="1"/>
              <a:t>indicarea</a:t>
            </a:r>
            <a:r>
              <a:rPr lang="en-US" sz="1500" dirty="0"/>
              <a:t> </a:t>
            </a:r>
            <a:r>
              <a:rPr lang="en-US" sz="1500" dirty="0" err="1"/>
              <a:t>exactă</a:t>
            </a:r>
            <a:r>
              <a:rPr lang="en-US" sz="1500" dirty="0"/>
              <a:t> a </a:t>
            </a:r>
            <a:r>
              <a:rPr lang="en-US" sz="1500" dirty="0" err="1"/>
              <a:t>preţului</a:t>
            </a:r>
            <a:r>
              <a:rPr lang="en-US" sz="1500" dirty="0"/>
              <a:t> </a:t>
            </a:r>
            <a:r>
              <a:rPr lang="en-US" sz="1500" dirty="0" err="1"/>
              <a:t>sau</a:t>
            </a:r>
            <a:r>
              <a:rPr lang="en-US" sz="1500" dirty="0"/>
              <a:t> </a:t>
            </a:r>
            <a:r>
              <a:rPr lang="en-US" sz="1500" dirty="0" err="1"/>
              <a:t>tarifului</a:t>
            </a:r>
            <a:r>
              <a:rPr lang="en-US" sz="1500" dirty="0"/>
              <a:t>, precum </a:t>
            </a:r>
            <a:r>
              <a:rPr lang="en-US" sz="1500" dirty="0" err="1"/>
              <a:t>şi</a:t>
            </a:r>
            <a:r>
              <a:rPr lang="en-US" sz="1500" dirty="0"/>
              <a:t> </a:t>
            </a:r>
            <a:r>
              <a:rPr lang="en-US" sz="1500" dirty="0" err="1"/>
              <a:t>stabilirea</a:t>
            </a:r>
            <a:r>
              <a:rPr lang="en-US" sz="1500" dirty="0"/>
              <a:t> cu </a:t>
            </a:r>
            <a:r>
              <a:rPr lang="en-US" sz="1500" dirty="0" err="1"/>
              <a:t>exactitate</a:t>
            </a:r>
            <a:r>
              <a:rPr lang="en-US" sz="1500" dirty="0"/>
              <a:t> a </a:t>
            </a:r>
            <a:r>
              <a:rPr lang="en-US" sz="1500" dirty="0" err="1"/>
              <a:t>condiţiilor</a:t>
            </a:r>
            <a:r>
              <a:rPr lang="en-US" sz="1500" dirty="0"/>
              <a:t> de credit </a:t>
            </a:r>
            <a:r>
              <a:rPr lang="en-US" sz="1500" dirty="0" err="1"/>
              <a:t>şi</a:t>
            </a:r>
            <a:r>
              <a:rPr lang="en-US" sz="1500" dirty="0"/>
              <a:t> a </a:t>
            </a:r>
            <a:r>
              <a:rPr lang="en-US" sz="1500" dirty="0" err="1"/>
              <a:t>dobînzilor</a:t>
            </a:r>
            <a:r>
              <a:rPr lang="en-US" sz="1500" dirty="0"/>
              <a:t>;</a:t>
            </a:r>
            <a:br>
              <a:rPr lang="en-US" sz="1500" dirty="0"/>
            </a:br>
            <a:r>
              <a:rPr lang="en-US" sz="1500" dirty="0"/>
              <a:t>         </a:t>
            </a:r>
          </a:p>
        </p:txBody>
      </p:sp>
      <p:pic>
        <p:nvPicPr>
          <p:cNvPr id="5" name="Picture 4" descr="A picture containing drawing, game&#10;&#10;Description automatically generated">
            <a:extLst>
              <a:ext uri="{FF2B5EF4-FFF2-40B4-BE49-F238E27FC236}">
                <a16:creationId xmlns:a16="http://schemas.microsoft.com/office/drawing/2014/main" id="{67273E38-ED7E-4193-86E8-8A020BC47FFF}"/>
              </a:ext>
            </a:extLst>
          </p:cNvPr>
          <p:cNvPicPr>
            <a:picLocks noChangeAspect="1"/>
          </p:cNvPicPr>
          <p:nvPr/>
        </p:nvPicPr>
        <p:blipFill rotWithShape="1">
          <a:blip r:embed="rId2"/>
          <a:srcRect l="27465" r="30241" b="1"/>
          <a:stretch/>
        </p:blipFill>
        <p:spPr>
          <a:xfrm>
            <a:off x="5977789" y="799352"/>
            <a:ext cx="5425409" cy="5259296"/>
          </a:xfrm>
          <a:prstGeom prst="rect">
            <a:avLst/>
          </a:prstGeom>
        </p:spPr>
      </p:pic>
    </p:spTree>
    <p:extLst>
      <p:ext uri="{BB962C8B-B14F-4D97-AF65-F5344CB8AC3E}">
        <p14:creationId xmlns:p14="http://schemas.microsoft.com/office/powerpoint/2010/main" val="3679876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7AD3-29CB-4341-8639-6CE56288F9C7}"/>
              </a:ext>
            </a:extLst>
          </p:cNvPr>
          <p:cNvSpPr>
            <a:spLocks noGrp="1"/>
          </p:cNvSpPr>
          <p:nvPr>
            <p:ph type="title"/>
          </p:nvPr>
        </p:nvSpPr>
        <p:spPr>
          <a:xfrm>
            <a:off x="514492" y="628877"/>
            <a:ext cx="4560584" cy="1128068"/>
          </a:xfrm>
        </p:spPr>
        <p:txBody>
          <a:bodyPr spcFirstLastPara="1" vert="horz" wrap="square" lIns="121920" tIns="60960" rIns="121920" bIns="60960" rtlCol="0" anchor="ctr" anchorCtr="0">
            <a:normAutofit fontScale="90000"/>
          </a:bodyPr>
          <a:lstStyle/>
          <a:p>
            <a:pPr defTabSz="1219170">
              <a:spcBef>
                <a:spcPct val="0"/>
              </a:spcBef>
            </a:pPr>
            <a:r>
              <a:rPr lang="en-US" sz="3733" dirty="0" err="1"/>
              <a:t>Consumatorul</a:t>
            </a:r>
            <a:r>
              <a:rPr lang="en-US" sz="3733" dirty="0"/>
              <a:t>, la </a:t>
            </a:r>
            <a:r>
              <a:rPr lang="en-US" sz="3733" dirty="0" err="1"/>
              <a:t>încheierea</a:t>
            </a:r>
            <a:r>
              <a:rPr lang="en-US" sz="3733" dirty="0"/>
              <a:t> </a:t>
            </a:r>
            <a:r>
              <a:rPr lang="en-US" sz="3733" dirty="0" err="1"/>
              <a:t>contractelor</a:t>
            </a:r>
            <a:r>
              <a:rPr lang="en-US" sz="3733" dirty="0"/>
              <a:t>, are </a:t>
            </a:r>
            <a:r>
              <a:rPr lang="en-US" sz="3733" dirty="0" err="1"/>
              <a:t>următoarele</a:t>
            </a:r>
            <a:r>
              <a:rPr lang="en-US" sz="3733" dirty="0"/>
              <a:t> </a:t>
            </a:r>
            <a:r>
              <a:rPr lang="en-US" sz="3733" dirty="0" err="1"/>
              <a:t>drepturi</a:t>
            </a:r>
            <a:r>
              <a:rPr lang="en-US" sz="3733" dirty="0"/>
              <a:t>:</a:t>
            </a:r>
            <a:endParaRPr lang="en-US" sz="3467" dirty="0"/>
          </a:p>
        </p:txBody>
      </p:sp>
      <p:sp>
        <p:nvSpPr>
          <p:cNvPr id="3" name="Text Placeholder 2">
            <a:extLst>
              <a:ext uri="{FF2B5EF4-FFF2-40B4-BE49-F238E27FC236}">
                <a16:creationId xmlns:a16="http://schemas.microsoft.com/office/drawing/2014/main" id="{04C1DC95-5127-4736-BA62-9C54DE0934BE}"/>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marL="304792" indent="0" defTabSz="1219170">
              <a:spcAft>
                <a:spcPts val="800"/>
              </a:spcAft>
              <a:buNone/>
            </a:pPr>
            <a:r>
              <a:rPr lang="en-US" sz="1067" dirty="0"/>
              <a:t>           </a:t>
            </a:r>
            <a:r>
              <a:rPr lang="en-US" sz="1500" dirty="0"/>
              <a:t> (b</a:t>
            </a:r>
            <a:r>
              <a:rPr lang="en-US" sz="1500" baseline="30000" dirty="0"/>
              <a:t>1</a:t>
            </a:r>
            <a:r>
              <a:rPr lang="en-US" sz="1500" dirty="0"/>
              <a:t>) de a </a:t>
            </a:r>
            <a:r>
              <a:rPr lang="en-US" sz="1500" dirty="0" err="1"/>
              <a:t>lua</a:t>
            </a:r>
            <a:r>
              <a:rPr lang="en-US" sz="1500" dirty="0"/>
              <a:t> </a:t>
            </a:r>
            <a:r>
              <a:rPr lang="en-US" sz="1500" dirty="0" err="1"/>
              <a:t>cunoştinţă</a:t>
            </a:r>
            <a:r>
              <a:rPr lang="en-US" sz="1500" dirty="0"/>
              <a:t>, </a:t>
            </a:r>
            <a:r>
              <a:rPr lang="en-US" sz="1500" dirty="0" err="1"/>
              <a:t>în</a:t>
            </a:r>
            <a:r>
              <a:rPr lang="en-US" sz="1500" dirty="0"/>
              <a:t> </a:t>
            </a:r>
            <a:r>
              <a:rPr lang="en-US" sz="1500" dirty="0" err="1"/>
              <a:t>prealabil</a:t>
            </a:r>
            <a:r>
              <a:rPr lang="en-US" sz="1500" dirty="0"/>
              <a:t>, de </a:t>
            </a:r>
            <a:r>
              <a:rPr lang="en-US" sz="1500" dirty="0" err="1"/>
              <a:t>textul</a:t>
            </a:r>
            <a:r>
              <a:rPr lang="en-US" sz="1500" dirty="0"/>
              <a:t> </a:t>
            </a:r>
            <a:r>
              <a:rPr lang="en-US" sz="1500" dirty="0" err="1"/>
              <a:t>contractului</a:t>
            </a:r>
            <a:r>
              <a:rPr lang="en-US" sz="1500" dirty="0"/>
              <a:t> pe care </a:t>
            </a:r>
            <a:r>
              <a:rPr lang="en-US" sz="1500" dirty="0" err="1"/>
              <a:t>intenţionează</a:t>
            </a:r>
            <a:r>
              <a:rPr lang="en-US" sz="1500" dirty="0"/>
              <a:t> </a:t>
            </a:r>
            <a:r>
              <a:rPr lang="en-US" sz="1500" dirty="0" err="1"/>
              <a:t>să</a:t>
            </a:r>
            <a:r>
              <a:rPr lang="en-US" sz="1500" dirty="0"/>
              <a:t> </a:t>
            </a:r>
            <a:r>
              <a:rPr lang="en-US" sz="1500" dirty="0" err="1"/>
              <a:t>îl</a:t>
            </a:r>
            <a:r>
              <a:rPr lang="en-US" sz="1500" dirty="0"/>
              <a:t> </a:t>
            </a:r>
            <a:r>
              <a:rPr lang="en-US" sz="1500" dirty="0" err="1"/>
              <a:t>încheie</a:t>
            </a:r>
            <a:r>
              <a:rPr lang="en-US" sz="1500" dirty="0"/>
              <a:t>;</a:t>
            </a:r>
            <a:br>
              <a:rPr lang="en-US" sz="1500" dirty="0"/>
            </a:br>
            <a:r>
              <a:rPr lang="en-US" sz="1500" dirty="0"/>
              <a:t>            (c) de a fi </a:t>
            </a:r>
            <a:r>
              <a:rPr lang="en-US" sz="1500" dirty="0" err="1"/>
              <a:t>exonerat</a:t>
            </a:r>
            <a:r>
              <a:rPr lang="en-US" sz="1500" dirty="0"/>
              <a:t> de </a:t>
            </a:r>
            <a:r>
              <a:rPr lang="en-US" sz="1500" dirty="0" err="1"/>
              <a:t>plata</a:t>
            </a:r>
            <a:r>
              <a:rPr lang="en-US" sz="1500" dirty="0"/>
              <a:t> </a:t>
            </a:r>
            <a:r>
              <a:rPr lang="en-US" sz="1500" dirty="0" err="1"/>
              <a:t>pentru</a:t>
            </a:r>
            <a:r>
              <a:rPr lang="en-US" sz="1500" dirty="0"/>
              <a:t> </a:t>
            </a:r>
            <a:r>
              <a:rPr lang="en-US" sz="1500" dirty="0" err="1"/>
              <a:t>produsele</a:t>
            </a:r>
            <a:r>
              <a:rPr lang="en-US" sz="1500" dirty="0"/>
              <a:t>, </a:t>
            </a:r>
            <a:r>
              <a:rPr lang="en-US" sz="1500" dirty="0" err="1"/>
              <a:t>serviciile</a:t>
            </a:r>
            <a:r>
              <a:rPr lang="en-US" sz="1500" dirty="0"/>
              <a:t> care nu au </a:t>
            </a:r>
            <a:r>
              <a:rPr lang="en-US" sz="1500" dirty="0" err="1"/>
              <a:t>fost</a:t>
            </a:r>
            <a:r>
              <a:rPr lang="en-US" sz="1500" dirty="0"/>
              <a:t> solicitate;</a:t>
            </a:r>
            <a:br>
              <a:rPr lang="en-US" sz="1500" dirty="0"/>
            </a:br>
            <a:r>
              <a:rPr lang="en-US" sz="1500" dirty="0"/>
              <a:t>           </a:t>
            </a:r>
          </a:p>
        </p:txBody>
      </p:sp>
      <p:pic>
        <p:nvPicPr>
          <p:cNvPr id="5" name="Picture 4" descr="A picture containing drawing, game&#10;&#10;Description automatically generated">
            <a:extLst>
              <a:ext uri="{FF2B5EF4-FFF2-40B4-BE49-F238E27FC236}">
                <a16:creationId xmlns:a16="http://schemas.microsoft.com/office/drawing/2014/main" id="{67273E38-ED7E-4193-86E8-8A020BC47FFF}"/>
              </a:ext>
            </a:extLst>
          </p:cNvPr>
          <p:cNvPicPr>
            <a:picLocks noChangeAspect="1"/>
          </p:cNvPicPr>
          <p:nvPr/>
        </p:nvPicPr>
        <p:blipFill rotWithShape="1">
          <a:blip r:embed="rId2"/>
          <a:srcRect l="27465" r="30241" b="1"/>
          <a:stretch/>
        </p:blipFill>
        <p:spPr>
          <a:xfrm>
            <a:off x="5977789" y="799352"/>
            <a:ext cx="5425409" cy="5259296"/>
          </a:xfrm>
          <a:prstGeom prst="rect">
            <a:avLst/>
          </a:prstGeom>
        </p:spPr>
      </p:pic>
    </p:spTree>
    <p:extLst>
      <p:ext uri="{BB962C8B-B14F-4D97-AF65-F5344CB8AC3E}">
        <p14:creationId xmlns:p14="http://schemas.microsoft.com/office/powerpoint/2010/main" val="1686502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7AD3-29CB-4341-8639-6CE56288F9C7}"/>
              </a:ext>
            </a:extLst>
          </p:cNvPr>
          <p:cNvSpPr>
            <a:spLocks noGrp="1"/>
          </p:cNvSpPr>
          <p:nvPr>
            <p:ph type="title"/>
          </p:nvPr>
        </p:nvSpPr>
        <p:spPr>
          <a:xfrm>
            <a:off x="514492" y="628877"/>
            <a:ext cx="4560584" cy="1128068"/>
          </a:xfrm>
        </p:spPr>
        <p:txBody>
          <a:bodyPr spcFirstLastPara="1" vert="horz" wrap="square" lIns="121920" tIns="60960" rIns="121920" bIns="60960" rtlCol="0" anchor="ctr" anchorCtr="0">
            <a:normAutofit fontScale="90000"/>
          </a:bodyPr>
          <a:lstStyle/>
          <a:p>
            <a:pPr defTabSz="1219170">
              <a:spcBef>
                <a:spcPct val="0"/>
              </a:spcBef>
            </a:pPr>
            <a:r>
              <a:rPr lang="en-US" sz="3733" dirty="0" err="1"/>
              <a:t>Consumatorul</a:t>
            </a:r>
            <a:r>
              <a:rPr lang="en-US" sz="3733" dirty="0"/>
              <a:t>, la </a:t>
            </a:r>
            <a:r>
              <a:rPr lang="en-US" sz="3733" dirty="0" err="1"/>
              <a:t>încheierea</a:t>
            </a:r>
            <a:r>
              <a:rPr lang="en-US" sz="3733" dirty="0"/>
              <a:t> </a:t>
            </a:r>
            <a:r>
              <a:rPr lang="en-US" sz="3733" dirty="0" err="1"/>
              <a:t>contractelor</a:t>
            </a:r>
            <a:r>
              <a:rPr lang="en-US" sz="3733" dirty="0"/>
              <a:t>, are </a:t>
            </a:r>
            <a:r>
              <a:rPr lang="en-US" sz="3733" dirty="0" err="1"/>
              <a:t>următoarele</a:t>
            </a:r>
            <a:r>
              <a:rPr lang="en-US" sz="3733" dirty="0"/>
              <a:t> </a:t>
            </a:r>
            <a:r>
              <a:rPr lang="en-US" sz="3733" dirty="0" err="1"/>
              <a:t>drepturi</a:t>
            </a:r>
            <a:r>
              <a:rPr lang="en-US" sz="3733" dirty="0"/>
              <a:t>:</a:t>
            </a:r>
            <a:endParaRPr lang="en-US" sz="3467" dirty="0"/>
          </a:p>
        </p:txBody>
      </p:sp>
      <p:sp>
        <p:nvSpPr>
          <p:cNvPr id="3" name="Text Placeholder 2">
            <a:extLst>
              <a:ext uri="{FF2B5EF4-FFF2-40B4-BE49-F238E27FC236}">
                <a16:creationId xmlns:a16="http://schemas.microsoft.com/office/drawing/2014/main" id="{04C1DC95-5127-4736-BA62-9C54DE0934BE}"/>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marL="304792" indent="0" defTabSz="1219170">
              <a:spcAft>
                <a:spcPts val="800"/>
              </a:spcAft>
              <a:buNone/>
            </a:pPr>
            <a:br>
              <a:rPr lang="en-US" sz="1067" dirty="0"/>
            </a:br>
            <a:r>
              <a:rPr lang="en-US" sz="1067" dirty="0"/>
              <a:t>                 </a:t>
            </a:r>
            <a:r>
              <a:rPr lang="en-US" sz="1500" dirty="0"/>
              <a:t>       (d) de a fi </a:t>
            </a:r>
            <a:r>
              <a:rPr lang="en-US" sz="1500" dirty="0" err="1"/>
              <a:t>despăgubit</a:t>
            </a:r>
            <a:r>
              <a:rPr lang="en-US" sz="1500" dirty="0"/>
              <a:t> </a:t>
            </a:r>
            <a:r>
              <a:rPr lang="en-US" sz="1500" dirty="0" err="1"/>
              <a:t>pentru</a:t>
            </a:r>
            <a:r>
              <a:rPr lang="en-US" sz="1500" dirty="0"/>
              <a:t> </a:t>
            </a:r>
            <a:r>
              <a:rPr lang="en-US" sz="1500" dirty="0" err="1"/>
              <a:t>daunele</a:t>
            </a:r>
            <a:r>
              <a:rPr lang="en-US" sz="1500" dirty="0"/>
              <a:t> </a:t>
            </a:r>
            <a:r>
              <a:rPr lang="en-US" sz="1500" dirty="0" err="1"/>
              <a:t>cauzate</a:t>
            </a:r>
            <a:r>
              <a:rPr lang="en-US" sz="1500" dirty="0"/>
              <a:t> de </a:t>
            </a:r>
            <a:r>
              <a:rPr lang="en-US" sz="1500" dirty="0" err="1"/>
              <a:t>produsele</a:t>
            </a:r>
            <a:r>
              <a:rPr lang="en-US" sz="1500" dirty="0"/>
              <a:t>, </a:t>
            </a:r>
            <a:r>
              <a:rPr lang="en-US" sz="1500" dirty="0" err="1"/>
              <a:t>serviciile</a:t>
            </a:r>
            <a:r>
              <a:rPr lang="en-US" sz="1500" dirty="0"/>
              <a:t> care nu </a:t>
            </a:r>
            <a:r>
              <a:rPr lang="en-US" sz="1500" dirty="0" err="1"/>
              <a:t>corespund</a:t>
            </a:r>
            <a:r>
              <a:rPr lang="en-US" sz="1500" dirty="0"/>
              <a:t> </a:t>
            </a:r>
            <a:r>
              <a:rPr lang="en-US" sz="1500" dirty="0" err="1"/>
              <a:t>cerinţelor</a:t>
            </a:r>
            <a:r>
              <a:rPr lang="en-US" sz="1500" dirty="0"/>
              <a:t> </a:t>
            </a:r>
            <a:r>
              <a:rPr lang="en-US" sz="1500" dirty="0" err="1"/>
              <a:t>stabilite</a:t>
            </a:r>
            <a:r>
              <a:rPr lang="en-US" sz="1500" dirty="0"/>
              <a:t> </a:t>
            </a:r>
            <a:r>
              <a:rPr lang="en-US" sz="1500" dirty="0" err="1"/>
              <a:t>în</a:t>
            </a:r>
            <a:r>
              <a:rPr lang="en-US" sz="1500" dirty="0"/>
              <a:t> </a:t>
            </a:r>
            <a:r>
              <a:rPr lang="en-US" sz="1500" dirty="0" err="1"/>
              <a:t>actele</a:t>
            </a:r>
            <a:r>
              <a:rPr lang="en-US" sz="1500" dirty="0"/>
              <a:t> normative </a:t>
            </a:r>
            <a:r>
              <a:rPr lang="en-US" sz="1500" dirty="0" err="1"/>
              <a:t>sau</a:t>
            </a:r>
            <a:r>
              <a:rPr lang="en-US" sz="1500" dirty="0"/>
              <a:t> </a:t>
            </a:r>
            <a:r>
              <a:rPr lang="en-US" sz="1500" dirty="0" err="1"/>
              <a:t>declarate</a:t>
            </a:r>
            <a:r>
              <a:rPr lang="en-US" sz="1500" dirty="0"/>
              <a:t> </a:t>
            </a:r>
            <a:r>
              <a:rPr lang="en-US" sz="1500" dirty="0" err="1"/>
              <a:t>ori</a:t>
            </a:r>
            <a:r>
              <a:rPr lang="en-US" sz="1500" dirty="0"/>
              <a:t> </a:t>
            </a:r>
            <a:r>
              <a:rPr lang="en-US" sz="1500" dirty="0" err="1"/>
              <a:t>clauzelor</a:t>
            </a:r>
            <a:r>
              <a:rPr lang="en-US" sz="1500" dirty="0"/>
              <a:t> </a:t>
            </a:r>
            <a:r>
              <a:rPr lang="en-US" sz="1500" dirty="0" err="1"/>
              <a:t>contractuale</a:t>
            </a:r>
            <a:r>
              <a:rPr lang="en-US" sz="1500" dirty="0"/>
              <a:t>;</a:t>
            </a:r>
            <a:br>
              <a:rPr lang="en-US" sz="1500" dirty="0"/>
            </a:br>
            <a:r>
              <a:rPr lang="en-US" sz="1500" dirty="0"/>
              <a:t>           </a:t>
            </a:r>
          </a:p>
        </p:txBody>
      </p:sp>
      <p:pic>
        <p:nvPicPr>
          <p:cNvPr id="5" name="Picture 4" descr="A picture containing drawing, game&#10;&#10;Description automatically generated">
            <a:extLst>
              <a:ext uri="{FF2B5EF4-FFF2-40B4-BE49-F238E27FC236}">
                <a16:creationId xmlns:a16="http://schemas.microsoft.com/office/drawing/2014/main" id="{67273E38-ED7E-4193-86E8-8A020BC47FFF}"/>
              </a:ext>
            </a:extLst>
          </p:cNvPr>
          <p:cNvPicPr>
            <a:picLocks noChangeAspect="1"/>
          </p:cNvPicPr>
          <p:nvPr/>
        </p:nvPicPr>
        <p:blipFill rotWithShape="1">
          <a:blip r:embed="rId2"/>
          <a:srcRect l="27465" r="30241" b="1"/>
          <a:stretch/>
        </p:blipFill>
        <p:spPr>
          <a:xfrm>
            <a:off x="5977789" y="799352"/>
            <a:ext cx="5425409" cy="5259296"/>
          </a:xfrm>
          <a:prstGeom prst="rect">
            <a:avLst/>
          </a:prstGeom>
        </p:spPr>
      </p:pic>
    </p:spTree>
    <p:extLst>
      <p:ext uri="{BB962C8B-B14F-4D97-AF65-F5344CB8AC3E}">
        <p14:creationId xmlns:p14="http://schemas.microsoft.com/office/powerpoint/2010/main" val="3019897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7AD3-29CB-4341-8639-6CE56288F9C7}"/>
              </a:ext>
            </a:extLst>
          </p:cNvPr>
          <p:cNvSpPr>
            <a:spLocks noGrp="1"/>
          </p:cNvSpPr>
          <p:nvPr>
            <p:ph type="title"/>
          </p:nvPr>
        </p:nvSpPr>
        <p:spPr>
          <a:xfrm>
            <a:off x="514492" y="628877"/>
            <a:ext cx="4560584" cy="1128068"/>
          </a:xfrm>
        </p:spPr>
        <p:txBody>
          <a:bodyPr spcFirstLastPara="1" vert="horz" wrap="square" lIns="121920" tIns="60960" rIns="121920" bIns="60960" rtlCol="0" anchor="ctr" anchorCtr="0">
            <a:normAutofit fontScale="90000"/>
          </a:bodyPr>
          <a:lstStyle/>
          <a:p>
            <a:pPr defTabSz="1219170">
              <a:spcBef>
                <a:spcPct val="0"/>
              </a:spcBef>
            </a:pPr>
            <a:r>
              <a:rPr lang="en-US" sz="3733" dirty="0" err="1"/>
              <a:t>Consumatorul</a:t>
            </a:r>
            <a:r>
              <a:rPr lang="en-US" sz="3733" dirty="0"/>
              <a:t>, la </a:t>
            </a:r>
            <a:r>
              <a:rPr lang="en-US" sz="3733" dirty="0" err="1"/>
              <a:t>încheierea</a:t>
            </a:r>
            <a:r>
              <a:rPr lang="en-US" sz="3733" dirty="0"/>
              <a:t> </a:t>
            </a:r>
            <a:r>
              <a:rPr lang="en-US" sz="3733" dirty="0" err="1"/>
              <a:t>contractelor</a:t>
            </a:r>
            <a:r>
              <a:rPr lang="en-US" sz="3733" dirty="0"/>
              <a:t>, are </a:t>
            </a:r>
            <a:r>
              <a:rPr lang="en-US" sz="3733" dirty="0" err="1"/>
              <a:t>următoarele</a:t>
            </a:r>
            <a:r>
              <a:rPr lang="en-US" sz="3733" dirty="0"/>
              <a:t> </a:t>
            </a:r>
            <a:r>
              <a:rPr lang="en-US" sz="3733" dirty="0" err="1"/>
              <a:t>drepturi</a:t>
            </a:r>
            <a:r>
              <a:rPr lang="en-US" sz="3733" dirty="0"/>
              <a:t>:</a:t>
            </a:r>
            <a:endParaRPr lang="en-US" sz="3467" dirty="0"/>
          </a:p>
        </p:txBody>
      </p:sp>
      <p:sp>
        <p:nvSpPr>
          <p:cNvPr id="3" name="Text Placeholder 2">
            <a:extLst>
              <a:ext uri="{FF2B5EF4-FFF2-40B4-BE49-F238E27FC236}">
                <a16:creationId xmlns:a16="http://schemas.microsoft.com/office/drawing/2014/main" id="{04C1DC95-5127-4736-BA62-9C54DE0934BE}"/>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marL="304792" indent="0" defTabSz="1219170">
              <a:spcAft>
                <a:spcPts val="800"/>
              </a:spcAft>
              <a:buNone/>
            </a:pPr>
            <a:br>
              <a:rPr lang="en-US" sz="1500" dirty="0"/>
            </a:br>
            <a:r>
              <a:rPr lang="en-US" sz="1500" dirty="0"/>
              <a:t>                       (d) de a fi </a:t>
            </a:r>
            <a:r>
              <a:rPr lang="en-US" sz="1500" dirty="0" err="1"/>
              <a:t>despăgubit</a:t>
            </a:r>
            <a:r>
              <a:rPr lang="en-US" sz="1500" dirty="0"/>
              <a:t> </a:t>
            </a:r>
            <a:r>
              <a:rPr lang="en-US" sz="1500" dirty="0" err="1"/>
              <a:t>pentru</a:t>
            </a:r>
            <a:r>
              <a:rPr lang="en-US" sz="1500" dirty="0"/>
              <a:t> </a:t>
            </a:r>
            <a:r>
              <a:rPr lang="en-US" sz="1500" dirty="0" err="1"/>
              <a:t>daunele</a:t>
            </a:r>
            <a:r>
              <a:rPr lang="en-US" sz="1500" dirty="0"/>
              <a:t> </a:t>
            </a:r>
            <a:r>
              <a:rPr lang="en-US" sz="1500" dirty="0" err="1"/>
              <a:t>cauzate</a:t>
            </a:r>
            <a:r>
              <a:rPr lang="en-US" sz="1500" dirty="0"/>
              <a:t> de </a:t>
            </a:r>
            <a:r>
              <a:rPr lang="en-US" sz="1500" dirty="0" err="1"/>
              <a:t>produsele</a:t>
            </a:r>
            <a:r>
              <a:rPr lang="en-US" sz="1500" dirty="0"/>
              <a:t>, </a:t>
            </a:r>
            <a:r>
              <a:rPr lang="en-US" sz="1500" dirty="0" err="1"/>
              <a:t>serviciile</a:t>
            </a:r>
            <a:r>
              <a:rPr lang="en-US" sz="1500" dirty="0"/>
              <a:t> care nu </a:t>
            </a:r>
            <a:r>
              <a:rPr lang="en-US" sz="1500" dirty="0" err="1"/>
              <a:t>corespund</a:t>
            </a:r>
            <a:r>
              <a:rPr lang="en-US" sz="1500" dirty="0"/>
              <a:t> </a:t>
            </a:r>
            <a:r>
              <a:rPr lang="en-US" sz="1500" dirty="0" err="1"/>
              <a:t>cerinţelor</a:t>
            </a:r>
            <a:r>
              <a:rPr lang="en-US" sz="1500" dirty="0"/>
              <a:t> </a:t>
            </a:r>
            <a:r>
              <a:rPr lang="en-US" sz="1500" dirty="0" err="1"/>
              <a:t>stabilite</a:t>
            </a:r>
            <a:r>
              <a:rPr lang="en-US" sz="1500" dirty="0"/>
              <a:t> </a:t>
            </a:r>
            <a:r>
              <a:rPr lang="en-US" sz="1500" dirty="0" err="1"/>
              <a:t>în</a:t>
            </a:r>
            <a:r>
              <a:rPr lang="en-US" sz="1500" dirty="0"/>
              <a:t> </a:t>
            </a:r>
            <a:r>
              <a:rPr lang="en-US" sz="1500" dirty="0" err="1"/>
              <a:t>actele</a:t>
            </a:r>
            <a:r>
              <a:rPr lang="en-US" sz="1500" dirty="0"/>
              <a:t> normative </a:t>
            </a:r>
            <a:r>
              <a:rPr lang="en-US" sz="1500" dirty="0" err="1"/>
              <a:t>sau</a:t>
            </a:r>
            <a:r>
              <a:rPr lang="en-US" sz="1500" dirty="0"/>
              <a:t> </a:t>
            </a:r>
            <a:r>
              <a:rPr lang="en-US" sz="1500" dirty="0" err="1"/>
              <a:t>declarate</a:t>
            </a:r>
            <a:r>
              <a:rPr lang="en-US" sz="1500" dirty="0"/>
              <a:t> </a:t>
            </a:r>
            <a:r>
              <a:rPr lang="en-US" sz="1500" dirty="0" err="1"/>
              <a:t>ori</a:t>
            </a:r>
            <a:r>
              <a:rPr lang="en-US" sz="1500" dirty="0"/>
              <a:t> </a:t>
            </a:r>
            <a:r>
              <a:rPr lang="en-US" sz="1500" dirty="0" err="1"/>
              <a:t>clauzelor</a:t>
            </a:r>
            <a:r>
              <a:rPr lang="en-US" sz="1500" dirty="0"/>
              <a:t> </a:t>
            </a:r>
            <a:r>
              <a:rPr lang="en-US" sz="1500" dirty="0" err="1"/>
              <a:t>contractuale</a:t>
            </a:r>
            <a:r>
              <a:rPr lang="en-US" sz="1500" dirty="0"/>
              <a:t>;</a:t>
            </a:r>
            <a:br>
              <a:rPr lang="en-US" sz="1500" dirty="0"/>
            </a:br>
            <a:r>
              <a:rPr lang="en-US" sz="1500" dirty="0"/>
              <a:t>     </a:t>
            </a:r>
          </a:p>
        </p:txBody>
      </p:sp>
      <p:pic>
        <p:nvPicPr>
          <p:cNvPr id="5" name="Picture 4" descr="A picture containing drawing, game&#10;&#10;Description automatically generated">
            <a:extLst>
              <a:ext uri="{FF2B5EF4-FFF2-40B4-BE49-F238E27FC236}">
                <a16:creationId xmlns:a16="http://schemas.microsoft.com/office/drawing/2014/main" id="{67273E38-ED7E-4193-86E8-8A020BC47FFF}"/>
              </a:ext>
            </a:extLst>
          </p:cNvPr>
          <p:cNvPicPr>
            <a:picLocks noChangeAspect="1"/>
          </p:cNvPicPr>
          <p:nvPr/>
        </p:nvPicPr>
        <p:blipFill rotWithShape="1">
          <a:blip r:embed="rId2"/>
          <a:srcRect l="27465" r="30241" b="1"/>
          <a:stretch/>
        </p:blipFill>
        <p:spPr>
          <a:xfrm>
            <a:off x="5977789" y="799352"/>
            <a:ext cx="5425409" cy="5259296"/>
          </a:xfrm>
          <a:prstGeom prst="rect">
            <a:avLst/>
          </a:prstGeom>
        </p:spPr>
      </p:pic>
    </p:spTree>
    <p:extLst>
      <p:ext uri="{BB962C8B-B14F-4D97-AF65-F5344CB8AC3E}">
        <p14:creationId xmlns:p14="http://schemas.microsoft.com/office/powerpoint/2010/main" val="8108107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7AD3-29CB-4341-8639-6CE56288F9C7}"/>
              </a:ext>
            </a:extLst>
          </p:cNvPr>
          <p:cNvSpPr>
            <a:spLocks noGrp="1"/>
          </p:cNvSpPr>
          <p:nvPr>
            <p:ph type="title"/>
          </p:nvPr>
        </p:nvSpPr>
        <p:spPr>
          <a:xfrm>
            <a:off x="514492" y="628877"/>
            <a:ext cx="4560584" cy="1128068"/>
          </a:xfrm>
        </p:spPr>
        <p:txBody>
          <a:bodyPr spcFirstLastPara="1" vert="horz" wrap="square" lIns="121920" tIns="60960" rIns="121920" bIns="60960" rtlCol="0" anchor="ctr" anchorCtr="0">
            <a:normAutofit fontScale="90000"/>
          </a:bodyPr>
          <a:lstStyle/>
          <a:p>
            <a:pPr defTabSz="1219170">
              <a:spcBef>
                <a:spcPct val="0"/>
              </a:spcBef>
            </a:pPr>
            <a:r>
              <a:rPr lang="en-US" sz="3733" dirty="0" err="1"/>
              <a:t>Consumatorul</a:t>
            </a:r>
            <a:r>
              <a:rPr lang="en-US" sz="3733" dirty="0"/>
              <a:t>, la </a:t>
            </a:r>
            <a:r>
              <a:rPr lang="en-US" sz="3733" dirty="0" err="1"/>
              <a:t>încheierea</a:t>
            </a:r>
            <a:r>
              <a:rPr lang="en-US" sz="3733" dirty="0"/>
              <a:t> </a:t>
            </a:r>
            <a:r>
              <a:rPr lang="en-US" sz="3733" dirty="0" err="1"/>
              <a:t>contractelor</a:t>
            </a:r>
            <a:r>
              <a:rPr lang="en-US" sz="3733" dirty="0"/>
              <a:t>, are </a:t>
            </a:r>
            <a:r>
              <a:rPr lang="en-US" sz="3733" dirty="0" err="1"/>
              <a:t>următoarele</a:t>
            </a:r>
            <a:r>
              <a:rPr lang="en-US" sz="3733" dirty="0"/>
              <a:t> </a:t>
            </a:r>
            <a:r>
              <a:rPr lang="en-US" sz="3733" dirty="0" err="1"/>
              <a:t>drepturi</a:t>
            </a:r>
            <a:r>
              <a:rPr lang="en-US" sz="3733" dirty="0"/>
              <a:t>:</a:t>
            </a:r>
            <a:endParaRPr lang="en-US" sz="3467" dirty="0"/>
          </a:p>
        </p:txBody>
      </p:sp>
      <p:sp>
        <p:nvSpPr>
          <p:cNvPr id="3" name="Text Placeholder 2">
            <a:extLst>
              <a:ext uri="{FF2B5EF4-FFF2-40B4-BE49-F238E27FC236}">
                <a16:creationId xmlns:a16="http://schemas.microsoft.com/office/drawing/2014/main" id="{04C1DC95-5127-4736-BA62-9C54DE0934BE}"/>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marL="304792" indent="0" defTabSz="1219170">
              <a:spcAft>
                <a:spcPts val="800"/>
              </a:spcAft>
              <a:buNone/>
            </a:pPr>
            <a:br>
              <a:rPr lang="en-US" sz="1067" dirty="0"/>
            </a:br>
            <a:r>
              <a:rPr lang="en-US" sz="1067" dirty="0"/>
              <a:t>                    </a:t>
            </a:r>
            <a:r>
              <a:rPr lang="en-US" sz="1500" dirty="0"/>
              <a:t>   (e) de a </a:t>
            </a:r>
            <a:r>
              <a:rPr lang="en-US" sz="1500" dirty="0" err="1"/>
              <a:t>i</a:t>
            </a:r>
            <a:r>
              <a:rPr lang="en-US" sz="1500" dirty="0"/>
              <a:t> se </a:t>
            </a:r>
            <a:r>
              <a:rPr lang="en-US" sz="1500" dirty="0" err="1"/>
              <a:t>asigura</a:t>
            </a:r>
            <a:r>
              <a:rPr lang="en-US" sz="1500" dirty="0"/>
              <a:t> </a:t>
            </a:r>
            <a:r>
              <a:rPr lang="en-US" sz="1500" dirty="0" err="1"/>
              <a:t>deservirea</a:t>
            </a:r>
            <a:r>
              <a:rPr lang="en-US" sz="1500" dirty="0"/>
              <a:t> </a:t>
            </a:r>
            <a:r>
              <a:rPr lang="en-US" sz="1500" dirty="0" err="1"/>
              <a:t>tehnică</a:t>
            </a:r>
            <a:r>
              <a:rPr lang="en-US" sz="1500" dirty="0"/>
              <a:t> </a:t>
            </a:r>
            <a:r>
              <a:rPr lang="en-US" sz="1500" dirty="0" err="1"/>
              <a:t>necesară</a:t>
            </a:r>
            <a:r>
              <a:rPr lang="en-US" sz="1500" dirty="0"/>
              <a:t> </a:t>
            </a:r>
            <a:r>
              <a:rPr lang="en-US" sz="1500" dirty="0" err="1"/>
              <a:t>şi</a:t>
            </a:r>
            <a:r>
              <a:rPr lang="en-US" sz="1500" dirty="0"/>
              <a:t> </a:t>
            </a:r>
            <a:r>
              <a:rPr lang="en-US" sz="1500" dirty="0" err="1"/>
              <a:t>piese</a:t>
            </a:r>
            <a:r>
              <a:rPr lang="en-US" sz="1500" dirty="0"/>
              <a:t> de </a:t>
            </a:r>
            <a:r>
              <a:rPr lang="en-US" sz="1500" dirty="0" err="1"/>
              <a:t>schimb</a:t>
            </a:r>
            <a:r>
              <a:rPr lang="en-US" sz="1500" dirty="0"/>
              <a:t> pe </a:t>
            </a:r>
            <a:r>
              <a:rPr lang="en-US" sz="1500" dirty="0" err="1"/>
              <a:t>toată</a:t>
            </a:r>
            <a:r>
              <a:rPr lang="en-US" sz="1500" dirty="0"/>
              <a:t> </a:t>
            </a:r>
            <a:r>
              <a:rPr lang="en-US" sz="1500" dirty="0" err="1"/>
              <a:t>durata</a:t>
            </a:r>
            <a:r>
              <a:rPr lang="en-US" sz="1500" dirty="0"/>
              <a:t> de </a:t>
            </a:r>
            <a:r>
              <a:rPr lang="en-US" sz="1500" dirty="0" err="1"/>
              <a:t>funcţionare</a:t>
            </a:r>
            <a:r>
              <a:rPr lang="en-US" sz="1500" dirty="0"/>
              <a:t> a </a:t>
            </a:r>
            <a:r>
              <a:rPr lang="en-US" sz="1500" dirty="0" err="1"/>
              <a:t>produsului</a:t>
            </a:r>
            <a:r>
              <a:rPr lang="en-US" sz="1500" dirty="0"/>
              <a:t>, </a:t>
            </a:r>
            <a:r>
              <a:rPr lang="en-US" sz="1500" dirty="0" err="1"/>
              <a:t>stabilită</a:t>
            </a:r>
            <a:r>
              <a:rPr lang="en-US" sz="1500" dirty="0"/>
              <a:t> </a:t>
            </a:r>
            <a:r>
              <a:rPr lang="en-US" sz="1500" dirty="0" err="1"/>
              <a:t>în</a:t>
            </a:r>
            <a:r>
              <a:rPr lang="en-US" sz="1500" dirty="0"/>
              <a:t> </a:t>
            </a:r>
            <a:r>
              <a:rPr lang="en-US" sz="1500" dirty="0" err="1"/>
              <a:t>documentele</a:t>
            </a:r>
            <a:r>
              <a:rPr lang="en-US" sz="1500" dirty="0"/>
              <a:t> normative </a:t>
            </a:r>
            <a:r>
              <a:rPr lang="en-US" sz="1500" dirty="0" err="1"/>
              <a:t>sau</a:t>
            </a:r>
            <a:r>
              <a:rPr lang="en-US" sz="1500" dirty="0"/>
              <a:t> </a:t>
            </a:r>
            <a:r>
              <a:rPr lang="en-US" sz="1500" dirty="0" err="1"/>
              <a:t>declarată</a:t>
            </a:r>
            <a:r>
              <a:rPr lang="en-US" sz="1500" dirty="0"/>
              <a:t> de </a:t>
            </a:r>
            <a:r>
              <a:rPr lang="en-US" sz="1500" dirty="0" err="1"/>
              <a:t>către</a:t>
            </a:r>
            <a:r>
              <a:rPr lang="en-US" sz="1500" dirty="0"/>
              <a:t> </a:t>
            </a:r>
            <a:r>
              <a:rPr lang="en-US" sz="1500" dirty="0" err="1"/>
              <a:t>producător</a:t>
            </a:r>
            <a:r>
              <a:rPr lang="en-US" sz="1500" dirty="0"/>
              <a:t> </a:t>
            </a:r>
            <a:r>
              <a:rPr lang="en-US" sz="1500" dirty="0" err="1"/>
              <a:t>ori</a:t>
            </a:r>
            <a:r>
              <a:rPr lang="en-US" sz="1500" dirty="0"/>
              <a:t> </a:t>
            </a:r>
            <a:r>
              <a:rPr lang="en-US" sz="1500" dirty="0" err="1"/>
              <a:t>convenită</a:t>
            </a:r>
            <a:r>
              <a:rPr lang="en-US" sz="1500" dirty="0"/>
              <a:t> de </a:t>
            </a:r>
            <a:r>
              <a:rPr lang="en-US" sz="1500" dirty="0" err="1"/>
              <a:t>părţi</a:t>
            </a:r>
            <a:r>
              <a:rPr lang="en-US" sz="1500" dirty="0"/>
              <a:t>;</a:t>
            </a:r>
            <a:br>
              <a:rPr lang="en-US" sz="1500" dirty="0"/>
            </a:br>
            <a:r>
              <a:rPr lang="en-US" sz="1500" dirty="0"/>
              <a:t>            (f) de a </a:t>
            </a:r>
            <a:r>
              <a:rPr lang="en-US" sz="1500" dirty="0" err="1"/>
              <a:t>plăti</a:t>
            </a:r>
            <a:r>
              <a:rPr lang="en-US" sz="1500" dirty="0"/>
              <a:t> </a:t>
            </a:r>
            <a:r>
              <a:rPr lang="en-US" sz="1500" dirty="0" err="1"/>
              <a:t>pentru</a:t>
            </a:r>
            <a:r>
              <a:rPr lang="en-US" sz="1500" dirty="0"/>
              <a:t> </a:t>
            </a:r>
            <a:r>
              <a:rPr lang="en-US" sz="1500" dirty="0" err="1"/>
              <a:t>produsele</a:t>
            </a:r>
            <a:r>
              <a:rPr lang="en-US" sz="1500" dirty="0"/>
              <a:t>, </a:t>
            </a:r>
            <a:r>
              <a:rPr lang="en-US" sz="1500" dirty="0" err="1"/>
              <a:t>serviciile</a:t>
            </a:r>
            <a:r>
              <a:rPr lang="en-US" sz="1500" dirty="0"/>
              <a:t> de care </a:t>
            </a:r>
            <a:r>
              <a:rPr lang="en-US" sz="1500" dirty="0" err="1"/>
              <a:t>beneficiază</a:t>
            </a:r>
            <a:r>
              <a:rPr lang="en-US" sz="1500" dirty="0"/>
              <a:t> </a:t>
            </a:r>
            <a:r>
              <a:rPr lang="en-US" sz="1500" dirty="0" err="1"/>
              <a:t>sume</a:t>
            </a:r>
            <a:r>
              <a:rPr lang="en-US" sz="1500" dirty="0"/>
              <a:t> </a:t>
            </a:r>
            <a:r>
              <a:rPr lang="en-US" sz="1500" dirty="0" err="1"/>
              <a:t>stabilite</a:t>
            </a:r>
            <a:r>
              <a:rPr lang="en-US" sz="1500" dirty="0"/>
              <a:t> cu </a:t>
            </a:r>
            <a:r>
              <a:rPr lang="en-US" sz="1500" dirty="0" err="1"/>
              <a:t>exactitate</a:t>
            </a:r>
            <a:r>
              <a:rPr lang="en-US" sz="1500" dirty="0"/>
              <a:t>, </a:t>
            </a:r>
            <a:r>
              <a:rPr lang="en-US" sz="1500" dirty="0" err="1"/>
              <a:t>în</a:t>
            </a:r>
            <a:r>
              <a:rPr lang="en-US" sz="1500" dirty="0"/>
              <a:t> </a:t>
            </a:r>
            <a:r>
              <a:rPr lang="en-US" sz="1500" dirty="0" err="1"/>
              <a:t>prealabil</a:t>
            </a:r>
            <a:r>
              <a:rPr lang="en-US" sz="1500" dirty="0"/>
              <a:t>; </a:t>
            </a:r>
            <a:r>
              <a:rPr lang="en-US" sz="1500" dirty="0" err="1"/>
              <a:t>majorarea</a:t>
            </a:r>
            <a:r>
              <a:rPr lang="en-US" sz="1500" dirty="0"/>
              <a:t> </a:t>
            </a:r>
            <a:r>
              <a:rPr lang="en-US" sz="1500" dirty="0" err="1"/>
              <a:t>preţului</a:t>
            </a:r>
            <a:r>
              <a:rPr lang="en-US" sz="1500" dirty="0"/>
              <a:t> </a:t>
            </a:r>
            <a:r>
              <a:rPr lang="en-US" sz="1500" dirty="0" err="1"/>
              <a:t>iniţial</a:t>
            </a:r>
            <a:r>
              <a:rPr lang="en-US" sz="1500" dirty="0"/>
              <a:t> </a:t>
            </a:r>
            <a:r>
              <a:rPr lang="en-US" sz="1500" dirty="0" err="1"/>
              <a:t>este</a:t>
            </a:r>
            <a:r>
              <a:rPr lang="en-US" sz="1500" dirty="0"/>
              <a:t> </a:t>
            </a:r>
            <a:r>
              <a:rPr lang="en-US" sz="1500" dirty="0" err="1"/>
              <a:t>posibilă</a:t>
            </a:r>
            <a:r>
              <a:rPr lang="en-US" sz="1500" dirty="0"/>
              <a:t> </a:t>
            </a:r>
            <a:r>
              <a:rPr lang="en-US" sz="1500" dirty="0" err="1"/>
              <a:t>numai</a:t>
            </a:r>
            <a:r>
              <a:rPr lang="en-US" sz="1500" dirty="0"/>
              <a:t> cu </a:t>
            </a:r>
            <a:r>
              <a:rPr lang="en-US" sz="1500" dirty="0" err="1"/>
              <a:t>acordul</a:t>
            </a:r>
            <a:r>
              <a:rPr lang="en-US" sz="1500" dirty="0"/>
              <a:t> </a:t>
            </a:r>
            <a:r>
              <a:rPr lang="en-US" sz="1500" dirty="0" err="1"/>
              <a:t>consumatorului</a:t>
            </a:r>
            <a:r>
              <a:rPr lang="en-US" sz="1500" dirty="0"/>
              <a:t>.</a:t>
            </a:r>
          </a:p>
        </p:txBody>
      </p:sp>
      <p:pic>
        <p:nvPicPr>
          <p:cNvPr id="5" name="Picture 4" descr="A picture containing drawing, game&#10;&#10;Description automatically generated">
            <a:extLst>
              <a:ext uri="{FF2B5EF4-FFF2-40B4-BE49-F238E27FC236}">
                <a16:creationId xmlns:a16="http://schemas.microsoft.com/office/drawing/2014/main" id="{67273E38-ED7E-4193-86E8-8A020BC47FFF}"/>
              </a:ext>
            </a:extLst>
          </p:cNvPr>
          <p:cNvPicPr>
            <a:picLocks noChangeAspect="1"/>
          </p:cNvPicPr>
          <p:nvPr/>
        </p:nvPicPr>
        <p:blipFill rotWithShape="1">
          <a:blip r:embed="rId2"/>
          <a:srcRect l="27465" r="30241" b="1"/>
          <a:stretch/>
        </p:blipFill>
        <p:spPr>
          <a:xfrm>
            <a:off x="5977789" y="799352"/>
            <a:ext cx="5425409" cy="5259296"/>
          </a:xfrm>
          <a:prstGeom prst="rect">
            <a:avLst/>
          </a:prstGeom>
        </p:spPr>
      </p:pic>
    </p:spTree>
    <p:extLst>
      <p:ext uri="{BB962C8B-B14F-4D97-AF65-F5344CB8AC3E}">
        <p14:creationId xmlns:p14="http://schemas.microsoft.com/office/powerpoint/2010/main" val="2172514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itting, large, horse, display&#10;&#10;Description automatically generated">
            <a:extLst>
              <a:ext uri="{FF2B5EF4-FFF2-40B4-BE49-F238E27FC236}">
                <a16:creationId xmlns:a16="http://schemas.microsoft.com/office/drawing/2014/main" id="{92389876-FEA4-40C6-B7A1-174BBF6C9C21}"/>
              </a:ext>
            </a:extLst>
          </p:cNvPr>
          <p:cNvPicPr>
            <a:picLocks noChangeAspect="1"/>
          </p:cNvPicPr>
          <p:nvPr/>
        </p:nvPicPr>
        <p:blipFill rotWithShape="1">
          <a:blip r:embed="rId2"/>
          <a:srcRect t="19952" b="23798"/>
          <a:stretch/>
        </p:blipFill>
        <p:spPr>
          <a:xfrm>
            <a:off x="27" y="13"/>
            <a:ext cx="12191972" cy="6857987"/>
          </a:xfrm>
          <a:prstGeom prst="rect">
            <a:avLst/>
          </a:prstGeom>
        </p:spPr>
      </p:pic>
      <p:sp>
        <p:nvSpPr>
          <p:cNvPr id="2" name="Title 1">
            <a:extLst>
              <a:ext uri="{FF2B5EF4-FFF2-40B4-BE49-F238E27FC236}">
                <a16:creationId xmlns:a16="http://schemas.microsoft.com/office/drawing/2014/main" id="{5C1FBE13-EC94-46E4-B11D-0771ABED9134}"/>
              </a:ext>
            </a:extLst>
          </p:cNvPr>
          <p:cNvSpPr>
            <a:spLocks noGrp="1"/>
          </p:cNvSpPr>
          <p:nvPr>
            <p:ph type="title"/>
          </p:nvPr>
        </p:nvSpPr>
        <p:spPr>
          <a:xfrm>
            <a:off x="709448" y="1913949"/>
            <a:ext cx="4204136" cy="1342755"/>
          </a:xfrm>
        </p:spPr>
        <p:txBody>
          <a:bodyPr spcFirstLastPara="1" vert="horz" wrap="square" lIns="121920" tIns="60960" rIns="121920" bIns="60960" rtlCol="0" anchor="ctr" anchorCtr="0">
            <a:normAutofit/>
          </a:bodyPr>
          <a:lstStyle/>
          <a:p>
            <a:pPr algn="ctr" defTabSz="1219170">
              <a:spcBef>
                <a:spcPct val="0"/>
              </a:spcBef>
            </a:pPr>
            <a:r>
              <a:rPr lang="en-US" sz="3600"/>
              <a:t>Relația cu consumatorul</a:t>
            </a:r>
          </a:p>
        </p:txBody>
      </p:sp>
      <p:sp>
        <p:nvSpPr>
          <p:cNvPr id="3" name="Text Placeholder 2">
            <a:extLst>
              <a:ext uri="{FF2B5EF4-FFF2-40B4-BE49-F238E27FC236}">
                <a16:creationId xmlns:a16="http://schemas.microsoft.com/office/drawing/2014/main" id="{CB9AF0C5-2BBF-4CA6-91CC-6FCF6754A597}"/>
              </a:ext>
            </a:extLst>
          </p:cNvPr>
          <p:cNvSpPr>
            <a:spLocks noGrp="1"/>
          </p:cNvSpPr>
          <p:nvPr>
            <p:ph type="body" idx="1"/>
          </p:nvPr>
        </p:nvSpPr>
        <p:spPr>
          <a:xfrm>
            <a:off x="525517" y="3417572"/>
            <a:ext cx="4593020" cy="2619840"/>
          </a:xfrm>
        </p:spPr>
        <p:txBody>
          <a:bodyPr spcFirstLastPara="1" vert="horz" wrap="square" lIns="121920" tIns="60960" rIns="121920" bIns="60960" rtlCol="0" anchor="ctr" anchorCtr="0">
            <a:normAutofit/>
          </a:bodyPr>
          <a:lstStyle/>
          <a:p>
            <a:pPr indent="-304792" defTabSz="1219170">
              <a:spcAft>
                <a:spcPts val="800"/>
              </a:spcAft>
              <a:buFont typeface="Arial" panose="020B0604020202020204" pitchFamily="34" charset="0"/>
              <a:buChar char="•"/>
            </a:pPr>
            <a:r>
              <a:rPr lang="en-US" sz="1867" b="1"/>
              <a:t>PROTECŢIA VIEŢII, SĂNĂTĂŢII, EREDITĂŢII ŞI SECURITĂŢII CONSUMATORULUI</a:t>
            </a:r>
          </a:p>
          <a:p>
            <a:pPr indent="-304792" defTabSz="1219170">
              <a:spcAft>
                <a:spcPts val="800"/>
              </a:spcAft>
              <a:buFont typeface="Arial" panose="020B0604020202020204" pitchFamily="34" charset="0"/>
              <a:buChar char="•"/>
            </a:pPr>
            <a:r>
              <a:rPr lang="en-US" sz="1867" b="1"/>
              <a:t>PROTECŢIA INTERESELOR ECONOMICE ALE CONSUMATORILOR</a:t>
            </a:r>
          </a:p>
          <a:p>
            <a:pPr indent="-304792" defTabSz="1219170">
              <a:spcAft>
                <a:spcPts val="800"/>
              </a:spcAft>
              <a:buFont typeface="Arial" panose="020B0604020202020204" pitchFamily="34" charset="0"/>
              <a:buChar char="•"/>
            </a:pPr>
            <a:r>
              <a:rPr lang="en-US" sz="1867" b="1"/>
              <a:t>INFORMAREA CONSUMATORILOR</a:t>
            </a:r>
          </a:p>
          <a:p>
            <a:pPr indent="-304792" defTabSz="1219170">
              <a:spcAft>
                <a:spcPts val="800"/>
              </a:spcAft>
              <a:buFont typeface="Arial" panose="020B0604020202020204" pitchFamily="34" charset="0"/>
              <a:buChar char="•"/>
            </a:pPr>
            <a:r>
              <a:rPr lang="en-US" sz="1867" b="1"/>
              <a:t>GARANȚII ȘI TERMENI</a:t>
            </a:r>
            <a:endParaRPr lang="en-US" sz="1867"/>
          </a:p>
        </p:txBody>
      </p:sp>
    </p:spTree>
    <p:extLst>
      <p:ext uri="{BB962C8B-B14F-4D97-AF65-F5344CB8AC3E}">
        <p14:creationId xmlns:p14="http://schemas.microsoft.com/office/powerpoint/2010/main" val="37463139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standing in front of a window&#10;&#10;Description automatically generated">
            <a:extLst>
              <a:ext uri="{FF2B5EF4-FFF2-40B4-BE49-F238E27FC236}">
                <a16:creationId xmlns:a16="http://schemas.microsoft.com/office/drawing/2014/main" id="{DCFE064C-213B-43A2-8B38-F96052B2BE35}"/>
              </a:ext>
            </a:extLst>
          </p:cNvPr>
          <p:cNvPicPr>
            <a:picLocks noChangeAspect="1"/>
          </p:cNvPicPr>
          <p:nvPr/>
        </p:nvPicPr>
        <p:blipFill rotWithShape="1">
          <a:blip r:embed="rId2"/>
          <a:srcRect t="12422" b="3308"/>
          <a:stretch/>
        </p:blipFill>
        <p:spPr>
          <a:xfrm>
            <a:off x="27" y="13"/>
            <a:ext cx="12191972" cy="6857987"/>
          </a:xfrm>
          <a:prstGeom prst="rect">
            <a:avLst/>
          </a:prstGeom>
        </p:spPr>
      </p:pic>
      <p:sp>
        <p:nvSpPr>
          <p:cNvPr id="2" name="Title 1">
            <a:extLst>
              <a:ext uri="{FF2B5EF4-FFF2-40B4-BE49-F238E27FC236}">
                <a16:creationId xmlns:a16="http://schemas.microsoft.com/office/drawing/2014/main" id="{819EEFB8-521D-49E7-A604-BC1D20A0CE51}"/>
              </a:ext>
            </a:extLst>
          </p:cNvPr>
          <p:cNvSpPr>
            <a:spLocks noGrp="1"/>
          </p:cNvSpPr>
          <p:nvPr>
            <p:ph type="title"/>
          </p:nvPr>
        </p:nvSpPr>
        <p:spPr>
          <a:xfrm>
            <a:off x="709448" y="1913949"/>
            <a:ext cx="4204136" cy="1342755"/>
          </a:xfrm>
        </p:spPr>
        <p:txBody>
          <a:bodyPr spcFirstLastPara="1" vert="horz" wrap="square" lIns="121920" tIns="60960" rIns="121920" bIns="60960" rtlCol="0" anchor="ctr" anchorCtr="0">
            <a:normAutofit/>
          </a:bodyPr>
          <a:lstStyle/>
          <a:p>
            <a:pPr algn="ctr" defTabSz="1219170">
              <a:spcBef>
                <a:spcPct val="0"/>
              </a:spcBef>
            </a:pPr>
            <a:r>
              <a:rPr lang="en-US" sz="2800"/>
              <a:t>Aspecte Juridice legate de munca la distanta</a:t>
            </a:r>
            <a:br>
              <a:rPr lang="en-US" sz="2800"/>
            </a:br>
            <a:endParaRPr lang="en-US" sz="2800"/>
          </a:p>
        </p:txBody>
      </p:sp>
      <p:sp>
        <p:nvSpPr>
          <p:cNvPr id="3" name="Text Placeholder 2">
            <a:extLst>
              <a:ext uri="{FF2B5EF4-FFF2-40B4-BE49-F238E27FC236}">
                <a16:creationId xmlns:a16="http://schemas.microsoft.com/office/drawing/2014/main" id="{C134C721-0F33-4440-8949-98D10E2B740F}"/>
              </a:ext>
            </a:extLst>
          </p:cNvPr>
          <p:cNvSpPr>
            <a:spLocks noGrp="1"/>
          </p:cNvSpPr>
          <p:nvPr>
            <p:ph type="body" idx="1"/>
          </p:nvPr>
        </p:nvSpPr>
        <p:spPr>
          <a:xfrm>
            <a:off x="525517" y="3417572"/>
            <a:ext cx="4593020" cy="2619840"/>
          </a:xfrm>
        </p:spPr>
        <p:txBody>
          <a:bodyPr spcFirstLastPara="1" vert="horz" wrap="square" lIns="121920" tIns="60960" rIns="121920" bIns="60960" rtlCol="0" anchor="ctr" anchorCtr="0">
            <a:normAutofit/>
          </a:bodyPr>
          <a:lstStyle/>
          <a:p>
            <a:pPr indent="-304792" defTabSz="1219170">
              <a:spcAft>
                <a:spcPts val="800"/>
              </a:spcAft>
              <a:buFont typeface="Arial" panose="020B0604020202020204" pitchFamily="34" charset="0"/>
              <a:buChar char="•"/>
            </a:pPr>
            <a:r>
              <a:rPr lang="en-US" sz="1733" b="1"/>
              <a:t>Articolul 290.</a:t>
            </a:r>
            <a:r>
              <a:rPr lang="en-US" sz="1733"/>
              <a:t> Salariaţii cu munca la domiciliu</a:t>
            </a:r>
            <a:br>
              <a:rPr lang="en-US" sz="1733"/>
            </a:br>
            <a:r>
              <a:rPr lang="en-US" sz="1733"/>
              <a:t>            (1) Salariaţi cu munca la domiciliu sînt considerate persoanele care au încheiat un contract individual de muncă privind prestarea muncii la domiciliu cu folosirea materialelor, instrumentelor şi mecanismelor puse la dispoziţie de angajator sau procurate din mijloace proprii.</a:t>
            </a:r>
          </a:p>
        </p:txBody>
      </p:sp>
    </p:spTree>
    <p:extLst>
      <p:ext uri="{BB962C8B-B14F-4D97-AF65-F5344CB8AC3E}">
        <p14:creationId xmlns:p14="http://schemas.microsoft.com/office/powerpoint/2010/main" val="37965866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4E075-34C2-4043-923B-7E0DE83860AD}"/>
              </a:ext>
            </a:extLst>
          </p:cNvPr>
          <p:cNvSpPr>
            <a:spLocks noGrp="1"/>
          </p:cNvSpPr>
          <p:nvPr>
            <p:ph type="title"/>
          </p:nvPr>
        </p:nvSpPr>
        <p:spPr>
          <a:xfrm>
            <a:off x="645064" y="1463041"/>
            <a:ext cx="3796307" cy="2690948"/>
          </a:xfrm>
        </p:spPr>
        <p:txBody>
          <a:bodyPr spcFirstLastPara="1" vert="horz" wrap="square" lIns="121920" tIns="60960" rIns="121920" bIns="60960" rtlCol="0" anchor="t" anchorCtr="0">
            <a:normAutofit/>
          </a:bodyPr>
          <a:lstStyle/>
          <a:p>
            <a:pPr defTabSz="1219170">
              <a:spcBef>
                <a:spcPct val="0"/>
              </a:spcBef>
            </a:pPr>
            <a:r>
              <a:rPr lang="en-US" sz="4800" dirty="0" err="1"/>
              <a:t>Compensarea</a:t>
            </a:r>
            <a:r>
              <a:rPr lang="en-US" sz="4800" dirty="0"/>
              <a:t> </a:t>
            </a:r>
            <a:r>
              <a:rPr lang="en-US" sz="4800" dirty="0" err="1"/>
              <a:t>salariaților</a:t>
            </a:r>
            <a:endParaRPr lang="en-US" sz="4800" dirty="0"/>
          </a:p>
        </p:txBody>
      </p:sp>
      <p:sp>
        <p:nvSpPr>
          <p:cNvPr id="3" name="Text Placeholder 2">
            <a:extLst>
              <a:ext uri="{FF2B5EF4-FFF2-40B4-BE49-F238E27FC236}">
                <a16:creationId xmlns:a16="http://schemas.microsoft.com/office/drawing/2014/main" id="{10E7A515-798D-4821-857A-AD01270E320C}"/>
              </a:ext>
            </a:extLst>
          </p:cNvPr>
          <p:cNvSpPr>
            <a:spLocks noGrp="1"/>
          </p:cNvSpPr>
          <p:nvPr>
            <p:ph type="body" idx="1"/>
          </p:nvPr>
        </p:nvSpPr>
        <p:spPr>
          <a:xfrm>
            <a:off x="5656217" y="1819469"/>
            <a:ext cx="5542387" cy="3944017"/>
          </a:xfrm>
        </p:spPr>
        <p:txBody>
          <a:bodyPr spcFirstLastPara="1" vert="horz" wrap="square" lIns="121920" tIns="60960" rIns="121920" bIns="60960" rtlCol="0" anchor="t" anchorCtr="0">
            <a:normAutofit/>
          </a:bodyPr>
          <a:lstStyle/>
          <a:p>
            <a:pPr marL="304793" indent="0" defTabSz="1219170">
              <a:spcAft>
                <a:spcPts val="800"/>
              </a:spcAft>
              <a:buNone/>
            </a:pPr>
            <a:r>
              <a:rPr lang="en-US" sz="1733" dirty="0"/>
              <a:t> (2) </a:t>
            </a:r>
            <a:r>
              <a:rPr lang="en-US" sz="1733" dirty="0" err="1"/>
              <a:t>În</a:t>
            </a:r>
            <a:r>
              <a:rPr lang="en-US" sz="1733" dirty="0"/>
              <a:t> </a:t>
            </a:r>
            <a:r>
              <a:rPr lang="en-US" sz="1733" dirty="0" err="1"/>
              <a:t>cazul</a:t>
            </a:r>
            <a:r>
              <a:rPr lang="en-US" sz="1733" dirty="0"/>
              <a:t> </a:t>
            </a:r>
            <a:r>
              <a:rPr lang="en-US" sz="1733" dirty="0" err="1"/>
              <a:t>folosirii</a:t>
            </a:r>
            <a:r>
              <a:rPr lang="en-US" sz="1733" dirty="0"/>
              <a:t> de </a:t>
            </a:r>
            <a:r>
              <a:rPr lang="en-US" sz="1733" dirty="0" err="1"/>
              <a:t>către</a:t>
            </a:r>
            <a:r>
              <a:rPr lang="en-US" sz="1733" dirty="0"/>
              <a:t> </a:t>
            </a:r>
            <a:r>
              <a:rPr lang="en-US" sz="1733" dirty="0" err="1"/>
              <a:t>salariatul</a:t>
            </a:r>
            <a:r>
              <a:rPr lang="en-US" sz="1733" dirty="0"/>
              <a:t> cu </a:t>
            </a:r>
            <a:r>
              <a:rPr lang="en-US" sz="1733" dirty="0" err="1"/>
              <a:t>munca</a:t>
            </a:r>
            <a:r>
              <a:rPr lang="en-US" sz="1733" dirty="0"/>
              <a:t> la </a:t>
            </a:r>
            <a:r>
              <a:rPr lang="en-US" sz="1733" dirty="0" err="1"/>
              <a:t>domiciliu</a:t>
            </a:r>
            <a:r>
              <a:rPr lang="en-US" sz="1733" dirty="0"/>
              <a:t> a </a:t>
            </a:r>
            <a:r>
              <a:rPr lang="en-US" sz="1733" dirty="0" err="1"/>
              <a:t>instrumentelor</a:t>
            </a:r>
            <a:r>
              <a:rPr lang="en-US" sz="1733" dirty="0"/>
              <a:t> </a:t>
            </a:r>
            <a:r>
              <a:rPr lang="en-US" sz="1733" dirty="0" err="1"/>
              <a:t>şi</a:t>
            </a:r>
            <a:r>
              <a:rPr lang="en-US" sz="1733" dirty="0"/>
              <a:t> </a:t>
            </a:r>
            <a:r>
              <a:rPr lang="en-US" sz="1733" dirty="0" err="1"/>
              <a:t>mecanismelor</a:t>
            </a:r>
            <a:r>
              <a:rPr lang="en-US" sz="1733" dirty="0"/>
              <a:t> </a:t>
            </a:r>
            <a:r>
              <a:rPr lang="en-US" sz="1733" dirty="0" err="1"/>
              <a:t>proprii</a:t>
            </a:r>
            <a:r>
              <a:rPr lang="en-US" sz="1733" dirty="0"/>
              <a:t>, </a:t>
            </a:r>
            <a:r>
              <a:rPr lang="en-US" sz="1733" dirty="0" err="1"/>
              <a:t>acestuia</a:t>
            </a:r>
            <a:r>
              <a:rPr lang="en-US" sz="1733" dirty="0"/>
              <a:t> </a:t>
            </a:r>
            <a:r>
              <a:rPr lang="en-US" sz="1733" dirty="0" err="1"/>
              <a:t>i</a:t>
            </a:r>
            <a:r>
              <a:rPr lang="en-US" sz="1733" dirty="0"/>
              <a:t> se </a:t>
            </a:r>
            <a:r>
              <a:rPr lang="en-US" sz="1733" dirty="0" err="1"/>
              <a:t>plăteşte</a:t>
            </a:r>
            <a:r>
              <a:rPr lang="en-US" sz="1733" dirty="0"/>
              <a:t> o </a:t>
            </a:r>
            <a:r>
              <a:rPr lang="en-US" sz="1733" dirty="0" err="1"/>
              <a:t>compensaţie</a:t>
            </a:r>
            <a:r>
              <a:rPr lang="en-US" sz="1733" dirty="0"/>
              <a:t> </a:t>
            </a:r>
            <a:r>
              <a:rPr lang="en-US" sz="1733" dirty="0" err="1"/>
              <a:t>pentru</a:t>
            </a:r>
            <a:r>
              <a:rPr lang="en-US" sz="1733" dirty="0"/>
              <a:t> </a:t>
            </a:r>
            <a:r>
              <a:rPr lang="en-US" sz="1733" dirty="0" err="1"/>
              <a:t>uzura</a:t>
            </a:r>
            <a:r>
              <a:rPr lang="en-US" sz="1733" dirty="0"/>
              <a:t> </a:t>
            </a:r>
            <a:r>
              <a:rPr lang="en-US" sz="1733" dirty="0" err="1"/>
              <a:t>lor</a:t>
            </a:r>
            <a:r>
              <a:rPr lang="en-US" sz="1733" dirty="0"/>
              <a:t>. </a:t>
            </a:r>
            <a:endParaRPr lang="ro-RO" sz="1733" dirty="0"/>
          </a:p>
          <a:p>
            <a:pPr marL="304793" indent="0" defTabSz="1219170">
              <a:spcAft>
                <a:spcPts val="800"/>
              </a:spcAft>
              <a:buNone/>
            </a:pPr>
            <a:r>
              <a:rPr lang="en-US" sz="1733" dirty="0"/>
              <a:t>Plata </a:t>
            </a:r>
            <a:r>
              <a:rPr lang="en-US" sz="1733" dirty="0" err="1"/>
              <a:t>acestei</a:t>
            </a:r>
            <a:r>
              <a:rPr lang="en-US" sz="1733" dirty="0"/>
              <a:t> </a:t>
            </a:r>
            <a:r>
              <a:rPr lang="en-US" sz="1733" dirty="0" err="1"/>
              <a:t>compensaţii</a:t>
            </a:r>
            <a:r>
              <a:rPr lang="en-US" sz="1733" dirty="0"/>
              <a:t>, precum </a:t>
            </a:r>
            <a:r>
              <a:rPr lang="en-US" sz="1733" dirty="0" err="1"/>
              <a:t>şi</a:t>
            </a:r>
            <a:r>
              <a:rPr lang="en-US" sz="1733" dirty="0"/>
              <a:t> </a:t>
            </a:r>
            <a:r>
              <a:rPr lang="en-US" sz="1733" dirty="0" err="1"/>
              <a:t>compensarea</a:t>
            </a:r>
            <a:r>
              <a:rPr lang="en-US" sz="1733" dirty="0"/>
              <a:t> </a:t>
            </a:r>
            <a:r>
              <a:rPr lang="en-US" sz="1733" dirty="0" err="1"/>
              <a:t>altor</a:t>
            </a:r>
            <a:r>
              <a:rPr lang="en-US" sz="1733" dirty="0"/>
              <a:t> </a:t>
            </a:r>
            <a:r>
              <a:rPr lang="en-US" sz="1733" dirty="0" err="1"/>
              <a:t>cheltuieli</a:t>
            </a:r>
            <a:r>
              <a:rPr lang="en-US" sz="1733" dirty="0"/>
              <a:t> legate de </a:t>
            </a:r>
            <a:r>
              <a:rPr lang="en-US" sz="1733" dirty="0" err="1"/>
              <a:t>prestarea</a:t>
            </a:r>
            <a:r>
              <a:rPr lang="en-US" sz="1733" dirty="0"/>
              <a:t> </a:t>
            </a:r>
            <a:r>
              <a:rPr lang="en-US" sz="1733" dirty="0" err="1"/>
              <a:t>muncii</a:t>
            </a:r>
            <a:r>
              <a:rPr lang="en-US" sz="1733" dirty="0"/>
              <a:t> la </a:t>
            </a:r>
            <a:r>
              <a:rPr lang="en-US" sz="1733" dirty="0" err="1"/>
              <a:t>domiciliu</a:t>
            </a:r>
            <a:r>
              <a:rPr lang="en-US" sz="1733" dirty="0"/>
              <a:t>, se </a:t>
            </a:r>
            <a:r>
              <a:rPr lang="en-US" sz="1733" dirty="0" err="1"/>
              <a:t>efectuează</a:t>
            </a:r>
            <a:r>
              <a:rPr lang="en-US" sz="1733" dirty="0"/>
              <a:t> de </a:t>
            </a:r>
            <a:r>
              <a:rPr lang="en-US" sz="1733" dirty="0" err="1"/>
              <a:t>angajator</a:t>
            </a:r>
            <a:r>
              <a:rPr lang="en-US" sz="1733" dirty="0"/>
              <a:t> </a:t>
            </a:r>
            <a:r>
              <a:rPr lang="en-US" sz="1733" dirty="0" err="1"/>
              <a:t>în</a:t>
            </a:r>
            <a:r>
              <a:rPr lang="en-US" sz="1733" dirty="0"/>
              <a:t> </a:t>
            </a:r>
            <a:r>
              <a:rPr lang="en-US" sz="1733" dirty="0" err="1"/>
              <a:t>modul</a:t>
            </a:r>
            <a:r>
              <a:rPr lang="en-US" sz="1733" dirty="0"/>
              <a:t> </a:t>
            </a:r>
            <a:r>
              <a:rPr lang="en-US" sz="1733" dirty="0" err="1"/>
              <a:t>stabilit</a:t>
            </a:r>
            <a:r>
              <a:rPr lang="en-US" sz="1733" dirty="0"/>
              <a:t> de </a:t>
            </a:r>
            <a:r>
              <a:rPr lang="en-US" sz="1733" dirty="0" err="1"/>
              <a:t>contractul</a:t>
            </a:r>
            <a:r>
              <a:rPr lang="en-US" sz="1733" dirty="0"/>
              <a:t> individual de </a:t>
            </a:r>
            <a:r>
              <a:rPr lang="en-US" sz="1733" dirty="0" err="1"/>
              <a:t>muncă</a:t>
            </a:r>
            <a:r>
              <a:rPr lang="en-US" sz="1733" dirty="0"/>
              <a:t>.</a:t>
            </a:r>
            <a:br>
              <a:rPr lang="en-US" sz="1733" dirty="0"/>
            </a:br>
            <a:r>
              <a:rPr lang="en-US" sz="1733" dirty="0"/>
              <a:t>           </a:t>
            </a:r>
          </a:p>
        </p:txBody>
      </p:sp>
      <p:pic>
        <p:nvPicPr>
          <p:cNvPr id="1026" name="Picture 2" descr="Lucrul de acasa: avantaje si dezavantaje pentru angajati si companii">
            <a:extLst>
              <a:ext uri="{FF2B5EF4-FFF2-40B4-BE49-F238E27FC236}">
                <a16:creationId xmlns:a16="http://schemas.microsoft.com/office/drawing/2014/main" id="{7B9093BC-5981-4C66-AE52-6A701969D7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994" y="3116425"/>
            <a:ext cx="4856583" cy="3237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8027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7F25EB0-11B0-48BB-B02A-85EA3BC09636}"/>
              </a:ext>
            </a:extLst>
          </p:cNvPr>
          <p:cNvSpPr/>
          <p:nvPr/>
        </p:nvSpPr>
        <p:spPr>
          <a:xfrm>
            <a:off x="5924939" y="1332446"/>
            <a:ext cx="5427273" cy="3373359"/>
          </a:xfrm>
          <a:prstGeom prst="rect">
            <a:avLst/>
          </a:prstGeom>
        </p:spPr>
        <p:txBody>
          <a:bodyPr wrap="square">
            <a:spAutoFit/>
          </a:bodyPr>
          <a:lstStyle/>
          <a:p>
            <a:pPr>
              <a:lnSpc>
                <a:spcPct val="150000"/>
              </a:lnSpc>
            </a:pPr>
            <a:r>
              <a:rPr lang="en-US" dirty="0"/>
              <a:t>(3) Modul </a:t>
            </a:r>
            <a:r>
              <a:rPr lang="en-US" dirty="0" err="1"/>
              <a:t>şi</a:t>
            </a:r>
            <a:r>
              <a:rPr lang="en-US" dirty="0"/>
              <a:t> </a:t>
            </a:r>
            <a:r>
              <a:rPr lang="en-US" dirty="0" err="1"/>
              <a:t>termenele</a:t>
            </a:r>
            <a:r>
              <a:rPr lang="en-US" dirty="0"/>
              <a:t> de </a:t>
            </a:r>
            <a:r>
              <a:rPr lang="en-US" dirty="0" err="1"/>
              <a:t>asigurare</a:t>
            </a:r>
            <a:r>
              <a:rPr lang="en-US" dirty="0"/>
              <a:t> a </a:t>
            </a:r>
            <a:r>
              <a:rPr lang="en-US" dirty="0" err="1"/>
              <a:t>salariaţilor</a:t>
            </a:r>
            <a:r>
              <a:rPr lang="en-US" dirty="0"/>
              <a:t> cu </a:t>
            </a:r>
            <a:r>
              <a:rPr lang="en-US" dirty="0" err="1"/>
              <a:t>munca</a:t>
            </a:r>
            <a:r>
              <a:rPr lang="en-US" dirty="0"/>
              <a:t> la </a:t>
            </a:r>
            <a:r>
              <a:rPr lang="en-US" dirty="0" err="1"/>
              <a:t>domiciliu</a:t>
            </a:r>
            <a:r>
              <a:rPr lang="en-US" dirty="0"/>
              <a:t> cu </a:t>
            </a:r>
            <a:r>
              <a:rPr lang="en-US" dirty="0" err="1"/>
              <a:t>materie</a:t>
            </a:r>
            <a:r>
              <a:rPr lang="en-US" dirty="0"/>
              <a:t> </a:t>
            </a:r>
            <a:r>
              <a:rPr lang="en-US" dirty="0" err="1"/>
              <a:t>primă</a:t>
            </a:r>
            <a:r>
              <a:rPr lang="en-US" dirty="0"/>
              <a:t>, </a:t>
            </a:r>
            <a:r>
              <a:rPr lang="en-US" dirty="0" err="1"/>
              <a:t>materiale</a:t>
            </a:r>
            <a:r>
              <a:rPr lang="en-US" dirty="0"/>
              <a:t> </a:t>
            </a:r>
            <a:r>
              <a:rPr lang="en-US" dirty="0" err="1"/>
              <a:t>şi</a:t>
            </a:r>
            <a:r>
              <a:rPr lang="en-US" dirty="0"/>
              <a:t> </a:t>
            </a:r>
            <a:r>
              <a:rPr lang="en-US" dirty="0" err="1"/>
              <a:t>semifabricate</a:t>
            </a:r>
            <a:r>
              <a:rPr lang="en-US" dirty="0"/>
              <a:t>, de </a:t>
            </a:r>
            <a:r>
              <a:rPr lang="en-US" dirty="0" err="1"/>
              <a:t>efectuare</a:t>
            </a:r>
            <a:r>
              <a:rPr lang="en-US" dirty="0"/>
              <a:t> a </a:t>
            </a:r>
            <a:r>
              <a:rPr lang="en-US" dirty="0" err="1"/>
              <a:t>achitărilor</a:t>
            </a:r>
            <a:r>
              <a:rPr lang="en-US" dirty="0"/>
              <a:t> </a:t>
            </a:r>
            <a:r>
              <a:rPr lang="en-US" dirty="0" err="1"/>
              <a:t>pentru</a:t>
            </a:r>
            <a:r>
              <a:rPr lang="en-US" dirty="0"/>
              <a:t> </a:t>
            </a:r>
            <a:r>
              <a:rPr lang="en-US" dirty="0" err="1"/>
              <a:t>producţia</a:t>
            </a:r>
            <a:r>
              <a:rPr lang="en-US" dirty="0"/>
              <a:t> </a:t>
            </a:r>
            <a:r>
              <a:rPr lang="en-US" dirty="0" err="1"/>
              <a:t>finită</a:t>
            </a:r>
            <a:r>
              <a:rPr lang="en-US" dirty="0"/>
              <a:t>, de </a:t>
            </a:r>
            <a:r>
              <a:rPr lang="en-US" dirty="0" err="1"/>
              <a:t>restituire</a:t>
            </a:r>
            <a:r>
              <a:rPr lang="en-US" dirty="0"/>
              <a:t> a </a:t>
            </a:r>
            <a:r>
              <a:rPr lang="en-US" dirty="0" err="1"/>
              <a:t>contravalorii</a:t>
            </a:r>
            <a:r>
              <a:rPr lang="en-US" dirty="0"/>
              <a:t> </a:t>
            </a:r>
            <a:r>
              <a:rPr lang="en-US" dirty="0" err="1"/>
              <a:t>materialelor</a:t>
            </a:r>
            <a:r>
              <a:rPr lang="en-US" dirty="0"/>
              <a:t> </a:t>
            </a:r>
            <a:r>
              <a:rPr lang="en-US" dirty="0" err="1"/>
              <a:t>aparţinînd</a:t>
            </a:r>
            <a:r>
              <a:rPr lang="en-US" dirty="0"/>
              <a:t> </a:t>
            </a:r>
            <a:r>
              <a:rPr lang="en-US" dirty="0" err="1"/>
              <a:t>salariaţilor</a:t>
            </a:r>
            <a:r>
              <a:rPr lang="en-US" dirty="0"/>
              <a:t> cu </a:t>
            </a:r>
            <a:r>
              <a:rPr lang="en-US" dirty="0" err="1"/>
              <a:t>munca</a:t>
            </a:r>
            <a:r>
              <a:rPr lang="en-US" dirty="0"/>
              <a:t> la </a:t>
            </a:r>
            <a:r>
              <a:rPr lang="en-US" dirty="0" err="1"/>
              <a:t>domiciliu</a:t>
            </a:r>
            <a:r>
              <a:rPr lang="en-US" dirty="0"/>
              <a:t>, precum </a:t>
            </a:r>
            <a:r>
              <a:rPr lang="en-US" dirty="0" err="1"/>
              <a:t>şi</a:t>
            </a:r>
            <a:r>
              <a:rPr lang="en-US" dirty="0"/>
              <a:t> de </a:t>
            </a:r>
            <a:r>
              <a:rPr lang="en-US" dirty="0" err="1"/>
              <a:t>preluare</a:t>
            </a:r>
            <a:r>
              <a:rPr lang="en-US" dirty="0"/>
              <a:t> a </a:t>
            </a:r>
            <a:r>
              <a:rPr lang="en-US" dirty="0" err="1"/>
              <a:t>producţiei</a:t>
            </a:r>
            <a:r>
              <a:rPr lang="en-US" dirty="0"/>
              <a:t> finite, se </a:t>
            </a:r>
            <a:r>
              <a:rPr lang="en-US" dirty="0" err="1"/>
              <a:t>stabilesc</a:t>
            </a:r>
            <a:r>
              <a:rPr lang="en-US" dirty="0"/>
              <a:t> de </a:t>
            </a:r>
            <a:r>
              <a:rPr lang="en-US" dirty="0" err="1"/>
              <a:t>contractul</a:t>
            </a:r>
            <a:r>
              <a:rPr lang="en-US" dirty="0"/>
              <a:t> individual de </a:t>
            </a:r>
            <a:r>
              <a:rPr lang="en-US" dirty="0" err="1"/>
              <a:t>muncă</a:t>
            </a:r>
            <a:r>
              <a:rPr lang="en-US" dirty="0"/>
              <a:t>.</a:t>
            </a:r>
            <a:br>
              <a:rPr lang="en-US" dirty="0"/>
            </a:br>
            <a:r>
              <a:rPr lang="en-US" dirty="0"/>
              <a:t>          </a:t>
            </a:r>
          </a:p>
        </p:txBody>
      </p:sp>
      <p:sp>
        <p:nvSpPr>
          <p:cNvPr id="6" name="Title 1">
            <a:extLst>
              <a:ext uri="{FF2B5EF4-FFF2-40B4-BE49-F238E27FC236}">
                <a16:creationId xmlns:a16="http://schemas.microsoft.com/office/drawing/2014/main" id="{32E87C64-D1DA-4583-8CE5-4596A472623E}"/>
              </a:ext>
            </a:extLst>
          </p:cNvPr>
          <p:cNvSpPr>
            <a:spLocks noGrp="1"/>
          </p:cNvSpPr>
          <p:nvPr>
            <p:ph type="body" sz="half" idx="2"/>
          </p:nvPr>
        </p:nvSpPr>
        <p:spPr>
          <a:xfrm>
            <a:off x="839788" y="2057400"/>
            <a:ext cx="3932237" cy="3811588"/>
          </a:xfrm>
        </p:spPr>
        <p:txBody>
          <a:bodyPr spcFirstLastPara="1" vert="horz" wrap="square" lIns="121920" tIns="60960" rIns="121920" bIns="60960" rtlCol="0" anchor="t" anchorCtr="0">
            <a:normAutofit/>
          </a:bodyPr>
          <a:lstStyle/>
          <a:p>
            <a:pPr defTabSz="1219170">
              <a:spcBef>
                <a:spcPct val="0"/>
              </a:spcBef>
            </a:pPr>
            <a:r>
              <a:rPr lang="en-US" sz="4800" dirty="0" err="1"/>
              <a:t>Compensarea</a:t>
            </a:r>
            <a:r>
              <a:rPr lang="en-US" sz="4800" dirty="0"/>
              <a:t> </a:t>
            </a:r>
            <a:r>
              <a:rPr lang="en-US" sz="4800" dirty="0" err="1"/>
              <a:t>salariaților</a:t>
            </a:r>
            <a:endParaRPr lang="en-US" sz="4800" dirty="0"/>
          </a:p>
        </p:txBody>
      </p:sp>
      <p:pic>
        <p:nvPicPr>
          <p:cNvPr id="2050" name="Picture 2" descr="Lucrul de acasa: avantaje si dezavantaje pentru angajati si companii">
            <a:extLst>
              <a:ext uri="{FF2B5EF4-FFF2-40B4-BE49-F238E27FC236}">
                <a16:creationId xmlns:a16="http://schemas.microsoft.com/office/drawing/2014/main" id="{4A1FBF0B-3D59-4D9C-A3DB-F33999553D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908" y="3601616"/>
            <a:ext cx="4016829" cy="2677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2241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B15DB5-3F12-4902-B8E1-ABD0598BAF62}"/>
              </a:ext>
            </a:extLst>
          </p:cNvPr>
          <p:cNvSpPr>
            <a:spLocks noGrp="1"/>
          </p:cNvSpPr>
          <p:nvPr>
            <p:ph idx="1"/>
          </p:nvPr>
        </p:nvSpPr>
        <p:spPr>
          <a:xfrm>
            <a:off x="5183188" y="1642188"/>
            <a:ext cx="6172200" cy="4218862"/>
          </a:xfrm>
        </p:spPr>
        <p:txBody>
          <a:bodyPr/>
          <a:lstStyle/>
          <a:p>
            <a:r>
              <a:rPr lang="en-US" dirty="0"/>
              <a:t>  (4) </a:t>
            </a:r>
            <a:r>
              <a:rPr lang="en-US" dirty="0" err="1"/>
              <a:t>Salariaţii</a:t>
            </a:r>
            <a:r>
              <a:rPr lang="en-US" dirty="0"/>
              <a:t> cu </a:t>
            </a:r>
            <a:r>
              <a:rPr lang="en-US" dirty="0" err="1"/>
              <a:t>munca</a:t>
            </a:r>
            <a:r>
              <a:rPr lang="en-US" dirty="0"/>
              <a:t> la </a:t>
            </a:r>
            <a:r>
              <a:rPr lang="en-US" dirty="0" err="1"/>
              <a:t>domiciliu</a:t>
            </a:r>
            <a:r>
              <a:rPr lang="en-US" dirty="0"/>
              <a:t> cad sub </a:t>
            </a:r>
            <a:r>
              <a:rPr lang="en-US" dirty="0" err="1"/>
              <a:t>incidenţa</a:t>
            </a:r>
            <a:r>
              <a:rPr lang="en-US" dirty="0"/>
              <a:t> </a:t>
            </a:r>
            <a:r>
              <a:rPr lang="en-US" dirty="0" err="1"/>
              <a:t>legislaţiei</a:t>
            </a:r>
            <a:r>
              <a:rPr lang="en-US" dirty="0"/>
              <a:t> </a:t>
            </a:r>
            <a:r>
              <a:rPr lang="en-US" dirty="0" err="1"/>
              <a:t>muncii</a:t>
            </a:r>
            <a:r>
              <a:rPr lang="en-US" dirty="0"/>
              <a:t>, cu </a:t>
            </a:r>
            <a:r>
              <a:rPr lang="en-US" dirty="0" err="1"/>
              <a:t>particularităţile</a:t>
            </a:r>
            <a:r>
              <a:rPr lang="en-US" dirty="0"/>
              <a:t> </a:t>
            </a:r>
            <a:r>
              <a:rPr lang="en-US" dirty="0" err="1"/>
              <a:t>stabilite</a:t>
            </a:r>
            <a:r>
              <a:rPr lang="en-US" dirty="0"/>
              <a:t> de </a:t>
            </a:r>
            <a:r>
              <a:rPr lang="en-US" dirty="0" err="1"/>
              <a:t>prezentul</a:t>
            </a:r>
            <a:r>
              <a:rPr lang="en-US" dirty="0"/>
              <a:t> cod.</a:t>
            </a:r>
          </a:p>
        </p:txBody>
      </p:sp>
      <p:sp>
        <p:nvSpPr>
          <p:cNvPr id="5" name="Title 1">
            <a:extLst>
              <a:ext uri="{FF2B5EF4-FFF2-40B4-BE49-F238E27FC236}">
                <a16:creationId xmlns:a16="http://schemas.microsoft.com/office/drawing/2014/main" id="{41DB9AE0-8761-42CF-9F4A-EFECD4FA8391}"/>
              </a:ext>
            </a:extLst>
          </p:cNvPr>
          <p:cNvSpPr>
            <a:spLocks noGrp="1"/>
          </p:cNvSpPr>
          <p:nvPr>
            <p:ph type="body" sz="half" idx="2"/>
          </p:nvPr>
        </p:nvSpPr>
        <p:spPr>
          <a:xfrm>
            <a:off x="839788" y="2057400"/>
            <a:ext cx="3932237" cy="3811588"/>
          </a:xfrm>
        </p:spPr>
        <p:txBody>
          <a:bodyPr spcFirstLastPara="1" vert="horz" wrap="square" lIns="121920" tIns="60960" rIns="121920" bIns="60960" rtlCol="0" anchor="t" anchorCtr="0">
            <a:normAutofit/>
          </a:bodyPr>
          <a:lstStyle/>
          <a:p>
            <a:pPr defTabSz="1219170">
              <a:spcBef>
                <a:spcPct val="0"/>
              </a:spcBef>
            </a:pPr>
            <a:r>
              <a:rPr lang="en-US" sz="4800" dirty="0" err="1"/>
              <a:t>Compensarea</a:t>
            </a:r>
            <a:r>
              <a:rPr lang="en-US" sz="4800" dirty="0"/>
              <a:t> </a:t>
            </a:r>
            <a:r>
              <a:rPr lang="en-US" sz="4800" dirty="0" err="1"/>
              <a:t>salariaților</a:t>
            </a:r>
            <a:endParaRPr lang="en-US" sz="4800" dirty="0"/>
          </a:p>
        </p:txBody>
      </p:sp>
      <p:pic>
        <p:nvPicPr>
          <p:cNvPr id="3074" name="Picture 2" descr="Lucrul de acasa: avantaje si dezavantaje pentru angajati si companii">
            <a:extLst>
              <a:ext uri="{FF2B5EF4-FFF2-40B4-BE49-F238E27FC236}">
                <a16:creationId xmlns:a16="http://schemas.microsoft.com/office/drawing/2014/main" id="{D4DC2DC4-1E09-461F-A3C0-2BC306B89A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0" y="3834882"/>
            <a:ext cx="4534677" cy="3023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651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3852A-E2DC-4D72-9C1C-426DA53C75FD}"/>
              </a:ext>
            </a:extLst>
          </p:cNvPr>
          <p:cNvSpPr>
            <a:spLocks noGrp="1"/>
          </p:cNvSpPr>
          <p:nvPr>
            <p:ph type="title"/>
          </p:nvPr>
        </p:nvSpPr>
        <p:spPr>
          <a:xfrm>
            <a:off x="1153617" y="1239927"/>
            <a:ext cx="4008587" cy="4680583"/>
          </a:xfrm>
        </p:spPr>
        <p:txBody>
          <a:bodyPr spcFirstLastPara="1" vert="horz" wrap="square" lIns="121920" tIns="60960" rIns="121920" bIns="60960" rtlCol="0" anchor="ctr" anchorCtr="0">
            <a:normAutofit/>
          </a:bodyPr>
          <a:lstStyle/>
          <a:p>
            <a:pPr defTabSz="1219170">
              <a:spcBef>
                <a:spcPct val="0"/>
              </a:spcBef>
            </a:pPr>
            <a:r>
              <a:rPr lang="en-US" sz="5200"/>
              <a:t>Subiecte:</a:t>
            </a:r>
          </a:p>
        </p:txBody>
      </p:sp>
      <p:sp>
        <p:nvSpPr>
          <p:cNvPr id="3" name="Text Placeholder 2">
            <a:extLst>
              <a:ext uri="{FF2B5EF4-FFF2-40B4-BE49-F238E27FC236}">
                <a16:creationId xmlns:a16="http://schemas.microsoft.com/office/drawing/2014/main" id="{B781F649-B929-4D36-8B25-0AD80588647B}"/>
              </a:ext>
            </a:extLst>
          </p:cNvPr>
          <p:cNvSpPr>
            <a:spLocks noGrp="1"/>
          </p:cNvSpPr>
          <p:nvPr>
            <p:ph type="body" idx="1"/>
          </p:nvPr>
        </p:nvSpPr>
        <p:spPr>
          <a:xfrm>
            <a:off x="4281378" y="557620"/>
            <a:ext cx="6982369" cy="5362891"/>
          </a:xfrm>
        </p:spPr>
        <p:txBody>
          <a:bodyPr spcFirstLastPara="1" vert="horz" wrap="square" lIns="121920" tIns="60960" rIns="121920" bIns="60960" rtlCol="0" anchor="ctr" anchorCtr="0">
            <a:normAutofit fontScale="92500" lnSpcReduction="10000"/>
          </a:bodyPr>
          <a:lstStyle/>
          <a:p>
            <a:pPr lvl="0"/>
            <a:r>
              <a:rPr lang="en-US" dirty="0"/>
              <a:t>Ce </a:t>
            </a:r>
            <a:r>
              <a:rPr lang="en-US" dirty="0" err="1"/>
              <a:t>este</a:t>
            </a:r>
            <a:r>
              <a:rPr lang="en-US" dirty="0"/>
              <a:t> E-Commerce?</a:t>
            </a:r>
          </a:p>
          <a:p>
            <a:pPr lvl="0"/>
            <a:r>
              <a:rPr lang="en-US" dirty="0" err="1"/>
              <a:t>Baza</a:t>
            </a:r>
            <a:r>
              <a:rPr lang="en-US" dirty="0"/>
              <a:t> </a:t>
            </a:r>
            <a:r>
              <a:rPr lang="en-US" dirty="0" err="1"/>
              <a:t>legislativă</a:t>
            </a:r>
            <a:r>
              <a:rPr lang="en-US" dirty="0"/>
              <a:t> </a:t>
            </a:r>
            <a:r>
              <a:rPr lang="en-US" dirty="0" err="1"/>
              <a:t>privind</a:t>
            </a:r>
            <a:r>
              <a:rPr lang="en-US" dirty="0"/>
              <a:t> </a:t>
            </a:r>
            <a:r>
              <a:rPr lang="en-US" dirty="0" err="1"/>
              <a:t>comerțul</a:t>
            </a:r>
            <a:r>
              <a:rPr lang="en-US" dirty="0"/>
              <a:t> electronic (</a:t>
            </a:r>
            <a:r>
              <a:rPr lang="en-US" dirty="0" err="1"/>
              <a:t>Lege</a:t>
            </a:r>
            <a:r>
              <a:rPr lang="en-US" dirty="0"/>
              <a:t> nr. 284 din 22.07.2004);</a:t>
            </a:r>
          </a:p>
          <a:p>
            <a:pPr lvl="0"/>
            <a:r>
              <a:rPr lang="en-US" dirty="0" err="1"/>
              <a:t>Modele</a:t>
            </a:r>
            <a:r>
              <a:rPr lang="en-US" dirty="0"/>
              <a:t> de </a:t>
            </a:r>
            <a:r>
              <a:rPr lang="en-US" dirty="0" err="1"/>
              <a:t>afaceri</a:t>
            </a:r>
            <a:r>
              <a:rPr lang="en-US" dirty="0"/>
              <a:t> </a:t>
            </a:r>
            <a:r>
              <a:rPr lang="en-US" dirty="0" err="1"/>
              <a:t>folosite</a:t>
            </a:r>
            <a:r>
              <a:rPr lang="en-US" dirty="0"/>
              <a:t> </a:t>
            </a:r>
            <a:r>
              <a:rPr lang="en-US" dirty="0" err="1"/>
              <a:t>în</a:t>
            </a:r>
            <a:r>
              <a:rPr lang="en-US" dirty="0"/>
              <a:t> </a:t>
            </a:r>
            <a:r>
              <a:rPr lang="en-US" dirty="0" err="1"/>
              <a:t>comerțul</a:t>
            </a:r>
            <a:r>
              <a:rPr lang="en-US" dirty="0"/>
              <a:t> electronic </a:t>
            </a:r>
            <a:r>
              <a:rPr lang="en-US" dirty="0" err="1"/>
              <a:t>Platforme</a:t>
            </a:r>
            <a:r>
              <a:rPr lang="en-US" dirty="0"/>
              <a:t> de </a:t>
            </a:r>
            <a:r>
              <a:rPr lang="en-US" dirty="0" err="1"/>
              <a:t>dezvoltare</a:t>
            </a:r>
            <a:r>
              <a:rPr lang="en-US" dirty="0"/>
              <a:t> a </a:t>
            </a:r>
            <a:r>
              <a:rPr lang="en-US" dirty="0" err="1"/>
              <a:t>comerțului</a:t>
            </a:r>
            <a:r>
              <a:rPr lang="en-US" dirty="0"/>
              <a:t> electronic;</a:t>
            </a:r>
          </a:p>
          <a:p>
            <a:pPr lvl="0"/>
            <a:r>
              <a:rPr lang="en-US" dirty="0" err="1"/>
              <a:t>Posibilități</a:t>
            </a:r>
            <a:r>
              <a:rPr lang="en-US" dirty="0"/>
              <a:t> </a:t>
            </a:r>
            <a:r>
              <a:rPr lang="en-US" dirty="0" err="1"/>
              <a:t>oferite</a:t>
            </a:r>
            <a:r>
              <a:rPr lang="en-US" dirty="0"/>
              <a:t> de </a:t>
            </a:r>
            <a:r>
              <a:rPr lang="en-US" dirty="0" err="1"/>
              <a:t>platforma</a:t>
            </a:r>
            <a:r>
              <a:rPr lang="en-US" dirty="0"/>
              <a:t> E-Commerce;</a:t>
            </a:r>
          </a:p>
          <a:p>
            <a:pPr lvl="0"/>
            <a:r>
              <a:rPr lang="en-US" dirty="0" err="1"/>
              <a:t>Beneficiile</a:t>
            </a:r>
            <a:r>
              <a:rPr lang="en-US" dirty="0"/>
              <a:t> E-Commerce (</a:t>
            </a:r>
            <a:r>
              <a:rPr lang="en-US" dirty="0" err="1"/>
              <a:t>comerțului</a:t>
            </a:r>
            <a:r>
              <a:rPr lang="en-US" dirty="0"/>
              <a:t> electronic);</a:t>
            </a:r>
          </a:p>
          <a:p>
            <a:pPr lvl="0"/>
            <a:r>
              <a:rPr lang="en-US" dirty="0" err="1"/>
              <a:t>Metode</a:t>
            </a:r>
            <a:r>
              <a:rPr lang="en-US" dirty="0"/>
              <a:t> de </a:t>
            </a:r>
            <a:r>
              <a:rPr lang="en-US" dirty="0" err="1"/>
              <a:t>plată</a:t>
            </a:r>
            <a:r>
              <a:rPr lang="en-US" dirty="0"/>
              <a:t> (</a:t>
            </a:r>
            <a:r>
              <a:rPr lang="en-US" dirty="0" err="1"/>
              <a:t>sisteme</a:t>
            </a:r>
            <a:r>
              <a:rPr lang="en-US" dirty="0"/>
              <a:t> cu </a:t>
            </a:r>
            <a:r>
              <a:rPr lang="en-US" dirty="0" err="1"/>
              <a:t>carduri</a:t>
            </a:r>
            <a:r>
              <a:rPr lang="en-US" dirty="0"/>
              <a:t> </a:t>
            </a:r>
            <a:r>
              <a:rPr lang="en-US" dirty="0" err="1"/>
              <a:t>bancare</a:t>
            </a:r>
            <a:r>
              <a:rPr lang="en-US" dirty="0"/>
              <a:t>, </a:t>
            </a:r>
            <a:r>
              <a:rPr lang="en-US" dirty="0" err="1"/>
              <a:t>sisteme</a:t>
            </a:r>
            <a:r>
              <a:rPr lang="en-US" dirty="0"/>
              <a:t> online: (Internet Payment Provider, Payment Service Provider), micro </a:t>
            </a:r>
            <a:r>
              <a:rPr lang="en-US" dirty="0" err="1"/>
              <a:t>plăți</a:t>
            </a:r>
            <a:r>
              <a:rPr lang="en-US" dirty="0"/>
              <a:t>, </a:t>
            </a:r>
            <a:r>
              <a:rPr lang="en-US" dirty="0" err="1"/>
              <a:t>cecuri</a:t>
            </a:r>
            <a:r>
              <a:rPr lang="en-US" dirty="0"/>
              <a:t> </a:t>
            </a:r>
            <a:r>
              <a:rPr lang="en-US" dirty="0" err="1"/>
              <a:t>electronice</a:t>
            </a:r>
            <a:r>
              <a:rPr lang="en-US" dirty="0"/>
              <a:t>.</a:t>
            </a:r>
          </a:p>
          <a:p>
            <a:pPr lvl="0"/>
            <a:r>
              <a:rPr lang="en-US" dirty="0" err="1"/>
              <a:t>Măsuri</a:t>
            </a:r>
            <a:r>
              <a:rPr lang="en-US" dirty="0"/>
              <a:t> de </a:t>
            </a:r>
            <a:r>
              <a:rPr lang="en-US" dirty="0" err="1"/>
              <a:t>precauție</a:t>
            </a:r>
            <a:r>
              <a:rPr lang="en-US" dirty="0"/>
              <a:t> </a:t>
            </a:r>
            <a:r>
              <a:rPr lang="en-US" dirty="0" err="1"/>
              <a:t>privind</a:t>
            </a:r>
            <a:r>
              <a:rPr lang="en-US" dirty="0"/>
              <a:t> </a:t>
            </a:r>
            <a:r>
              <a:rPr lang="en-US" dirty="0" err="1"/>
              <a:t>cumpărăturile</a:t>
            </a:r>
            <a:r>
              <a:rPr lang="en-US" dirty="0"/>
              <a:t> online;</a:t>
            </a:r>
          </a:p>
          <a:p>
            <a:r>
              <a:rPr lang="en-US" dirty="0" err="1"/>
              <a:t>Securitatea</a:t>
            </a:r>
            <a:r>
              <a:rPr lang="en-US" dirty="0"/>
              <a:t> </a:t>
            </a:r>
            <a:r>
              <a:rPr lang="en-US" dirty="0" err="1"/>
              <a:t>tranzacțiilor</a:t>
            </a:r>
            <a:r>
              <a:rPr lang="en-US" dirty="0"/>
              <a:t>.</a:t>
            </a:r>
            <a:endParaRPr lang="en-US" sz="2000" dirty="0"/>
          </a:p>
        </p:txBody>
      </p:sp>
    </p:spTree>
    <p:extLst>
      <p:ext uri="{BB962C8B-B14F-4D97-AF65-F5344CB8AC3E}">
        <p14:creationId xmlns:p14="http://schemas.microsoft.com/office/powerpoint/2010/main" val="14710426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0723F-46C8-4A3B-ADAA-850351FF1CD6}"/>
              </a:ext>
            </a:extLst>
          </p:cNvPr>
          <p:cNvSpPr>
            <a:spLocks noGrp="1"/>
          </p:cNvSpPr>
          <p:nvPr>
            <p:ph type="title"/>
          </p:nvPr>
        </p:nvSpPr>
        <p:spPr>
          <a:xfrm>
            <a:off x="589560" y="856181"/>
            <a:ext cx="4560584" cy="1128068"/>
          </a:xfrm>
        </p:spPr>
        <p:txBody>
          <a:bodyPr spcFirstLastPara="1" vert="horz" wrap="square" lIns="121920" tIns="60960" rIns="121920" bIns="60960" rtlCol="0" anchor="ctr" anchorCtr="0">
            <a:normAutofit/>
          </a:bodyPr>
          <a:lstStyle/>
          <a:p>
            <a:pPr defTabSz="1219170">
              <a:spcBef>
                <a:spcPct val="0"/>
              </a:spcBef>
            </a:pPr>
            <a:r>
              <a:rPr lang="en-US" sz="4000"/>
              <a:t>Securitatea muncii</a:t>
            </a:r>
          </a:p>
        </p:txBody>
      </p:sp>
      <p:sp>
        <p:nvSpPr>
          <p:cNvPr id="3" name="Text Placeholder 2">
            <a:extLst>
              <a:ext uri="{FF2B5EF4-FFF2-40B4-BE49-F238E27FC236}">
                <a16:creationId xmlns:a16="http://schemas.microsoft.com/office/drawing/2014/main" id="{6173F240-BEA8-46DA-8E73-D09E920F381E}"/>
              </a:ext>
            </a:extLst>
          </p:cNvPr>
          <p:cNvSpPr>
            <a:spLocks noGrp="1"/>
          </p:cNvSpPr>
          <p:nvPr>
            <p:ph type="body" idx="1"/>
          </p:nvPr>
        </p:nvSpPr>
        <p:spPr>
          <a:xfrm>
            <a:off x="590720" y="2330505"/>
            <a:ext cx="4559425" cy="3979585"/>
          </a:xfrm>
        </p:spPr>
        <p:txBody>
          <a:bodyPr spcFirstLastPara="1" vert="horz" wrap="square" lIns="121920" tIns="60960" rIns="121920" bIns="60960" rtlCol="0" anchor="ctr" anchorCtr="0">
            <a:normAutofit/>
          </a:bodyPr>
          <a:lstStyle/>
          <a:p>
            <a:pPr indent="-304792" defTabSz="1219170">
              <a:spcAft>
                <a:spcPts val="800"/>
              </a:spcAft>
              <a:buFont typeface="Arial" panose="020B0604020202020204" pitchFamily="34" charset="0"/>
              <a:buChar char="•"/>
            </a:pPr>
            <a:r>
              <a:rPr lang="en-US" sz="2000" dirty="0"/>
              <a:t>    </a:t>
            </a:r>
            <a:r>
              <a:rPr lang="en-US" sz="2000" dirty="0" err="1"/>
              <a:t>Lucrările</a:t>
            </a:r>
            <a:r>
              <a:rPr lang="en-US" sz="2000" dirty="0"/>
              <a:t> </a:t>
            </a:r>
            <a:r>
              <a:rPr lang="en-US" sz="2000" dirty="0" err="1"/>
              <a:t>puse</a:t>
            </a:r>
            <a:r>
              <a:rPr lang="en-US" sz="2000" dirty="0"/>
              <a:t> </a:t>
            </a:r>
            <a:r>
              <a:rPr lang="en-US" sz="2000" dirty="0" err="1"/>
              <a:t>în</a:t>
            </a:r>
            <a:r>
              <a:rPr lang="en-US" sz="2000" dirty="0"/>
              <a:t> </a:t>
            </a:r>
            <a:r>
              <a:rPr lang="en-US" sz="2000" dirty="0" err="1"/>
              <a:t>sarcina</a:t>
            </a:r>
            <a:r>
              <a:rPr lang="en-US" sz="2000" dirty="0"/>
              <a:t> </a:t>
            </a:r>
            <a:r>
              <a:rPr lang="en-US" sz="2000" dirty="0" err="1"/>
              <a:t>salariaţilor</a:t>
            </a:r>
            <a:r>
              <a:rPr lang="en-US" sz="2000" dirty="0"/>
              <a:t> cu </a:t>
            </a:r>
            <a:r>
              <a:rPr lang="en-US" sz="2000" dirty="0" err="1"/>
              <a:t>munca</a:t>
            </a:r>
            <a:r>
              <a:rPr lang="en-US" sz="2000" dirty="0"/>
              <a:t> la </a:t>
            </a:r>
            <a:r>
              <a:rPr lang="en-US" sz="2000" dirty="0" err="1"/>
              <a:t>domiciliu</a:t>
            </a:r>
            <a:r>
              <a:rPr lang="en-US" sz="2000" dirty="0"/>
              <a:t> nu le pot fi contraindicate conform </a:t>
            </a:r>
            <a:r>
              <a:rPr lang="en-US" sz="2000" dirty="0" err="1"/>
              <a:t>certificatului</a:t>
            </a:r>
            <a:r>
              <a:rPr lang="en-US" sz="2000" dirty="0"/>
              <a:t> medical </a:t>
            </a:r>
            <a:r>
              <a:rPr lang="en-US" sz="2000" dirty="0" err="1"/>
              <a:t>şi</a:t>
            </a:r>
            <a:r>
              <a:rPr lang="en-US" sz="2000" dirty="0"/>
              <a:t> </a:t>
            </a:r>
            <a:r>
              <a:rPr lang="en-US" sz="2000" dirty="0" err="1"/>
              <a:t>trebuie</a:t>
            </a:r>
            <a:r>
              <a:rPr lang="en-US" sz="2000" dirty="0"/>
              <a:t> </a:t>
            </a:r>
            <a:r>
              <a:rPr lang="en-US" sz="2000" dirty="0" err="1"/>
              <a:t>să</a:t>
            </a:r>
            <a:r>
              <a:rPr lang="en-US" sz="2000" dirty="0"/>
              <a:t> se execute </a:t>
            </a:r>
            <a:r>
              <a:rPr lang="en-US" sz="2000" dirty="0" err="1"/>
              <a:t>în</a:t>
            </a:r>
            <a:r>
              <a:rPr lang="en-US" sz="2000" dirty="0"/>
              <a:t> </a:t>
            </a:r>
            <a:r>
              <a:rPr lang="en-US" sz="2000" dirty="0" err="1"/>
              <a:t>condiţii</a:t>
            </a:r>
            <a:r>
              <a:rPr lang="en-US" sz="2000" dirty="0"/>
              <a:t> de </a:t>
            </a:r>
            <a:r>
              <a:rPr lang="en-US" sz="2000" dirty="0" err="1"/>
              <a:t>respectare</a:t>
            </a:r>
            <a:r>
              <a:rPr lang="en-US" sz="2000" dirty="0"/>
              <a:t> a </a:t>
            </a:r>
            <a:r>
              <a:rPr lang="en-US" sz="2000" dirty="0" err="1"/>
              <a:t>normelor</a:t>
            </a:r>
            <a:r>
              <a:rPr lang="en-US" sz="2000" dirty="0"/>
              <a:t> de </a:t>
            </a:r>
            <a:r>
              <a:rPr lang="en-US" sz="2000" dirty="0" err="1"/>
              <a:t>securitate</a:t>
            </a:r>
            <a:r>
              <a:rPr lang="en-US" sz="2000" dirty="0"/>
              <a:t> </a:t>
            </a:r>
            <a:r>
              <a:rPr lang="en-US" sz="2000" dirty="0" err="1"/>
              <a:t>şi</a:t>
            </a:r>
            <a:r>
              <a:rPr lang="en-US" sz="2000" dirty="0"/>
              <a:t> </a:t>
            </a:r>
            <a:r>
              <a:rPr lang="en-US" sz="2000" dirty="0" err="1"/>
              <a:t>sănătate</a:t>
            </a:r>
            <a:r>
              <a:rPr lang="en-US" sz="2000" dirty="0"/>
              <a:t> </a:t>
            </a:r>
            <a:r>
              <a:rPr lang="en-US" sz="2000" dirty="0" err="1"/>
              <a:t>în</a:t>
            </a:r>
            <a:r>
              <a:rPr lang="en-US" sz="2000" dirty="0"/>
              <a:t> </a:t>
            </a:r>
            <a:r>
              <a:rPr lang="en-US" sz="2000" dirty="0" err="1"/>
              <a:t>muncă</a:t>
            </a:r>
            <a:r>
              <a:rPr lang="en-US" sz="2000" dirty="0"/>
              <a:t>.</a:t>
            </a:r>
          </a:p>
        </p:txBody>
      </p:sp>
      <p:pic>
        <p:nvPicPr>
          <p:cNvPr id="5" name="Picture 4" descr="A picture containing drawing&#10;&#10;Description automatically generated">
            <a:extLst>
              <a:ext uri="{FF2B5EF4-FFF2-40B4-BE49-F238E27FC236}">
                <a16:creationId xmlns:a16="http://schemas.microsoft.com/office/drawing/2014/main" id="{62470029-BA6F-4079-9B56-494BEEC32750}"/>
              </a:ext>
            </a:extLst>
          </p:cNvPr>
          <p:cNvPicPr>
            <a:picLocks noChangeAspect="1"/>
          </p:cNvPicPr>
          <p:nvPr/>
        </p:nvPicPr>
        <p:blipFill rotWithShape="1">
          <a:blip r:embed="rId2"/>
          <a:srcRect t="12879" r="-2" b="12720"/>
          <a:stretch/>
        </p:blipFill>
        <p:spPr>
          <a:xfrm>
            <a:off x="5977789" y="799352"/>
            <a:ext cx="5425409" cy="5259296"/>
          </a:xfrm>
          <a:prstGeom prst="rect">
            <a:avLst/>
          </a:prstGeom>
        </p:spPr>
      </p:pic>
    </p:spTree>
    <p:extLst>
      <p:ext uri="{BB962C8B-B14F-4D97-AF65-F5344CB8AC3E}">
        <p14:creationId xmlns:p14="http://schemas.microsoft.com/office/powerpoint/2010/main" val="42338850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27"/>
          <p:cNvSpPr txBox="1">
            <a:spLocks noGrp="1"/>
          </p:cNvSpPr>
          <p:nvPr>
            <p:ph type="title"/>
          </p:nvPr>
        </p:nvSpPr>
        <p:spPr>
          <a:xfrm>
            <a:off x="1738400" y="2626901"/>
            <a:ext cx="9374000" cy="1332400"/>
          </a:xfrm>
          <a:prstGeom prst="rect">
            <a:avLst/>
          </a:prstGeom>
        </p:spPr>
        <p:txBody>
          <a:bodyPr spcFirstLastPara="1" vert="horz" wrap="square" lIns="121900" tIns="121900" rIns="121900" bIns="121900" rtlCol="0" anchor="t" anchorCtr="0">
            <a:noAutofit/>
          </a:bodyPr>
          <a:lstStyle/>
          <a:p>
            <a:pPr algn="ctr"/>
            <a:r>
              <a:rPr lang="en-US" dirty="0" err="1"/>
              <a:t>Sesiune</a:t>
            </a:r>
            <a:r>
              <a:rPr lang="en-US" dirty="0"/>
              <a:t> de </a:t>
            </a:r>
            <a:r>
              <a:rPr lang="ro-RO" dirty="0"/>
              <a:t>întrebări și răspunsuri</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F9ED4-ECB5-48D0-8609-C616D03574BD}"/>
              </a:ext>
            </a:extLst>
          </p:cNvPr>
          <p:cNvSpPr>
            <a:spLocks noGrp="1"/>
          </p:cNvSpPr>
          <p:nvPr>
            <p:ph type="title"/>
          </p:nvPr>
        </p:nvSpPr>
        <p:spPr>
          <a:xfrm>
            <a:off x="808638" y="386930"/>
            <a:ext cx="9236700" cy="1188951"/>
          </a:xfrm>
        </p:spPr>
        <p:txBody>
          <a:bodyPr spcFirstLastPara="1" vert="horz" wrap="square" lIns="121920" tIns="60960" rIns="121920" bIns="60960" rtlCol="0" anchor="b" anchorCtr="0">
            <a:normAutofit/>
          </a:bodyPr>
          <a:lstStyle/>
          <a:p>
            <a:pPr defTabSz="1219170">
              <a:spcBef>
                <a:spcPct val="0"/>
              </a:spcBef>
            </a:pPr>
            <a:r>
              <a:rPr lang="en-US" sz="5467" dirty="0" err="1"/>
              <a:t>Comețul</a:t>
            </a:r>
            <a:r>
              <a:rPr lang="en-US" sz="5467" dirty="0"/>
              <a:t> online </a:t>
            </a:r>
            <a:r>
              <a:rPr lang="en-US" sz="5467" dirty="0" err="1"/>
              <a:t>în</a:t>
            </a:r>
            <a:r>
              <a:rPr lang="en-US" sz="5467" dirty="0"/>
              <a:t> Moldova</a:t>
            </a:r>
          </a:p>
        </p:txBody>
      </p:sp>
      <p:sp>
        <p:nvSpPr>
          <p:cNvPr id="3" name="Text Placeholder 2">
            <a:extLst>
              <a:ext uri="{FF2B5EF4-FFF2-40B4-BE49-F238E27FC236}">
                <a16:creationId xmlns:a16="http://schemas.microsoft.com/office/drawing/2014/main" id="{0D0F3D7E-9A99-4E2E-BEA0-0F4806217D34}"/>
              </a:ext>
            </a:extLst>
          </p:cNvPr>
          <p:cNvSpPr>
            <a:spLocks noGrp="1"/>
          </p:cNvSpPr>
          <p:nvPr>
            <p:ph type="body" idx="1"/>
          </p:nvPr>
        </p:nvSpPr>
        <p:spPr>
          <a:xfrm>
            <a:off x="793661" y="2599509"/>
            <a:ext cx="10143668" cy="3435532"/>
          </a:xfrm>
        </p:spPr>
        <p:txBody>
          <a:bodyPr spcFirstLastPara="1" vert="horz" wrap="square" lIns="121920" tIns="60960" rIns="121920" bIns="60960" rtlCol="0" anchor="ctr" anchorCtr="0">
            <a:normAutofit/>
          </a:bodyPr>
          <a:lstStyle/>
          <a:p>
            <a:pPr indent="-304792" defTabSz="1219170">
              <a:spcAft>
                <a:spcPts val="800"/>
              </a:spcAft>
              <a:buFont typeface="Arial" panose="020B0604020202020204" pitchFamily="34" charset="0"/>
              <a:buChar char="•"/>
            </a:pPr>
            <a:r>
              <a:rPr lang="en-US" sz="1867" dirty="0" err="1"/>
              <a:t>În</a:t>
            </a:r>
            <a:r>
              <a:rPr lang="en-US" sz="1867" dirty="0"/>
              <a:t> 2018, conform BNS, </a:t>
            </a:r>
            <a:r>
              <a:rPr lang="en-US" sz="1867" dirty="0" err="1"/>
              <a:t>doar</a:t>
            </a:r>
            <a:r>
              <a:rPr lang="en-US" sz="1867" dirty="0"/>
              <a:t> 481 de </a:t>
            </a:r>
            <a:r>
              <a:rPr lang="en-US" sz="1867" dirty="0" err="1"/>
              <a:t>unități</a:t>
            </a:r>
            <a:r>
              <a:rPr lang="en-US" sz="1867" dirty="0"/>
              <a:t> </a:t>
            </a:r>
            <a:r>
              <a:rPr lang="en-US" sz="1867" dirty="0" err="1"/>
              <a:t>comerciale</a:t>
            </a:r>
            <a:r>
              <a:rPr lang="en-US" sz="1867" dirty="0"/>
              <a:t> (</a:t>
            </a:r>
            <a:r>
              <a:rPr lang="en-US" sz="1867" dirty="0" err="1"/>
              <a:t>ridicata</a:t>
            </a:r>
            <a:r>
              <a:rPr lang="en-US" sz="1867" dirty="0"/>
              <a:t> </a:t>
            </a:r>
            <a:r>
              <a:rPr lang="en-US" sz="1867" dirty="0" err="1"/>
              <a:t>și</a:t>
            </a:r>
            <a:r>
              <a:rPr lang="en-US" sz="1867" dirty="0"/>
              <a:t> </a:t>
            </a:r>
            <a:r>
              <a:rPr lang="en-US" sz="1867" dirty="0" err="1"/>
              <a:t>amănuntul</a:t>
            </a:r>
            <a:r>
              <a:rPr lang="en-US" sz="1867" dirty="0"/>
              <a:t>) din 9 222 </a:t>
            </a:r>
            <a:r>
              <a:rPr lang="en-US" sz="1867" dirty="0" err="1"/>
              <a:t>aveau</a:t>
            </a:r>
            <a:r>
              <a:rPr lang="en-US" sz="1867" dirty="0"/>
              <a:t> </a:t>
            </a:r>
            <a:r>
              <a:rPr lang="en-US" sz="1867" dirty="0" err="1"/>
              <a:t>pagină</a:t>
            </a:r>
            <a:r>
              <a:rPr lang="en-US" sz="1867" dirty="0"/>
              <a:t> web.</a:t>
            </a:r>
          </a:p>
          <a:p>
            <a:pPr indent="-304792" defTabSz="1219170">
              <a:spcAft>
                <a:spcPts val="800"/>
              </a:spcAft>
              <a:buFont typeface="Arial" panose="020B0604020202020204" pitchFamily="34" charset="0"/>
              <a:buChar char="•"/>
            </a:pPr>
            <a:r>
              <a:rPr lang="en-US" sz="1867" dirty="0" err="1"/>
              <a:t>În</a:t>
            </a:r>
            <a:r>
              <a:rPr lang="en-US" sz="1867" dirty="0"/>
              <a:t> </a:t>
            </a:r>
            <a:r>
              <a:rPr lang="en-US" sz="1867" dirty="0" err="1"/>
              <a:t>ianuarie</a:t>
            </a:r>
            <a:r>
              <a:rPr lang="en-US" sz="1867" dirty="0"/>
              <a:t> 2020 </a:t>
            </a:r>
            <a:r>
              <a:rPr lang="en-US" sz="1867" dirty="0" err="1"/>
              <a:t>erau</a:t>
            </a:r>
            <a:r>
              <a:rPr lang="en-US" sz="1867" dirty="0"/>
              <a:t> 37% de </a:t>
            </a:r>
            <a:r>
              <a:rPr lang="en-US" sz="1867" dirty="0" err="1"/>
              <a:t>cumpărători</a:t>
            </a:r>
            <a:r>
              <a:rPr lang="en-US" sz="1867" dirty="0"/>
              <a:t> online de </a:t>
            </a:r>
            <a:r>
              <a:rPr lang="en-US" sz="1867" dirty="0" err="1"/>
              <a:t>mărfuri</a:t>
            </a:r>
            <a:r>
              <a:rPr lang="en-US" sz="1867" dirty="0"/>
              <a:t> </a:t>
            </a:r>
            <a:r>
              <a:rPr lang="en-US" sz="1867" dirty="0" err="1"/>
              <a:t>și</a:t>
            </a:r>
            <a:r>
              <a:rPr lang="en-US" sz="1867" dirty="0"/>
              <a:t> </a:t>
            </a:r>
            <a:r>
              <a:rPr lang="en-US" sz="1867" dirty="0" err="1"/>
              <a:t>servicii</a:t>
            </a:r>
            <a:endParaRPr lang="en-US" sz="1867" dirty="0"/>
          </a:p>
          <a:p>
            <a:pPr indent="-304792" defTabSz="1219170">
              <a:spcAft>
                <a:spcPts val="800"/>
              </a:spcAft>
              <a:buFont typeface="Arial" panose="020B0604020202020204" pitchFamily="34" charset="0"/>
              <a:buChar char="•"/>
            </a:pPr>
            <a:r>
              <a:rPr lang="en-US" sz="1867" dirty="0"/>
              <a:t>Conform BNM </a:t>
            </a:r>
            <a:r>
              <a:rPr lang="en-US" sz="1867" dirty="0" err="1"/>
              <a:t>utilizarea</a:t>
            </a:r>
            <a:r>
              <a:rPr lang="en-US" sz="1867" dirty="0"/>
              <a:t> </a:t>
            </a:r>
            <a:r>
              <a:rPr lang="en-US" sz="1867" dirty="0" err="1"/>
              <a:t>cardurilor</a:t>
            </a:r>
            <a:r>
              <a:rPr lang="en-US" sz="1867" dirty="0"/>
              <a:t> </a:t>
            </a:r>
            <a:r>
              <a:rPr lang="en-US" sz="1867" dirty="0" err="1"/>
              <a:t>în</a:t>
            </a:r>
            <a:r>
              <a:rPr lang="en-US" sz="1867" dirty="0"/>
              <a:t> </a:t>
            </a:r>
            <a:r>
              <a:rPr lang="en-US" sz="1867" dirty="0" err="1"/>
              <a:t>cadrul</a:t>
            </a:r>
            <a:r>
              <a:rPr lang="en-US" sz="1867" dirty="0"/>
              <a:t> </a:t>
            </a:r>
            <a:r>
              <a:rPr lang="en-US" sz="1867" dirty="0" err="1"/>
              <a:t>platformelor</a:t>
            </a:r>
            <a:r>
              <a:rPr lang="en-US" sz="1867" dirty="0"/>
              <a:t> de </a:t>
            </a:r>
            <a:r>
              <a:rPr lang="en-US" sz="1867" dirty="0" err="1"/>
              <a:t>comert</a:t>
            </a:r>
            <a:r>
              <a:rPr lang="en-US" sz="1867" dirty="0"/>
              <a:t>, electronic, </a:t>
            </a:r>
            <a:r>
              <a:rPr lang="en-US" sz="1867" dirty="0" err="1"/>
              <a:t>sistemelor</a:t>
            </a:r>
            <a:r>
              <a:rPr lang="en-US" sz="1867" dirty="0"/>
              <a:t> </a:t>
            </a:r>
            <a:r>
              <a:rPr lang="en-US" sz="1867" dirty="0" err="1"/>
              <a:t>automatizate</a:t>
            </a:r>
            <a:r>
              <a:rPr lang="en-US" sz="1867" dirty="0"/>
              <a:t> de </a:t>
            </a:r>
            <a:r>
              <a:rPr lang="en-US" sz="1867" dirty="0" err="1"/>
              <a:t>deservire</a:t>
            </a:r>
            <a:r>
              <a:rPr lang="en-US" sz="1867" dirty="0"/>
              <a:t> la </a:t>
            </a:r>
            <a:r>
              <a:rPr lang="en-US" sz="1867" dirty="0" err="1"/>
              <a:t>distant,a</a:t>
            </a:r>
            <a:r>
              <a:rPr lang="en-US" sz="1867" dirty="0"/>
              <a:t> etc. au </a:t>
            </a:r>
            <a:r>
              <a:rPr lang="en-US" sz="1867" dirty="0" err="1"/>
              <a:t>crescut</a:t>
            </a:r>
            <a:r>
              <a:rPr lang="en-US" sz="1867" dirty="0"/>
              <a:t> cu 41,5 la </a:t>
            </a:r>
            <a:r>
              <a:rPr lang="en-US" sz="1867" dirty="0" err="1"/>
              <a:t>sută</a:t>
            </a:r>
            <a:r>
              <a:rPr lang="en-US" sz="1867" dirty="0"/>
              <a:t> </a:t>
            </a:r>
            <a:r>
              <a:rPr lang="en-US" sz="1867" dirty="0" err="1"/>
              <a:t>și</a:t>
            </a:r>
            <a:r>
              <a:rPr lang="en-US" sz="1867" dirty="0"/>
              <a:t> </a:t>
            </a:r>
            <a:r>
              <a:rPr lang="en-US" sz="1867" dirty="0" err="1"/>
              <a:t>respectiv</a:t>
            </a:r>
            <a:r>
              <a:rPr lang="en-US" sz="1867" dirty="0"/>
              <a:t>, cu 54,4 la </a:t>
            </a:r>
            <a:r>
              <a:rPr lang="en-US" sz="1867" dirty="0" err="1"/>
              <a:t>suta</a:t>
            </a:r>
            <a:r>
              <a:rPr lang="en-US" sz="1867" dirty="0"/>
              <a:t> </a:t>
            </a:r>
            <a:r>
              <a:rPr lang="en-US" sz="1867" dirty="0" err="1"/>
              <a:t>în</a:t>
            </a:r>
            <a:r>
              <a:rPr lang="en-US" sz="1867" dirty="0"/>
              <a:t> 2019 </a:t>
            </a:r>
            <a:r>
              <a:rPr lang="en-US" sz="1867" dirty="0" err="1"/>
              <a:t>față</a:t>
            </a:r>
            <a:r>
              <a:rPr lang="en-US" sz="1867" dirty="0"/>
              <a:t>  de </a:t>
            </a:r>
            <a:r>
              <a:rPr lang="en-US" sz="1867" dirty="0" err="1"/>
              <a:t>anul</a:t>
            </a:r>
            <a:r>
              <a:rPr lang="en-US" sz="1867" dirty="0"/>
              <a:t> 2018;</a:t>
            </a:r>
          </a:p>
        </p:txBody>
      </p:sp>
    </p:spTree>
    <p:extLst>
      <p:ext uri="{BB962C8B-B14F-4D97-AF65-F5344CB8AC3E}">
        <p14:creationId xmlns:p14="http://schemas.microsoft.com/office/powerpoint/2010/main" val="811843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F9ED4-ECB5-48D0-8609-C616D03574BD}"/>
              </a:ext>
            </a:extLst>
          </p:cNvPr>
          <p:cNvSpPr>
            <a:spLocks noGrp="1"/>
          </p:cNvSpPr>
          <p:nvPr>
            <p:ph type="title"/>
          </p:nvPr>
        </p:nvSpPr>
        <p:spPr>
          <a:xfrm>
            <a:off x="808638" y="386930"/>
            <a:ext cx="9236700" cy="1188951"/>
          </a:xfrm>
        </p:spPr>
        <p:txBody>
          <a:bodyPr spcFirstLastPara="1" vert="horz" wrap="square" lIns="121920" tIns="60960" rIns="121920" bIns="60960" rtlCol="0" anchor="b" anchorCtr="0">
            <a:normAutofit/>
          </a:bodyPr>
          <a:lstStyle/>
          <a:p>
            <a:pPr algn="ctr" defTabSz="1219170">
              <a:spcBef>
                <a:spcPct val="0"/>
              </a:spcBef>
            </a:pPr>
            <a:r>
              <a:rPr lang="en-US" sz="5467" dirty="0" err="1"/>
              <a:t>Comețul</a:t>
            </a:r>
            <a:r>
              <a:rPr lang="en-US" sz="5467" dirty="0"/>
              <a:t> online </a:t>
            </a:r>
            <a:r>
              <a:rPr lang="en-US" sz="5467" dirty="0" err="1"/>
              <a:t>în</a:t>
            </a:r>
            <a:r>
              <a:rPr lang="en-US" sz="5467" dirty="0"/>
              <a:t> Moldova</a:t>
            </a:r>
          </a:p>
        </p:txBody>
      </p:sp>
      <p:sp>
        <p:nvSpPr>
          <p:cNvPr id="3" name="Text Placeholder 2">
            <a:extLst>
              <a:ext uri="{FF2B5EF4-FFF2-40B4-BE49-F238E27FC236}">
                <a16:creationId xmlns:a16="http://schemas.microsoft.com/office/drawing/2014/main" id="{0D0F3D7E-9A99-4E2E-BEA0-0F4806217D34}"/>
              </a:ext>
            </a:extLst>
          </p:cNvPr>
          <p:cNvSpPr>
            <a:spLocks noGrp="1"/>
          </p:cNvSpPr>
          <p:nvPr>
            <p:ph type="body" idx="1"/>
          </p:nvPr>
        </p:nvSpPr>
        <p:spPr>
          <a:xfrm>
            <a:off x="793661" y="2599509"/>
            <a:ext cx="10143668" cy="3435532"/>
          </a:xfrm>
        </p:spPr>
        <p:txBody>
          <a:bodyPr spcFirstLastPara="1" vert="horz" wrap="square" lIns="121920" tIns="60960" rIns="121920" bIns="60960" rtlCol="0" anchor="ctr" anchorCtr="0">
            <a:normAutofit/>
          </a:bodyPr>
          <a:lstStyle/>
          <a:p>
            <a:pPr indent="-304792" defTabSz="1219170">
              <a:spcAft>
                <a:spcPts val="800"/>
              </a:spcAft>
              <a:buFont typeface="Arial" panose="020B0604020202020204" pitchFamily="34" charset="0"/>
              <a:buChar char="•"/>
            </a:pPr>
            <a:r>
              <a:rPr lang="en-US" sz="1867" dirty="0" err="1"/>
              <a:t>Numarul</a:t>
            </a:r>
            <a:r>
              <a:rPr lang="en-US" sz="1867" dirty="0"/>
              <a:t> </a:t>
            </a:r>
            <a:r>
              <a:rPr lang="en-US" sz="1867" dirty="0" err="1"/>
              <a:t>cardurilor</a:t>
            </a:r>
            <a:r>
              <a:rPr lang="en-US" sz="1867" dirty="0"/>
              <a:t> </a:t>
            </a:r>
            <a:r>
              <a:rPr lang="en-US" sz="1867" dirty="0" err="1"/>
              <a:t>aflate</a:t>
            </a:r>
            <a:r>
              <a:rPr lang="en-US" sz="1867" dirty="0"/>
              <a:t> </a:t>
            </a:r>
            <a:r>
              <a:rPr lang="en-US" sz="1867" dirty="0" err="1"/>
              <a:t>în</a:t>
            </a:r>
            <a:r>
              <a:rPr lang="en-US" sz="1867" dirty="0"/>
              <a:t> </a:t>
            </a:r>
            <a:r>
              <a:rPr lang="en-US" sz="1867" dirty="0" err="1"/>
              <a:t>circulație</a:t>
            </a:r>
            <a:r>
              <a:rPr lang="en-US" sz="1867" dirty="0"/>
              <a:t> la </a:t>
            </a:r>
            <a:r>
              <a:rPr lang="en-US" sz="1867" dirty="0" err="1"/>
              <a:t>finele</a:t>
            </a:r>
            <a:r>
              <a:rPr lang="en-US" sz="1867" dirty="0"/>
              <a:t> </a:t>
            </a:r>
            <a:r>
              <a:rPr lang="en-US" sz="1867" dirty="0" err="1"/>
              <a:t>anului</a:t>
            </a:r>
            <a:r>
              <a:rPr lang="en-US" sz="1867" dirty="0"/>
              <a:t> 2019 - 2,0 </a:t>
            </a:r>
            <a:r>
              <a:rPr lang="en-US" sz="1867" dirty="0" err="1"/>
              <a:t>milioane</a:t>
            </a:r>
            <a:endParaRPr lang="en-US" sz="1867" dirty="0"/>
          </a:p>
          <a:p>
            <a:pPr indent="-304792" defTabSz="1219170">
              <a:spcAft>
                <a:spcPts val="800"/>
              </a:spcAft>
              <a:buFont typeface="Arial" panose="020B0604020202020204" pitchFamily="34" charset="0"/>
              <a:buChar char="•"/>
            </a:pPr>
            <a:r>
              <a:rPr lang="en-US" sz="1867" dirty="0"/>
              <a:t>17% sunt </a:t>
            </a:r>
            <a:r>
              <a:rPr lang="en-US" sz="1867" dirty="0" err="1"/>
              <a:t>deținători</a:t>
            </a:r>
            <a:r>
              <a:rPr lang="en-US" sz="1867" dirty="0"/>
              <a:t> de </a:t>
            </a:r>
            <a:r>
              <a:rPr lang="en-US" sz="1867" dirty="0" err="1"/>
              <a:t>carduri</a:t>
            </a:r>
            <a:r>
              <a:rPr lang="en-US" sz="1867" dirty="0"/>
              <a:t> de credit</a:t>
            </a:r>
          </a:p>
          <a:p>
            <a:pPr indent="-304792" defTabSz="1219170">
              <a:spcAft>
                <a:spcPts val="800"/>
              </a:spcAft>
              <a:buFont typeface="Arial" panose="020B0604020202020204" pitchFamily="34" charset="0"/>
              <a:buChar char="•"/>
            </a:pPr>
            <a:r>
              <a:rPr lang="en-US" sz="1867" b="1" dirty="0"/>
              <a:t>80% din </a:t>
            </a:r>
            <a:r>
              <a:rPr lang="en-US" sz="1867" b="1" dirty="0" err="1"/>
              <a:t>traficul</a:t>
            </a:r>
            <a:r>
              <a:rPr lang="en-US" sz="1867" b="1" dirty="0"/>
              <a:t> </a:t>
            </a:r>
            <a:r>
              <a:rPr lang="en-US" sz="1867" b="1" dirty="0" err="1"/>
              <a:t>magazinelor</a:t>
            </a:r>
            <a:r>
              <a:rPr lang="en-US" sz="1867" b="1" dirty="0"/>
              <a:t> online </a:t>
            </a:r>
            <a:r>
              <a:rPr lang="en-US" sz="1867" b="1" dirty="0" err="1"/>
              <a:t>este</a:t>
            </a:r>
            <a:r>
              <a:rPr lang="en-US" sz="1867" b="1" dirty="0"/>
              <a:t> </a:t>
            </a:r>
            <a:r>
              <a:rPr lang="en-US" sz="1867" b="1" dirty="0" err="1"/>
              <a:t>generat</a:t>
            </a:r>
            <a:r>
              <a:rPr lang="en-US" sz="1867" b="1" dirty="0"/>
              <a:t> de </a:t>
            </a:r>
            <a:r>
              <a:rPr lang="en-US" sz="1867" b="1" dirty="0" err="1"/>
              <a:t>telefoanele</a:t>
            </a:r>
            <a:r>
              <a:rPr lang="en-US" sz="1867" b="1" dirty="0"/>
              <a:t> mobile la </a:t>
            </a:r>
            <a:r>
              <a:rPr lang="en-US" sz="1867" b="1" dirty="0" err="1"/>
              <a:t>nivel</a:t>
            </a:r>
            <a:r>
              <a:rPr lang="en-US" sz="1867" b="1" dirty="0"/>
              <a:t> global</a:t>
            </a:r>
          </a:p>
          <a:p>
            <a:pPr marL="194728" indent="-304792" defTabSz="1219170">
              <a:spcAft>
                <a:spcPts val="800"/>
              </a:spcAft>
              <a:buFont typeface="Arial" panose="020B0604020202020204" pitchFamily="34" charset="0"/>
              <a:buChar char="•"/>
            </a:pPr>
            <a:endParaRPr lang="en-US" sz="1867" dirty="0"/>
          </a:p>
          <a:p>
            <a:pPr marL="194728" indent="-304792" defTabSz="1219170">
              <a:spcAft>
                <a:spcPts val="800"/>
              </a:spcAft>
              <a:buFont typeface="Arial" panose="020B0604020202020204" pitchFamily="34" charset="0"/>
              <a:buChar char="•"/>
            </a:pPr>
            <a:endParaRPr lang="en-US" sz="1333" dirty="0"/>
          </a:p>
        </p:txBody>
      </p:sp>
    </p:spTree>
    <p:extLst>
      <p:ext uri="{BB962C8B-B14F-4D97-AF65-F5344CB8AC3E}">
        <p14:creationId xmlns:p14="http://schemas.microsoft.com/office/powerpoint/2010/main" val="3335410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F9ED4-ECB5-48D0-8609-C616D03574BD}"/>
              </a:ext>
            </a:extLst>
          </p:cNvPr>
          <p:cNvSpPr>
            <a:spLocks noGrp="1"/>
          </p:cNvSpPr>
          <p:nvPr>
            <p:ph type="title"/>
          </p:nvPr>
        </p:nvSpPr>
        <p:spPr>
          <a:xfrm>
            <a:off x="808638" y="386930"/>
            <a:ext cx="9236700" cy="1188951"/>
          </a:xfrm>
        </p:spPr>
        <p:txBody>
          <a:bodyPr spcFirstLastPara="1" vert="horz" wrap="square" lIns="121920" tIns="60960" rIns="121920" bIns="60960" rtlCol="0" anchor="b" anchorCtr="0">
            <a:normAutofit/>
          </a:bodyPr>
          <a:lstStyle/>
          <a:p>
            <a:pPr algn="ctr" defTabSz="1219170">
              <a:spcBef>
                <a:spcPct val="0"/>
              </a:spcBef>
            </a:pPr>
            <a:r>
              <a:rPr lang="en-US" sz="5467" dirty="0" err="1"/>
              <a:t>Comețul</a:t>
            </a:r>
            <a:r>
              <a:rPr lang="en-US" sz="5467" dirty="0"/>
              <a:t> online </a:t>
            </a:r>
            <a:r>
              <a:rPr lang="en-US" sz="5467" dirty="0" err="1"/>
              <a:t>în</a:t>
            </a:r>
            <a:r>
              <a:rPr lang="en-US" sz="5467" dirty="0"/>
              <a:t> Moldova</a:t>
            </a:r>
          </a:p>
        </p:txBody>
      </p:sp>
      <p:sp>
        <p:nvSpPr>
          <p:cNvPr id="3" name="Text Placeholder 2">
            <a:extLst>
              <a:ext uri="{FF2B5EF4-FFF2-40B4-BE49-F238E27FC236}">
                <a16:creationId xmlns:a16="http://schemas.microsoft.com/office/drawing/2014/main" id="{0D0F3D7E-9A99-4E2E-BEA0-0F4806217D34}"/>
              </a:ext>
            </a:extLst>
          </p:cNvPr>
          <p:cNvSpPr>
            <a:spLocks noGrp="1"/>
          </p:cNvSpPr>
          <p:nvPr>
            <p:ph type="body" idx="1"/>
          </p:nvPr>
        </p:nvSpPr>
        <p:spPr>
          <a:xfrm>
            <a:off x="793661" y="2599509"/>
            <a:ext cx="10143668" cy="3435532"/>
          </a:xfrm>
        </p:spPr>
        <p:txBody>
          <a:bodyPr spcFirstLastPara="1" vert="horz" wrap="square" lIns="121920" tIns="60960" rIns="121920" bIns="60960" rtlCol="0" anchor="ctr" anchorCtr="0">
            <a:normAutofit/>
          </a:bodyPr>
          <a:lstStyle/>
          <a:p>
            <a:pPr marL="194728" indent="-304792" defTabSz="1219170">
              <a:spcAft>
                <a:spcPts val="800"/>
              </a:spcAft>
              <a:buFont typeface="Arial" panose="020B0604020202020204" pitchFamily="34" charset="0"/>
              <a:buChar char="•"/>
            </a:pPr>
            <a:endParaRPr lang="en-US" sz="1333" dirty="0"/>
          </a:p>
          <a:p>
            <a:pPr marL="194728" indent="-304792" defTabSz="1219170">
              <a:spcAft>
                <a:spcPts val="800"/>
              </a:spcAft>
              <a:buFont typeface="Arial" panose="020B0604020202020204" pitchFamily="34" charset="0"/>
              <a:buChar char="•"/>
            </a:pPr>
            <a:endParaRPr lang="en-US" sz="1333" dirty="0"/>
          </a:p>
          <a:p>
            <a:pPr indent="-304792" defTabSz="1219170">
              <a:spcAft>
                <a:spcPts val="800"/>
              </a:spcAft>
              <a:buFont typeface="Arial" panose="020B0604020202020204" pitchFamily="34" charset="0"/>
              <a:buChar char="•"/>
            </a:pPr>
            <a:r>
              <a:rPr lang="en-US" sz="1867" dirty="0"/>
              <a:t>E-commerce </a:t>
            </a:r>
            <a:r>
              <a:rPr lang="en-US" sz="1867" dirty="0" err="1"/>
              <a:t>în</a:t>
            </a:r>
            <a:r>
              <a:rPr lang="en-US" sz="1867" dirty="0"/>
              <a:t> </a:t>
            </a:r>
            <a:r>
              <a:rPr lang="en-US" sz="1867" dirty="0" err="1"/>
              <a:t>România</a:t>
            </a:r>
            <a:r>
              <a:rPr lang="en-US" sz="1867" dirty="0"/>
              <a:t> </a:t>
            </a:r>
            <a:r>
              <a:rPr lang="en-US" sz="1867" dirty="0" err="1"/>
              <a:t>deține</a:t>
            </a:r>
            <a:r>
              <a:rPr lang="en-US" sz="1867" dirty="0"/>
              <a:t> 8% share din </a:t>
            </a:r>
            <a:r>
              <a:rPr lang="en-US" sz="1867" dirty="0" err="1"/>
              <a:t>totalul</a:t>
            </a:r>
            <a:r>
              <a:rPr lang="en-US" sz="1867" dirty="0"/>
              <a:t> </a:t>
            </a:r>
            <a:r>
              <a:rPr lang="en-US" sz="1867" dirty="0" err="1"/>
              <a:t>pieței</a:t>
            </a:r>
            <a:r>
              <a:rPr lang="en-US" sz="1867" dirty="0"/>
              <a:t> de retail</a:t>
            </a:r>
          </a:p>
          <a:p>
            <a:pPr indent="-304792" defTabSz="1219170">
              <a:spcAft>
                <a:spcPts val="800"/>
              </a:spcAft>
              <a:buFont typeface="Arial" panose="020B0604020202020204" pitchFamily="34" charset="0"/>
              <a:buChar char="•"/>
            </a:pPr>
            <a:r>
              <a:rPr lang="en-US" sz="1867" b="1" dirty="0"/>
              <a:t>38% </a:t>
            </a:r>
            <a:r>
              <a:rPr lang="en-US" sz="1867" b="1" dirty="0" err="1"/>
              <a:t>dintre</a:t>
            </a:r>
            <a:r>
              <a:rPr lang="en-US" sz="1867" b="1" dirty="0"/>
              <a:t> </a:t>
            </a:r>
            <a:r>
              <a:rPr lang="en-US" sz="1867" b="1" dirty="0" err="1"/>
              <a:t>români</a:t>
            </a:r>
            <a:r>
              <a:rPr lang="en-US" sz="1867" b="1" dirty="0"/>
              <a:t> au </a:t>
            </a:r>
            <a:r>
              <a:rPr lang="en-US" sz="1867" b="1" dirty="0" err="1"/>
              <a:t>făcut</a:t>
            </a:r>
            <a:r>
              <a:rPr lang="en-US" sz="1867" b="1" dirty="0"/>
              <a:t> </a:t>
            </a:r>
            <a:r>
              <a:rPr lang="en-US" sz="1867" b="1" dirty="0" err="1"/>
              <a:t>cumpărături</a:t>
            </a:r>
            <a:r>
              <a:rPr lang="en-US" sz="1867" b="1" dirty="0"/>
              <a:t> online </a:t>
            </a:r>
            <a:r>
              <a:rPr lang="en-US" sz="1867" b="1" dirty="0" err="1"/>
              <a:t>cel</a:t>
            </a:r>
            <a:r>
              <a:rPr lang="en-US" sz="1867" b="1" dirty="0"/>
              <a:t> </a:t>
            </a:r>
            <a:r>
              <a:rPr lang="en-US" sz="1867" b="1" dirty="0" err="1"/>
              <a:t>puțin</a:t>
            </a:r>
            <a:r>
              <a:rPr lang="en-US" sz="1867" b="1" dirty="0"/>
              <a:t> o </a:t>
            </a:r>
            <a:r>
              <a:rPr lang="en-US" sz="1867" b="1" dirty="0" err="1"/>
              <a:t>dată</a:t>
            </a:r>
            <a:r>
              <a:rPr lang="en-US" sz="1867" b="1" dirty="0"/>
              <a:t> </a:t>
            </a:r>
            <a:r>
              <a:rPr lang="en-US" sz="1867" b="1" dirty="0" err="1"/>
              <a:t>în</a:t>
            </a:r>
            <a:r>
              <a:rPr lang="en-US" sz="1867" b="1" dirty="0"/>
              <a:t> </a:t>
            </a:r>
            <a:r>
              <a:rPr lang="en-US" sz="1867" b="1" dirty="0" err="1"/>
              <a:t>ultimele</a:t>
            </a:r>
            <a:r>
              <a:rPr lang="en-US" sz="1867" b="1" dirty="0"/>
              <a:t> 12 </a:t>
            </a:r>
            <a:r>
              <a:rPr lang="en-US" sz="1867" b="1" dirty="0" err="1"/>
              <a:t>luni</a:t>
            </a:r>
            <a:r>
              <a:rPr lang="en-US" sz="1867" dirty="0"/>
              <a:t>, </a:t>
            </a:r>
            <a:r>
              <a:rPr lang="en-US" sz="1867" dirty="0" err="1"/>
              <a:t>în</a:t>
            </a:r>
            <a:r>
              <a:rPr lang="en-US" sz="1867" dirty="0"/>
              <a:t> </a:t>
            </a:r>
            <a:r>
              <a:rPr lang="en-US" sz="1867" dirty="0" err="1"/>
              <a:t>alte</a:t>
            </a:r>
            <a:r>
              <a:rPr lang="en-US" sz="1867" dirty="0"/>
              <a:t> </a:t>
            </a:r>
            <a:r>
              <a:rPr lang="en-US" sz="1867" dirty="0" err="1"/>
              <a:t>țări</a:t>
            </a:r>
            <a:r>
              <a:rPr lang="en-US" sz="1867" dirty="0"/>
              <a:t>: Grecia </a:t>
            </a:r>
            <a:r>
              <a:rPr lang="en-US" sz="1867" dirty="0" err="1"/>
              <a:t>și</a:t>
            </a:r>
            <a:r>
              <a:rPr lang="en-US" sz="1867" dirty="0"/>
              <a:t> </a:t>
            </a:r>
            <a:r>
              <a:rPr lang="en-US" sz="1867" dirty="0" err="1"/>
              <a:t>Portugalia</a:t>
            </a:r>
            <a:r>
              <a:rPr lang="en-US" sz="1867" dirty="0"/>
              <a:t> (36%), Italia (34%), </a:t>
            </a:r>
            <a:r>
              <a:rPr lang="en-US" sz="1867" dirty="0" err="1"/>
              <a:t>Croația</a:t>
            </a:r>
            <a:r>
              <a:rPr lang="en-US" sz="1867" dirty="0"/>
              <a:t> (29%) </a:t>
            </a:r>
            <a:r>
              <a:rPr lang="en-US" sz="1867" dirty="0" err="1"/>
              <a:t>sau</a:t>
            </a:r>
            <a:r>
              <a:rPr lang="en-US" sz="1867" dirty="0"/>
              <a:t> Bulgaria (26%).</a:t>
            </a:r>
          </a:p>
        </p:txBody>
      </p:sp>
    </p:spTree>
    <p:extLst>
      <p:ext uri="{BB962C8B-B14F-4D97-AF65-F5344CB8AC3E}">
        <p14:creationId xmlns:p14="http://schemas.microsoft.com/office/powerpoint/2010/main" val="1541099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14"/>
          <p:cNvSpPr txBox="1">
            <a:spLocks noGrp="1"/>
          </p:cNvSpPr>
          <p:nvPr>
            <p:ph type="ctrTitle"/>
          </p:nvPr>
        </p:nvSpPr>
        <p:spPr>
          <a:xfrm>
            <a:off x="7041856" y="3113415"/>
            <a:ext cx="4036333" cy="2387600"/>
          </a:xfrm>
          <a:prstGeom prst="rect">
            <a:avLst/>
          </a:prstGeom>
        </p:spPr>
        <p:txBody>
          <a:bodyPr spcFirstLastPara="1" vert="horz" lIns="121900" tIns="121900" rIns="121900" bIns="121900" rtlCol="0" anchor="t" anchorCtr="0">
            <a:normAutofit/>
          </a:bodyPr>
          <a:lstStyle/>
          <a:p>
            <a:pPr algn="l">
              <a:spcBef>
                <a:spcPts val="0"/>
              </a:spcBef>
            </a:pPr>
            <a:r>
              <a:rPr lang="ro-RO" sz="5467"/>
              <a:t>E-commerce</a:t>
            </a:r>
          </a:p>
        </p:txBody>
      </p:sp>
      <p:sp>
        <p:nvSpPr>
          <p:cNvPr id="285" name="Google Shape;285;p14"/>
          <p:cNvSpPr txBox="1">
            <a:spLocks noGrp="1"/>
          </p:cNvSpPr>
          <p:nvPr>
            <p:ph type="subTitle" idx="1"/>
          </p:nvPr>
        </p:nvSpPr>
        <p:spPr>
          <a:xfrm>
            <a:off x="7041858" y="1122362"/>
            <a:ext cx="4036333" cy="1709849"/>
          </a:xfrm>
          <a:prstGeom prst="rect">
            <a:avLst/>
          </a:prstGeom>
        </p:spPr>
        <p:txBody>
          <a:bodyPr spcFirstLastPara="1" vert="horz" lIns="121900" tIns="121900" rIns="121900" bIns="121900" rtlCol="0" anchor="b" anchorCtr="0">
            <a:normAutofit/>
          </a:bodyPr>
          <a:lstStyle/>
          <a:p>
            <a:pPr algn="l">
              <a:spcBef>
                <a:spcPts val="0"/>
              </a:spcBef>
              <a:spcAft>
                <a:spcPts val="800"/>
              </a:spcAft>
            </a:pPr>
            <a:r>
              <a:rPr lang="ro-RO" sz="1600" i="1">
                <a:latin typeface="Times New Roman"/>
                <a:ea typeface="Times New Roman"/>
                <a:cs typeface="Times New Roman"/>
                <a:sym typeface="Times New Roman"/>
              </a:rPr>
              <a:t>Comerţ electronic</a:t>
            </a:r>
            <a:r>
              <a:rPr lang="ro-RO" sz="1600">
                <a:latin typeface="Times New Roman"/>
                <a:ea typeface="Times New Roman"/>
                <a:cs typeface="Times New Roman"/>
                <a:sym typeface="Times New Roman"/>
              </a:rPr>
              <a:t> - activitatea de întreprinzător a persoanelor fizice şi juridice de vînzare a bunurilor, executare a lucrărilor sau prestare a serviciilor, efectuată  cu utilizarea comunicărilor electronice şi/sau a contractelor electronice</a:t>
            </a:r>
          </a:p>
        </p:txBody>
      </p:sp>
      <p:pic>
        <p:nvPicPr>
          <p:cNvPr id="286" name="Google Shape;286;p14"/>
          <p:cNvPicPr preferRelativeResize="0"/>
          <p:nvPr/>
        </p:nvPicPr>
        <p:blipFill rotWithShape="1">
          <a:blip r:embed="rId3"/>
          <a:srcRect l="16104" r="16287" b="-2"/>
          <a:stretch/>
        </p:blipFill>
        <p:spPr>
          <a:xfrm>
            <a:off x="733508" y="666729"/>
            <a:ext cx="5536001" cy="546579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1E4D5-3C3B-4B8B-B3E0-EDA2F91F3788}"/>
              </a:ext>
            </a:extLst>
          </p:cNvPr>
          <p:cNvSpPr>
            <a:spLocks noGrp="1"/>
          </p:cNvSpPr>
          <p:nvPr>
            <p:ph type="title"/>
          </p:nvPr>
        </p:nvSpPr>
        <p:spPr>
          <a:xfrm>
            <a:off x="1845048" y="686289"/>
            <a:ext cx="9374000" cy="1332400"/>
          </a:xfrm>
          <a:solidFill>
            <a:schemeClr val="accent2">
              <a:lumMod val="20000"/>
              <a:lumOff val="80000"/>
            </a:schemeClr>
          </a:solidFill>
        </p:spPr>
        <p:txBody>
          <a:bodyPr/>
          <a:lstStyle/>
          <a:p>
            <a:pPr algn="ctr"/>
            <a:r>
              <a:rPr lang="ro-RO" b="1" dirty="0"/>
              <a:t>Comerțul online</a:t>
            </a:r>
          </a:p>
        </p:txBody>
      </p:sp>
      <p:sp>
        <p:nvSpPr>
          <p:cNvPr id="4" name="Rectangle: Rounded Corners 3">
            <a:extLst>
              <a:ext uri="{FF2B5EF4-FFF2-40B4-BE49-F238E27FC236}">
                <a16:creationId xmlns:a16="http://schemas.microsoft.com/office/drawing/2014/main" id="{4240BA28-BB7B-4C1F-9EF0-3DAB6956D962}"/>
              </a:ext>
            </a:extLst>
          </p:cNvPr>
          <p:cNvSpPr/>
          <p:nvPr/>
        </p:nvSpPr>
        <p:spPr>
          <a:xfrm>
            <a:off x="3554099" y="2631284"/>
            <a:ext cx="2256151" cy="28742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Plasarea</a:t>
            </a:r>
            <a:r>
              <a:rPr lang="en-US" sz="2400" dirty="0"/>
              <a:t> </a:t>
            </a:r>
            <a:r>
              <a:rPr lang="en-US" sz="2400" dirty="0" err="1"/>
              <a:t>comenzii</a:t>
            </a:r>
            <a:endParaRPr lang="en-US" sz="2400" dirty="0"/>
          </a:p>
          <a:p>
            <a:pPr algn="ctr"/>
            <a:r>
              <a:rPr lang="ro-RO" sz="2400" dirty="0"/>
              <a:t>Web</a:t>
            </a:r>
          </a:p>
          <a:p>
            <a:pPr algn="ctr"/>
            <a:r>
              <a:rPr lang="ro-RO" sz="2400" dirty="0"/>
              <a:t>(Instagram </a:t>
            </a:r>
          </a:p>
          <a:p>
            <a:pPr algn="ctr"/>
            <a:r>
              <a:rPr lang="ro-RO" sz="2400" dirty="0"/>
              <a:t>FB)</a:t>
            </a:r>
          </a:p>
          <a:p>
            <a:pPr algn="ctr"/>
            <a:r>
              <a:rPr lang="ro-RO" sz="2400" dirty="0"/>
              <a:t>...</a:t>
            </a:r>
          </a:p>
        </p:txBody>
      </p:sp>
      <p:sp>
        <p:nvSpPr>
          <p:cNvPr id="10" name="Rectangle: Rounded Corners 9">
            <a:extLst>
              <a:ext uri="{FF2B5EF4-FFF2-40B4-BE49-F238E27FC236}">
                <a16:creationId xmlns:a16="http://schemas.microsoft.com/office/drawing/2014/main" id="{ED960148-08E1-4D4F-84A0-724E0620EA23}"/>
              </a:ext>
            </a:extLst>
          </p:cNvPr>
          <p:cNvSpPr/>
          <p:nvPr/>
        </p:nvSpPr>
        <p:spPr>
          <a:xfrm>
            <a:off x="6532049" y="2631284"/>
            <a:ext cx="2256151" cy="28742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2400" dirty="0"/>
              <a:t>Operațiuni aferente plăților  </a:t>
            </a:r>
          </a:p>
          <a:p>
            <a:pPr algn="ctr"/>
            <a:r>
              <a:rPr lang="ro-RO" sz="2400" dirty="0"/>
              <a:t>Modul de plăți</a:t>
            </a:r>
          </a:p>
        </p:txBody>
      </p:sp>
      <p:sp>
        <p:nvSpPr>
          <p:cNvPr id="12" name="Rectangle: Rounded Corners 11">
            <a:extLst>
              <a:ext uri="{FF2B5EF4-FFF2-40B4-BE49-F238E27FC236}">
                <a16:creationId xmlns:a16="http://schemas.microsoft.com/office/drawing/2014/main" id="{5BD58C3C-0CDE-404D-AA48-29AB2985377A}"/>
              </a:ext>
            </a:extLst>
          </p:cNvPr>
          <p:cNvSpPr/>
          <p:nvPr/>
        </p:nvSpPr>
        <p:spPr>
          <a:xfrm>
            <a:off x="9359699" y="2631284"/>
            <a:ext cx="2256151" cy="28742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2400" dirty="0"/>
              <a:t>Operațiuni de livrării de bunuri sau servicii</a:t>
            </a:r>
          </a:p>
          <a:p>
            <a:pPr algn="ctr"/>
            <a:r>
              <a:rPr lang="ro-RO" sz="2400" dirty="0"/>
              <a:t>Curierat/Livrare</a:t>
            </a:r>
          </a:p>
        </p:txBody>
      </p:sp>
      <p:sp>
        <p:nvSpPr>
          <p:cNvPr id="14" name="Rectangle: Rounded Corners 13">
            <a:extLst>
              <a:ext uri="{FF2B5EF4-FFF2-40B4-BE49-F238E27FC236}">
                <a16:creationId xmlns:a16="http://schemas.microsoft.com/office/drawing/2014/main" id="{18BB03A2-B0C8-4830-935D-9C4BFC17C81B}"/>
              </a:ext>
            </a:extLst>
          </p:cNvPr>
          <p:cNvSpPr/>
          <p:nvPr/>
        </p:nvSpPr>
        <p:spPr>
          <a:xfrm>
            <a:off x="726449" y="2631284"/>
            <a:ext cx="2256151" cy="28742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Vitrina</a:t>
            </a:r>
            <a:r>
              <a:rPr lang="en-US" sz="2400" dirty="0"/>
              <a:t> online=</a:t>
            </a:r>
            <a:r>
              <a:rPr lang="ro-RO" sz="2400" dirty="0"/>
              <a:t> </a:t>
            </a:r>
            <a:r>
              <a:rPr lang="ro-RO" sz="2400" dirty="0">
                <a:solidFill>
                  <a:schemeClr val="bg1"/>
                </a:solidFill>
                <a:latin typeface="PT Serif"/>
              </a:rPr>
              <a:t>invitaţia de a cumpăra</a:t>
            </a:r>
          </a:p>
          <a:p>
            <a:pPr algn="ctr"/>
            <a:r>
              <a:rPr lang="ro-RO" sz="2400" dirty="0"/>
              <a:t>Pagină Web</a:t>
            </a:r>
          </a:p>
          <a:p>
            <a:pPr algn="ctr"/>
            <a:r>
              <a:rPr lang="ro-RO" sz="2400" dirty="0"/>
              <a:t>Instagram </a:t>
            </a:r>
          </a:p>
          <a:p>
            <a:pPr algn="ctr"/>
            <a:r>
              <a:rPr lang="ro-RO" sz="2400" dirty="0"/>
              <a:t>Facebook</a:t>
            </a:r>
          </a:p>
          <a:p>
            <a:pPr algn="ctr"/>
            <a:r>
              <a:rPr lang="ro-RO" sz="2400" dirty="0"/>
              <a:t>...</a:t>
            </a:r>
          </a:p>
        </p:txBody>
      </p:sp>
    </p:spTree>
    <p:extLst>
      <p:ext uri="{BB962C8B-B14F-4D97-AF65-F5344CB8AC3E}">
        <p14:creationId xmlns:p14="http://schemas.microsoft.com/office/powerpoint/2010/main" val="3215559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6C846-18C6-432B-9E86-5B63243771CD}"/>
              </a:ext>
            </a:extLst>
          </p:cNvPr>
          <p:cNvSpPr>
            <a:spLocks noGrp="1"/>
          </p:cNvSpPr>
          <p:nvPr>
            <p:ph type="title"/>
          </p:nvPr>
        </p:nvSpPr>
        <p:spPr/>
        <p:txBody>
          <a:bodyPr>
            <a:normAutofit fontScale="90000"/>
          </a:bodyPr>
          <a:lstStyle/>
          <a:p>
            <a:r>
              <a:rPr lang="en-US" b="1" dirty="0" err="1"/>
              <a:t>Vitrina</a:t>
            </a:r>
            <a:r>
              <a:rPr lang="en-US" b="1" dirty="0"/>
              <a:t> online=</a:t>
            </a:r>
            <a:r>
              <a:rPr lang="ro-RO" b="1" dirty="0"/>
              <a:t> </a:t>
            </a:r>
            <a:r>
              <a:rPr lang="ro-RO" b="1" i="0" dirty="0">
                <a:solidFill>
                  <a:srgbClr val="333333"/>
                </a:solidFill>
                <a:effectLst/>
                <a:latin typeface="PT Serif"/>
              </a:rPr>
              <a:t>invitaţia de a cumpăra</a:t>
            </a:r>
            <a:endParaRPr lang="ro-RO" b="1" dirty="0"/>
          </a:p>
        </p:txBody>
      </p:sp>
      <p:sp>
        <p:nvSpPr>
          <p:cNvPr id="3" name="Text Placeholder 2">
            <a:extLst>
              <a:ext uri="{FF2B5EF4-FFF2-40B4-BE49-F238E27FC236}">
                <a16:creationId xmlns:a16="http://schemas.microsoft.com/office/drawing/2014/main" id="{2A9C9065-58C7-4911-84AB-B4691F24FE4D}"/>
              </a:ext>
            </a:extLst>
          </p:cNvPr>
          <p:cNvSpPr>
            <a:spLocks noGrp="1"/>
          </p:cNvSpPr>
          <p:nvPr>
            <p:ph type="body" idx="1"/>
          </p:nvPr>
        </p:nvSpPr>
        <p:spPr>
          <a:xfrm>
            <a:off x="3427600" y="2130500"/>
            <a:ext cx="8021451" cy="4279825"/>
          </a:xfrm>
        </p:spPr>
        <p:txBody>
          <a:bodyPr/>
          <a:lstStyle/>
          <a:p>
            <a:r>
              <a:rPr lang="ro-RO" dirty="0"/>
              <a:t>Preț</a:t>
            </a:r>
          </a:p>
          <a:p>
            <a:r>
              <a:rPr lang="ro-RO" dirty="0"/>
              <a:t>Sediul și datele de identificare ale comerciantului</a:t>
            </a:r>
          </a:p>
          <a:p>
            <a:r>
              <a:rPr lang="ro-RO" dirty="0"/>
              <a:t>Modalitatea de plată, de livrare</a:t>
            </a:r>
          </a:p>
          <a:p>
            <a:r>
              <a:rPr lang="ro-RO" dirty="0"/>
              <a:t>Modalitate de examinare a reclamațiilor</a:t>
            </a:r>
          </a:p>
          <a:p>
            <a:r>
              <a:rPr lang="ro-RO" dirty="0"/>
              <a:t>Dreptul de renunțare/reziliere/reclamare (14 zile pentru unele produse)</a:t>
            </a:r>
          </a:p>
          <a:p>
            <a:r>
              <a:rPr lang="ro-RO" dirty="0"/>
              <a:t>Pozele trebuie să corespundă relității </a:t>
            </a:r>
          </a:p>
          <a:p>
            <a:endParaRPr lang="ro-RO" dirty="0"/>
          </a:p>
          <a:p>
            <a:r>
              <a:rPr lang="en-US" dirty="0"/>
              <a:t>“</a:t>
            </a:r>
            <a:r>
              <a:rPr lang="en-US" dirty="0" err="1"/>
              <a:t>Termenii</a:t>
            </a:r>
            <a:r>
              <a:rPr lang="en-US" dirty="0"/>
              <a:t> </a:t>
            </a:r>
            <a:r>
              <a:rPr lang="ro-RO" dirty="0"/>
              <a:t>și</a:t>
            </a:r>
            <a:r>
              <a:rPr lang="en-US" dirty="0"/>
              <a:t> Condi</a:t>
            </a:r>
            <a:r>
              <a:rPr lang="ro-RO" dirty="0"/>
              <a:t>ți</a:t>
            </a:r>
            <a:r>
              <a:rPr lang="en-US" dirty="0" err="1"/>
              <a:t>ile</a:t>
            </a:r>
            <a:r>
              <a:rPr lang="ro-RO" dirty="0"/>
              <a:t> + Politica cookies+Politica privind protecția datelor cu caracter personal</a:t>
            </a:r>
            <a:r>
              <a:rPr lang="en-US" dirty="0"/>
              <a:t>”</a:t>
            </a:r>
            <a:endParaRPr lang="ro-RO" dirty="0"/>
          </a:p>
          <a:p>
            <a:pPr lvl="1"/>
            <a:endParaRPr lang="ro-RO" dirty="0"/>
          </a:p>
        </p:txBody>
      </p:sp>
      <p:sp>
        <p:nvSpPr>
          <p:cNvPr id="5" name="Rectangle: Rounded Corners 4">
            <a:extLst>
              <a:ext uri="{FF2B5EF4-FFF2-40B4-BE49-F238E27FC236}">
                <a16:creationId xmlns:a16="http://schemas.microsoft.com/office/drawing/2014/main" id="{8B78FCB1-9787-4386-B6C5-1A8C7FD04BCC}"/>
              </a:ext>
            </a:extLst>
          </p:cNvPr>
          <p:cNvSpPr/>
          <p:nvPr/>
        </p:nvSpPr>
        <p:spPr>
          <a:xfrm>
            <a:off x="658801" y="2130500"/>
            <a:ext cx="2256151" cy="28742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t>Vitrina</a:t>
            </a:r>
            <a:r>
              <a:rPr lang="en-US" sz="2400" dirty="0"/>
              <a:t> online=</a:t>
            </a:r>
            <a:r>
              <a:rPr lang="ro-RO" sz="2400" dirty="0"/>
              <a:t> </a:t>
            </a:r>
            <a:r>
              <a:rPr lang="ro-RO" sz="2400" dirty="0">
                <a:solidFill>
                  <a:schemeClr val="bg1"/>
                </a:solidFill>
                <a:latin typeface="PT Serif"/>
              </a:rPr>
              <a:t>invitaţia de a cumpăra</a:t>
            </a:r>
          </a:p>
          <a:p>
            <a:pPr algn="ctr"/>
            <a:r>
              <a:rPr lang="ro-RO" sz="2400" dirty="0"/>
              <a:t>Pagină Web</a:t>
            </a:r>
          </a:p>
          <a:p>
            <a:pPr algn="ctr"/>
            <a:r>
              <a:rPr lang="ro-RO" sz="2400" dirty="0"/>
              <a:t>Instagram </a:t>
            </a:r>
          </a:p>
          <a:p>
            <a:pPr algn="ctr"/>
            <a:r>
              <a:rPr lang="ro-RO" sz="2400" dirty="0"/>
              <a:t>Facebook</a:t>
            </a:r>
          </a:p>
          <a:p>
            <a:pPr algn="ctr"/>
            <a:r>
              <a:rPr lang="ro-RO" sz="2400" dirty="0"/>
              <a:t>...</a:t>
            </a:r>
          </a:p>
        </p:txBody>
      </p:sp>
    </p:spTree>
    <p:extLst>
      <p:ext uri="{BB962C8B-B14F-4D97-AF65-F5344CB8AC3E}">
        <p14:creationId xmlns:p14="http://schemas.microsoft.com/office/powerpoint/2010/main" val="2185686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792</Words>
  <Application>Microsoft Office PowerPoint</Application>
  <PresentationFormat>Widescreen</PresentationFormat>
  <Paragraphs>117</Paragraphs>
  <Slides>31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Calibri Light</vt:lpstr>
      <vt:lpstr>PT Serif</vt:lpstr>
      <vt:lpstr>Times New Roman</vt:lpstr>
      <vt:lpstr>Office Theme</vt:lpstr>
      <vt:lpstr>PowerPoint Presentation</vt:lpstr>
      <vt:lpstr>E-Commerce</vt:lpstr>
      <vt:lpstr>Subiecte:</vt:lpstr>
      <vt:lpstr>Comețul online în Moldova</vt:lpstr>
      <vt:lpstr>Comețul online în Moldova</vt:lpstr>
      <vt:lpstr>Comețul online în Moldova</vt:lpstr>
      <vt:lpstr>E-commerce</vt:lpstr>
      <vt:lpstr>Comerțul online</vt:lpstr>
      <vt:lpstr>Vitrina online= invitaţia de a cumpăra</vt:lpstr>
      <vt:lpstr>Vitrina Online+Plasare comandă</vt:lpstr>
      <vt:lpstr>Modul de plăți</vt:lpstr>
      <vt:lpstr>Plasarea comenzii (Order)</vt:lpstr>
      <vt:lpstr>Livrare</vt:lpstr>
      <vt:lpstr>Comunicările electronice – valabile juridice</vt:lpstr>
      <vt:lpstr>Doresc să transmit mesaje comerciale pe poşta electronică a clienţilor mei. Sunt obligat să obţin consimţământul persoanelor ce vor primi aceste mesaje comerciale? </vt:lpstr>
      <vt:lpstr>Unsubscribe</vt:lpstr>
      <vt:lpstr>Mesajele cu caracter promoţional (comunicările electronice)</vt:lpstr>
      <vt:lpstr>Contact Information</vt:lpstr>
      <vt:lpstr>Consumatorul, la încheierea contractelor, are următoarele drepturi:</vt:lpstr>
      <vt:lpstr>Consumatorul, la încheierea contractelor, are următoarele drepturi:</vt:lpstr>
      <vt:lpstr>Consumatorul, la încheierea contractelor, are următoarele drepturi:</vt:lpstr>
      <vt:lpstr>Consumatorul, la încheierea contractelor, are următoarele drepturi:</vt:lpstr>
      <vt:lpstr>Consumatorul, la încheierea contractelor, are următoarele drepturi:</vt:lpstr>
      <vt:lpstr>Consumatorul, la încheierea contractelor, are următoarele drepturi:</vt:lpstr>
      <vt:lpstr>Relația cu consumatorul</vt:lpstr>
      <vt:lpstr>Aspecte Juridice legate de munca la distanta </vt:lpstr>
      <vt:lpstr>Compensarea salariaților</vt:lpstr>
      <vt:lpstr>PowerPoint Presentation</vt:lpstr>
      <vt:lpstr>PowerPoint Presentation</vt:lpstr>
      <vt:lpstr>Securitatea muncii</vt:lpstr>
      <vt:lpstr>Sesiune de întrebări și răspunsuri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cp:revision>
  <dcterms:created xsi:type="dcterms:W3CDTF">2021-05-21T02:20:30Z</dcterms:created>
  <dcterms:modified xsi:type="dcterms:W3CDTF">2021-05-21T02:28:09Z</dcterms:modified>
</cp:coreProperties>
</file>