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6" r:id="rId2"/>
    <p:sldId id="343" r:id="rId3"/>
    <p:sldId id="278" r:id="rId4"/>
    <p:sldId id="281" r:id="rId5"/>
    <p:sldId id="280" r:id="rId6"/>
    <p:sldId id="283" r:id="rId7"/>
    <p:sldId id="291" r:id="rId8"/>
    <p:sldId id="260" r:id="rId9"/>
    <p:sldId id="344" r:id="rId10"/>
    <p:sldId id="273" r:id="rId11"/>
    <p:sldId id="274" r:id="rId12"/>
    <p:sldId id="275" r:id="rId13"/>
    <p:sldId id="288" r:id="rId14"/>
    <p:sldId id="289" r:id="rId15"/>
    <p:sldId id="290" r:id="rId16"/>
    <p:sldId id="351" r:id="rId17"/>
    <p:sldId id="352" r:id="rId18"/>
    <p:sldId id="353" r:id="rId19"/>
    <p:sldId id="354" r:id="rId20"/>
    <p:sldId id="355" r:id="rId21"/>
    <p:sldId id="292" r:id="rId22"/>
    <p:sldId id="293" r:id="rId23"/>
    <p:sldId id="345" r:id="rId24"/>
    <p:sldId id="315" r:id="rId25"/>
    <p:sldId id="314" r:id="rId26"/>
    <p:sldId id="296" r:id="rId27"/>
    <p:sldId id="346" r:id="rId28"/>
    <p:sldId id="297" r:id="rId29"/>
    <p:sldId id="308" r:id="rId30"/>
    <p:sldId id="298" r:id="rId31"/>
    <p:sldId id="347" r:id="rId32"/>
    <p:sldId id="299" r:id="rId33"/>
    <p:sldId id="300" r:id="rId34"/>
    <p:sldId id="309" r:id="rId35"/>
    <p:sldId id="310" r:id="rId36"/>
    <p:sldId id="311" r:id="rId37"/>
    <p:sldId id="301" r:id="rId38"/>
    <p:sldId id="348" r:id="rId39"/>
    <p:sldId id="302" r:id="rId40"/>
    <p:sldId id="303" r:id="rId41"/>
    <p:sldId id="304" r:id="rId42"/>
    <p:sldId id="349" r:id="rId43"/>
    <p:sldId id="305" r:id="rId44"/>
    <p:sldId id="306" r:id="rId45"/>
    <p:sldId id="307" r:id="rId46"/>
    <p:sldId id="350" r:id="rId47"/>
    <p:sldId id="320" r:id="rId48"/>
    <p:sldId id="331" r:id="rId49"/>
    <p:sldId id="321" r:id="rId50"/>
    <p:sldId id="322" r:id="rId51"/>
    <p:sldId id="323" r:id="rId52"/>
    <p:sldId id="324" r:id="rId53"/>
    <p:sldId id="325" r:id="rId54"/>
    <p:sldId id="337" r:id="rId55"/>
    <p:sldId id="341" r:id="rId56"/>
    <p:sldId id="326" r:id="rId57"/>
    <p:sldId id="342" r:id="rId58"/>
    <p:sldId id="330" r:id="rId59"/>
    <p:sldId id="327" r:id="rId60"/>
    <p:sldId id="328" r:id="rId61"/>
    <p:sldId id="329" r:id="rId62"/>
    <p:sldId id="266" r:id="rId63"/>
  </p:sldIdLst>
  <p:sldSz cx="12192000" cy="6858000"/>
  <p:notesSz cx="9939338" cy="6807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514"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06F3E-DAE9-42A3-A7D2-1281881804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4DE0B13-01B9-4BF9-981E-B26611617A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7A32D58-7904-4CEA-A055-CD71037DD532}"/>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A62D498D-15C3-44F2-943A-7E06738B9E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5BC346-44B1-424C-95DB-329CFC9FE7BC}"/>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1642011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E5A10-0E09-4A2E-BD97-3593A196C7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FA73E8A-7E0C-4062-8316-D11284D972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52C782-929B-409D-9C9B-DEBC95EA0A92}"/>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5FBA78D2-E5AA-43CD-892D-6F990A240D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5DBEBF-9E20-49FE-B919-746D7A2138FE}"/>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856551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A09529-819A-4518-BE17-739F3BAABE9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9C4161-816D-400A-95F7-39B7B5D024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039D3A-0C5A-4D71-A45C-354CECF2EF00}"/>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5814F9DE-1781-4FD5-924F-ACAC34582F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952200-A9E8-49BB-B7B1-CC0C7980A1E9}"/>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829222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1BE25-9C6B-4360-9D98-F41CBB1087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16D96A-E199-4FB0-BAEC-623E4BAC3D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07727E-824C-4073-87E9-77C6869F83FB}"/>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B8D1ED06-B4B3-49A2-9587-BC51AA9F52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099D31-8FE3-41B0-AE7F-4D6B14171664}"/>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098701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DC482-C266-40CF-AAAA-1401D059F8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D04F6EC-4284-4935-9E19-E41890E068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6FB97B-CB8A-4862-8824-0D7DC67E548B}"/>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1C9A3729-111E-48C4-89C2-B8FB1567B5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FACD68-7A7C-481C-88BD-D857062E43B8}"/>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48714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07DEE-1FEB-497F-BC77-2BF2045F9C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9DEB88-AABE-4C2F-BB7A-505764AD7D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2E1001-3225-4013-BB28-B12974D9F9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E2ECBC2-E15E-4407-B71A-04CD30592DAA}"/>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6" name="Footer Placeholder 5">
            <a:extLst>
              <a:ext uri="{FF2B5EF4-FFF2-40B4-BE49-F238E27FC236}">
                <a16:creationId xmlns:a16="http://schemas.microsoft.com/office/drawing/2014/main" id="{5E91AAAA-BDB0-4BDF-9F5E-C9D3047719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628FC8-4EFF-49E4-9353-FE823E99F596}"/>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2194684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1E10-A23C-4E9D-9781-0A6A90815E1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91AB77-51FF-4BC7-981B-93934E87EA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A3B1CB-0ECA-4EA6-961E-5B808FE3F91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FE5EFC-4A5F-42AC-A34B-4A0B130765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F1EDF97-656B-4BBF-A019-53F561E21B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56C11D-5B44-4C33-90F5-422D50B01B1E}"/>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8" name="Footer Placeholder 7">
            <a:extLst>
              <a:ext uri="{FF2B5EF4-FFF2-40B4-BE49-F238E27FC236}">
                <a16:creationId xmlns:a16="http://schemas.microsoft.com/office/drawing/2014/main" id="{23FC5573-95C7-4D7F-8C63-2CF3403548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617828-6363-45FE-B7FB-9E12A344E4AE}"/>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2827546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91A5F-19C8-43CD-8BCB-3B1CFDB3F3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F9B6505-146B-4BB2-98FB-9FFFF302AB55}"/>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4" name="Footer Placeholder 3">
            <a:extLst>
              <a:ext uri="{FF2B5EF4-FFF2-40B4-BE49-F238E27FC236}">
                <a16:creationId xmlns:a16="http://schemas.microsoft.com/office/drawing/2014/main" id="{79102B72-6187-410A-9EAD-E799D69484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A5DC8CF-59F3-4D3D-9574-430DA48F4F76}"/>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398814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BE487C-05F7-4D85-AB2D-684F899D623C}"/>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3" name="Footer Placeholder 2">
            <a:extLst>
              <a:ext uri="{FF2B5EF4-FFF2-40B4-BE49-F238E27FC236}">
                <a16:creationId xmlns:a16="http://schemas.microsoft.com/office/drawing/2014/main" id="{712124AA-49CD-4387-B54F-A2806B59DE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CFB7E1F-23C5-4970-A5AA-F4E2686F034C}"/>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1812084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EC0F5-AE05-4392-B289-E2D937AA86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D375635-A4D0-49CC-A637-CFB52DF0AB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622620-5B83-40E8-8FF7-2BAEB5C607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A1864C-EB57-4359-956A-32E99228BB57}"/>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6" name="Footer Placeholder 5">
            <a:extLst>
              <a:ext uri="{FF2B5EF4-FFF2-40B4-BE49-F238E27FC236}">
                <a16:creationId xmlns:a16="http://schemas.microsoft.com/office/drawing/2014/main" id="{684BC6A6-A340-44AC-9A42-5EC331900F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D66EF4-4127-4F98-81BD-61CC8DF1A3C9}"/>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4012572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04541-A5B4-4CE6-8C4F-8EE085A7D1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3674E98-19B3-4850-A543-549E18C3E5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072CBD1-5722-4FA9-947D-E0E942D907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3002C0-3CF9-4906-98C9-3E75DC9CE01B}"/>
              </a:ext>
            </a:extLst>
          </p:cNvPr>
          <p:cNvSpPr>
            <a:spLocks noGrp="1"/>
          </p:cNvSpPr>
          <p:nvPr>
            <p:ph type="dt" sz="half" idx="10"/>
          </p:nvPr>
        </p:nvSpPr>
        <p:spPr/>
        <p:txBody>
          <a:bodyPr/>
          <a:lstStyle/>
          <a:p>
            <a:fld id="{90C4BAF0-DCA2-4595-80C3-9B3AAB0AC653}" type="datetimeFigureOut">
              <a:rPr lang="en-US" smtClean="0"/>
              <a:t>5/20/2021</a:t>
            </a:fld>
            <a:endParaRPr lang="en-US"/>
          </a:p>
        </p:txBody>
      </p:sp>
      <p:sp>
        <p:nvSpPr>
          <p:cNvPr id="6" name="Footer Placeholder 5">
            <a:extLst>
              <a:ext uri="{FF2B5EF4-FFF2-40B4-BE49-F238E27FC236}">
                <a16:creationId xmlns:a16="http://schemas.microsoft.com/office/drawing/2014/main" id="{C8680647-E125-46DD-8A73-6C8B2A2CB1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865DCE-BDCA-4569-88A3-C2F94CF22773}"/>
              </a:ext>
            </a:extLst>
          </p:cNvPr>
          <p:cNvSpPr>
            <a:spLocks noGrp="1"/>
          </p:cNvSpPr>
          <p:nvPr>
            <p:ph type="sldNum" sz="quarter" idx="12"/>
          </p:nvPr>
        </p:nvSpPr>
        <p:spPr/>
        <p:txBody>
          <a:bodyPr/>
          <a:lstStyle/>
          <a:p>
            <a:fld id="{65B116BA-44CE-4904-9468-40C6EE73EC9C}" type="slidenum">
              <a:rPr lang="en-US" smtClean="0"/>
              <a:t>‹#›</a:t>
            </a:fld>
            <a:endParaRPr lang="en-US"/>
          </a:p>
        </p:txBody>
      </p:sp>
    </p:spTree>
    <p:extLst>
      <p:ext uri="{BB962C8B-B14F-4D97-AF65-F5344CB8AC3E}">
        <p14:creationId xmlns:p14="http://schemas.microsoft.com/office/powerpoint/2010/main" val="3487931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8AAA1D-CF52-4C19-8B7F-84618BBAFA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4A7B3F-4A19-449A-A5DD-C017B3006F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7A4098-430F-4100-A13D-5AA5EA80EE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C4BAF0-DCA2-4595-80C3-9B3AAB0AC653}" type="datetimeFigureOut">
              <a:rPr lang="en-US" smtClean="0"/>
              <a:t>5/20/2021</a:t>
            </a:fld>
            <a:endParaRPr lang="en-US"/>
          </a:p>
        </p:txBody>
      </p:sp>
      <p:sp>
        <p:nvSpPr>
          <p:cNvPr id="5" name="Footer Placeholder 4">
            <a:extLst>
              <a:ext uri="{FF2B5EF4-FFF2-40B4-BE49-F238E27FC236}">
                <a16:creationId xmlns:a16="http://schemas.microsoft.com/office/drawing/2014/main" id="{221B75AB-55A3-4135-A237-636FB0BDCE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3A5EDF-0143-4D40-9D24-C85EEBBB9B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B116BA-44CE-4904-9468-40C6EE73EC9C}" type="slidenum">
              <a:rPr lang="en-US" smtClean="0"/>
              <a:t>‹#›</a:t>
            </a:fld>
            <a:endParaRPr lang="en-US"/>
          </a:p>
        </p:txBody>
      </p:sp>
    </p:spTree>
    <p:extLst>
      <p:ext uri="{BB962C8B-B14F-4D97-AF65-F5344CB8AC3E}">
        <p14:creationId xmlns:p14="http://schemas.microsoft.com/office/powerpoint/2010/main" val="28603421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trade.ec.europa.eu/tradehel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e-cis.info/cooperation/2880/" TargetMode="External"/><Relationship Id="rId2" Type="http://schemas.openxmlformats.org/officeDocument/2006/relationships/hyperlink" Target="http://customs.gov.ru/" TargetMode="Externa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hyperlink" Target="http://customs.gov.ru/uchastnikam-ved"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ec.europa.eu/taxation_customs/dds2/taric/" TargetMode="External"/><Relationship Id="rId2" Type="http://schemas.openxmlformats.org/officeDocument/2006/relationships/hyperlink" Target="https://customs.gov.md/ro/content/tariful-vamal-integrat-al-republicii-moldova" TargetMode="Externa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hyperlink" Target="http://www.eurasiancommission.org/ru/act/trade/catr/ett/Pages/default.aspx"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trade.ec.europa.eu/tradehelp/health-and-consumer-protection-animal-and-plant-products" TargetMode="External"/><Relationship Id="rId2" Type="http://schemas.openxmlformats.org/officeDocument/2006/relationships/hyperlink" Target="https://ec.europa.eu/info/food-farming-fisheries_en" TargetMode="External"/><Relationship Id="rId1" Type="http://schemas.openxmlformats.org/officeDocument/2006/relationships/slideLayout" Target="../slideLayouts/slideLayout2.xml"/><Relationship Id="rId4" Type="http://schemas.openxmlformats.org/officeDocument/2006/relationships/hyperlink" Target="https://www.fsvps.ru/fsvps/importExport/moldova"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customs.gov.md/ro/content/formulare-line" TargetMode="External"/><Relationship Id="rId2" Type="http://schemas.openxmlformats.org/officeDocument/2006/relationships/hyperlink" Target="https://www.legis.md/cautare/getResults?doc_id=85852&amp;lang=ro"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rospotrebnadzor.ru/gosserv/for/11/category/90/5402/"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vama@customs.gov.md" TargetMode="External"/><Relationship Id="rId2" Type="http://schemas.openxmlformats.org/officeDocument/2006/relationships/hyperlink" Target="https://customs.gov.md/ro/content/formulare-line"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www.aita.md/" TargetMode="Externa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hyperlink" Target="https://acreditare.md/registre/" TargetMode="External"/><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hyperlink" Target="http://www.ansa.gov.md/uploads/files/Proceduri%20la%20frontiera/Proceduri%20sanitar-veterinar%20la%20frontier%C4%83.pdf" TargetMode="External"/><Relationship Id="rId2" Type="http://schemas.openxmlformats.org/officeDocument/2006/relationships/hyperlink" Target="http://ansa.gov.md/uploads/files/Proceduri%20la%20frontiera/Proceduri%20fitosanitare%20la%20frontier%C4%83.pdf" TargetMode="Externa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hyperlink" Target="http://old.ansa.gov.md/ro/autorizari-si-certificate.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hyperlink" Target="http://old.ansa.gov.md/ro/autorizari-si-certificate.html"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vsi.md/index.php/ro/contacte" TargetMode="External"/><Relationship Id="rId2" Type="http://schemas.openxmlformats.org/officeDocument/2006/relationships/hyperlink" Target="http://customs.gov.md/sites/customs.gov.md/files/formulare/instructiune_obtinere_semnatura_digitala.pdf" TargetMode="Externa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hyperlink" Target="http://www.customs.gov.md/ro/content/agent-economic-autorizatauthorized-economic-operator-aeo" TargetMode="Externa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customs.gov.md/ro/content/control-ulterior" TargetMode="External"/><Relationship Id="rId2" Type="http://schemas.openxmlformats.org/officeDocument/2006/relationships/hyperlink" Target="http://customs.gov.md/sites/customs.gov.md/files/acte/tipurile_de_control.pdf" TargetMode="External"/><Relationship Id="rId1" Type="http://schemas.openxmlformats.org/officeDocument/2006/relationships/slideLayout" Target="../slideLayouts/slideLayout2.xml"/><Relationship Id="rId4" Type="http://schemas.openxmlformats.org/officeDocument/2006/relationships/image" Target="../media/image56.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www.mfa.gov.md/img/docs/Acordul-de-Asociere-RM-UE.pdf"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hyperlink" Target="http://finantare.gov.md/platforma-nationala-a-femeilor-din-moldova/" TargetMode="External"/><Relationship Id="rId13" Type="http://schemas.openxmlformats.org/officeDocument/2006/relationships/hyperlink" Target="http://finantare.gov.md/programul-de-atragere-a-remitentelor-in-economie-pare-11/" TargetMode="External"/><Relationship Id="rId18" Type="http://schemas.openxmlformats.org/officeDocument/2006/relationships/hyperlink" Target="http://finantare.gov.md/fondul-national-de-dezvoltare-a-agriculturii-si-mediului-rural/" TargetMode="External"/><Relationship Id="rId3" Type="http://schemas.openxmlformats.org/officeDocument/2006/relationships/hyperlink" Target="http://finantare.gov.md/facilitatea-de-creditare-a-tinerilor-fct-din-fondurile-imprumuturilor-externe-de-stat-pentru-dezvoltare/" TargetMode="External"/><Relationship Id="rId21" Type="http://schemas.openxmlformats.org/officeDocument/2006/relationships/hyperlink" Target="http://finantare.gov.md/proiectul-usaid-de-competitivitate-in-moldova/" TargetMode="External"/><Relationship Id="rId7" Type="http://schemas.openxmlformats.org/officeDocument/2006/relationships/hyperlink" Target="http://finantare.gov.md/centrul-de-consultanta-si-asistenta-in-afaceri/" TargetMode="External"/><Relationship Id="rId12" Type="http://schemas.openxmlformats.org/officeDocument/2006/relationships/hyperlink" Target="http://finantare.gov.md/fondul-de-stat-de-garantare-a-creditelor/" TargetMode="External"/><Relationship Id="rId17" Type="http://schemas.openxmlformats.org/officeDocument/2006/relationships/hyperlink" Target="http://finantare.gov.md/livada-moldovei/" TargetMode="External"/><Relationship Id="rId25" Type="http://schemas.openxmlformats.org/officeDocument/2006/relationships/image" Target="../media/image57.jpg"/><Relationship Id="rId2" Type="http://schemas.openxmlformats.org/officeDocument/2006/relationships/hyperlink" Target="https://finantare.gov.md/" TargetMode="External"/><Relationship Id="rId16" Type="http://schemas.openxmlformats.org/officeDocument/2006/relationships/hyperlink" Target="http://finantare.gov.md/programul-rural-de-rezilienta-economico-climatica-incluziva-ifad-vi-agricultura-conservativa-si-lanturi-valorice/" TargetMode="External"/><Relationship Id="rId20" Type="http://schemas.openxmlformats.org/officeDocument/2006/relationships/hyperlink" Target="http://finantare.gov.md/centrul-de-excelenta-in-domeniul-tehnologiei-informatiei-si-comunicatiilor-tekwill/" TargetMode="External"/><Relationship Id="rId1" Type="http://schemas.openxmlformats.org/officeDocument/2006/relationships/slideLayout" Target="../slideLayouts/slideLayout2.xml"/><Relationship Id="rId6" Type="http://schemas.openxmlformats.org/officeDocument/2006/relationships/hyperlink" Target="http://finantare.gov.md/programul-de-instruire-continua-gea/" TargetMode="External"/><Relationship Id="rId11" Type="http://schemas.openxmlformats.org/officeDocument/2006/relationships/hyperlink" Target="http://finantare.gov.md/credite-pentru-scopuri-investitionale-dlc-reflow/" TargetMode="External"/><Relationship Id="rId24" Type="http://schemas.openxmlformats.org/officeDocument/2006/relationships/hyperlink" Target="http://dcfta.md/" TargetMode="External"/><Relationship Id="rId5" Type="http://schemas.openxmlformats.org/officeDocument/2006/relationships/hyperlink" Target="http://finantare.gov.md/programul-anual-de-granturi-pentru-organizatiile-de-tineret/" TargetMode="External"/><Relationship Id="rId15" Type="http://schemas.openxmlformats.org/officeDocument/2006/relationships/hyperlink" Target="http://finantare.gov.md/programul-horizon-2020-al-uniunii-europene/" TargetMode="External"/><Relationship Id="rId23" Type="http://schemas.openxmlformats.org/officeDocument/2006/relationships/hyperlink" Target="http://finantare.gov.md/echipa-de-sustinere-a-micului-business-moldova/" TargetMode="External"/><Relationship Id="rId10" Type="http://schemas.openxmlformats.org/officeDocument/2006/relationships/hyperlink" Target="http://finantare.gov.md/linia-de-creditare-si-schema-de-granturi-eu4business-berd/" TargetMode="External"/><Relationship Id="rId19" Type="http://schemas.openxmlformats.org/officeDocument/2006/relationships/hyperlink" Target="http://finantare.gov.md/development-credit-authority/" TargetMode="External"/><Relationship Id="rId4" Type="http://schemas.openxmlformats.org/officeDocument/2006/relationships/hyperlink" Target="http://finantare.gov.md/progamul-antreprenoriat-social/" TargetMode="External"/><Relationship Id="rId9" Type="http://schemas.openxmlformats.org/officeDocument/2006/relationships/hyperlink" Target="http://finantare.gov.md/enterprise-europe-network/" TargetMode="External"/><Relationship Id="rId14" Type="http://schemas.openxmlformats.org/officeDocument/2006/relationships/hyperlink" Target="http://finantare.gov.md/programul-cosme-al-uniunii-europene/" TargetMode="External"/><Relationship Id="rId22" Type="http://schemas.openxmlformats.org/officeDocument/2006/relationships/hyperlink" Target="http://finantare.gov.md/programul-de-parteneriate-de-afaceri-public-private/"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fsvps.ru/fsvps/importExport/moldova/import.html" TargetMode="External"/><Relationship Id="rId2" Type="http://schemas.openxmlformats.org/officeDocument/2006/relationships/hyperlink" Target="https://customs.gov.md/ro/content/proceduri-fitosanitare-si-sanitar-veterinare-la-frontiera" TargetMode="Externa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hyperlink" Target="http://dcfta.md/uploads/0/images/large/ghid-siguranta-alimentara.pdf"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statistica.gov.md/newsview.php?l=ro" TargetMode="External"/><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statistica.gov.md/newsview.php?l=ro" TargetMode="External"/><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hyperlink" Target="http://dcfta.md/uploads/0/images/large/ghid-siguranta-alimentara.pdf" TargetMode="External"/><Relationship Id="rId7" Type="http://schemas.openxmlformats.org/officeDocument/2006/relationships/image" Target="../media/image10.jpg"/><Relationship Id="rId2" Type="http://schemas.openxmlformats.org/officeDocument/2006/relationships/hyperlink" Target="http://www.odimm.md/files/ro/pdf/publicatii/Proceduri_de_Export_ale_Productiei_Agroalimentare.pdf" TargetMode="Externa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hyperlink" Target="http://dcfta.md/uploads/0/images/large/studiul-dcfta-5-ani.pdf" TargetMode="External"/><Relationship Id="rId4" Type="http://schemas.openxmlformats.org/officeDocument/2006/relationships/hyperlink" Target="http://madrm.gov.md/ro/content/1998" TargetMode="External"/><Relationship Id="rId9"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ec.europa.eu/taxation_customs/dds2/taric/taric_consultation.jsp?Lang=en" TargetMode="External"/><Relationship Id="rId7" Type="http://schemas.openxmlformats.org/officeDocument/2006/relationships/image" Target="../media/image13.png"/><Relationship Id="rId2" Type="http://schemas.openxmlformats.org/officeDocument/2006/relationships/hyperlink" Target="http://ec.europa.eu/taxation_customs/index_en.htm" TargetMode="External"/><Relationship Id="rId1" Type="http://schemas.openxmlformats.org/officeDocument/2006/relationships/slideLayout" Target="../slideLayouts/slideLayout2.xml"/><Relationship Id="rId6" Type="http://schemas.openxmlformats.org/officeDocument/2006/relationships/hyperlink" Target="https://trade.ec.europa.eu/tradehelp/" TargetMode="External"/><Relationship Id="rId5" Type="http://schemas.openxmlformats.org/officeDocument/2006/relationships/hyperlink" Target="https://trade.ec.europa.eu/tradehelp/#/findproduct" TargetMode="External"/><Relationship Id="rId4" Type="http://schemas.openxmlformats.org/officeDocument/2006/relationships/hyperlink" Target="https://trade.ec.europa.eu/tradehelp/statistic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44444-905E-49A4-87EF-024FF5973B1B}"/>
              </a:ext>
            </a:extLst>
          </p:cNvPr>
          <p:cNvSpPr>
            <a:spLocks noGrp="1"/>
          </p:cNvSpPr>
          <p:nvPr>
            <p:ph type="ctrTitle"/>
          </p:nvPr>
        </p:nvSpPr>
        <p:spPr>
          <a:xfrm>
            <a:off x="497455" y="1203349"/>
            <a:ext cx="11570899" cy="757882"/>
          </a:xfrm>
        </p:spPr>
        <p:txBody>
          <a:bodyPr>
            <a:noAutofit/>
          </a:bodyPr>
          <a:lstStyle/>
          <a:p>
            <a:r>
              <a:rPr lang="ro-RO" sz="4000" b="1" dirty="0">
                <a:solidFill>
                  <a:schemeClr val="accent6">
                    <a:lumMod val="75000"/>
                  </a:schemeClr>
                </a:solidFill>
                <a:latin typeface="+mn-lt"/>
              </a:rPr>
              <a:t>Programul Gestiunea Eficientă a Afacerii (GEA)</a:t>
            </a:r>
            <a:endParaRPr lang="en-US" sz="4000" b="1" dirty="0">
              <a:solidFill>
                <a:schemeClr val="accent6">
                  <a:lumMod val="75000"/>
                </a:schemeClr>
              </a:solidFill>
              <a:latin typeface="+mn-lt"/>
            </a:endParaRPr>
          </a:p>
        </p:txBody>
      </p:sp>
      <p:sp>
        <p:nvSpPr>
          <p:cNvPr id="3" name="Subtitle 2">
            <a:extLst>
              <a:ext uri="{FF2B5EF4-FFF2-40B4-BE49-F238E27FC236}">
                <a16:creationId xmlns:a16="http://schemas.microsoft.com/office/drawing/2014/main" id="{BA2BCD04-FA9A-449D-A774-45A4E2DF06F3}"/>
              </a:ext>
            </a:extLst>
          </p:cNvPr>
          <p:cNvSpPr>
            <a:spLocks noGrp="1"/>
          </p:cNvSpPr>
          <p:nvPr>
            <p:ph type="subTitle" idx="1"/>
          </p:nvPr>
        </p:nvSpPr>
        <p:spPr>
          <a:xfrm>
            <a:off x="1524000" y="5819685"/>
            <a:ext cx="9144000" cy="617433"/>
          </a:xfrm>
        </p:spPr>
        <p:txBody>
          <a:bodyPr/>
          <a:lstStyle/>
          <a:p>
            <a:endParaRPr lang="en-US" dirty="0">
              <a:solidFill>
                <a:schemeClr val="accent6">
                  <a:lumMod val="75000"/>
                </a:schemeClr>
              </a:solidFill>
            </a:endParaRPr>
          </a:p>
        </p:txBody>
      </p:sp>
      <p:pic>
        <p:nvPicPr>
          <p:cNvPr id="4" name="Picture 3">
            <a:extLst>
              <a:ext uri="{FF2B5EF4-FFF2-40B4-BE49-F238E27FC236}">
                <a16:creationId xmlns:a16="http://schemas.microsoft.com/office/drawing/2014/main" id="{90FF5DEF-DF0C-46D4-A4D5-9BF2CFFBEC5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206390" y="196368"/>
            <a:ext cx="2222528" cy="757882"/>
          </a:xfrm>
          <a:prstGeom prst="rect">
            <a:avLst/>
          </a:prstGeom>
        </p:spPr>
      </p:pic>
      <p:pic>
        <p:nvPicPr>
          <p:cNvPr id="6" name="Picture 5">
            <a:extLst>
              <a:ext uri="{FF2B5EF4-FFF2-40B4-BE49-F238E27FC236}">
                <a16:creationId xmlns:a16="http://schemas.microsoft.com/office/drawing/2014/main" id="{21F536D7-36D4-40CF-91E4-058A8BE54AF0}"/>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75819" y="196368"/>
            <a:ext cx="733641" cy="835749"/>
          </a:xfrm>
          <a:prstGeom prst="rect">
            <a:avLst/>
          </a:prstGeom>
          <a:noFill/>
          <a:ln>
            <a:noFill/>
          </a:ln>
        </p:spPr>
      </p:pic>
      <p:pic>
        <p:nvPicPr>
          <p:cNvPr id="10" name="Рисунок 9">
            <a:extLst>
              <a:ext uri="{FF2B5EF4-FFF2-40B4-BE49-F238E27FC236}">
                <a16:creationId xmlns:a16="http://schemas.microsoft.com/office/drawing/2014/main" id="{0D50E59E-CDD5-4A10-ACDE-F2FBA691BD6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145" t="22079" r="28549" b="67042"/>
          <a:stretch/>
        </p:blipFill>
        <p:spPr>
          <a:xfrm>
            <a:off x="4907685" y="196368"/>
            <a:ext cx="1512779" cy="505652"/>
          </a:xfrm>
          <a:prstGeom prst="rect">
            <a:avLst/>
          </a:prstGeom>
        </p:spPr>
      </p:pic>
      <p:sp>
        <p:nvSpPr>
          <p:cNvPr id="5" name="Title 1">
            <a:extLst>
              <a:ext uri="{FF2B5EF4-FFF2-40B4-BE49-F238E27FC236}">
                <a16:creationId xmlns:a16="http://schemas.microsoft.com/office/drawing/2014/main" id="{A6B09F14-BB2F-44FB-B085-036503AE1057}"/>
              </a:ext>
            </a:extLst>
          </p:cNvPr>
          <p:cNvSpPr txBox="1">
            <a:spLocks/>
          </p:cNvSpPr>
          <p:nvPr/>
        </p:nvSpPr>
        <p:spPr>
          <a:xfrm>
            <a:off x="618066" y="2235186"/>
            <a:ext cx="11209867" cy="2065895"/>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x-none" sz="4800" b="1" dirty="0">
                <a:solidFill>
                  <a:schemeClr val="accent6">
                    <a:lumMod val="75000"/>
                  </a:schemeClr>
                </a:solidFill>
              </a:rPr>
              <a:t>MODUL:</a:t>
            </a:r>
            <a:endParaRPr lang="ro-RO" sz="4800" b="1" dirty="0">
              <a:solidFill>
                <a:schemeClr val="accent6">
                  <a:lumMod val="75000"/>
                </a:schemeClr>
              </a:solidFill>
            </a:endParaRPr>
          </a:p>
          <a:p>
            <a:r>
              <a:rPr lang="ro-MO" sz="6200" b="1" dirty="0">
                <a:solidFill>
                  <a:srgbClr val="0000CC"/>
                </a:solidFill>
              </a:rPr>
              <a:t>”</a:t>
            </a:r>
            <a:r>
              <a:rPr lang="en-US" sz="5300" b="1" dirty="0" err="1">
                <a:solidFill>
                  <a:srgbClr val="0000CC"/>
                </a:solidFill>
                <a:latin typeface="Arial Black" pitchFamily="34" charset="0"/>
              </a:rPr>
              <a:t>Proceduri</a:t>
            </a:r>
            <a:r>
              <a:rPr lang="en-US" sz="5300" b="1" dirty="0">
                <a:solidFill>
                  <a:srgbClr val="0000CC"/>
                </a:solidFill>
                <a:latin typeface="Arial Black" pitchFamily="34" charset="0"/>
              </a:rPr>
              <a:t> </a:t>
            </a:r>
            <a:r>
              <a:rPr lang="en-US" sz="5300" b="1" dirty="0" err="1">
                <a:solidFill>
                  <a:srgbClr val="0000CC"/>
                </a:solidFill>
                <a:latin typeface="Arial Black" pitchFamily="34" charset="0"/>
              </a:rPr>
              <a:t>vamale</a:t>
            </a:r>
            <a:r>
              <a:rPr lang="ro-MO" sz="6200" b="1" dirty="0">
                <a:solidFill>
                  <a:srgbClr val="0000CC"/>
                </a:solidFill>
              </a:rPr>
              <a:t>”</a:t>
            </a:r>
            <a:r>
              <a:rPr lang="x-none" sz="6200" b="1" dirty="0">
                <a:solidFill>
                  <a:srgbClr val="0000CC"/>
                </a:solidFill>
              </a:rPr>
              <a:t> </a:t>
            </a:r>
            <a:endParaRPr lang="en-US" sz="6200" b="1" dirty="0">
              <a:solidFill>
                <a:srgbClr val="0000CC"/>
              </a:solidFill>
            </a:endParaRPr>
          </a:p>
        </p:txBody>
      </p:sp>
      <p:sp>
        <p:nvSpPr>
          <p:cNvPr id="8" name="Text Placeholder 2">
            <a:extLst>
              <a:ext uri="{FF2B5EF4-FFF2-40B4-BE49-F238E27FC236}">
                <a16:creationId xmlns:a16="http://schemas.microsoft.com/office/drawing/2014/main" id="{9DF78979-E4B6-4F1F-B6E1-B5BF3626DFA0}"/>
              </a:ext>
            </a:extLst>
          </p:cNvPr>
          <p:cNvSpPr txBox="1">
            <a:spLocks/>
          </p:cNvSpPr>
          <p:nvPr/>
        </p:nvSpPr>
        <p:spPr>
          <a:xfrm>
            <a:off x="760409" y="5175250"/>
            <a:ext cx="10471631" cy="47940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x-none" b="1" dirty="0">
                <a:solidFill>
                  <a:schemeClr val="accent6">
                    <a:lumMod val="75000"/>
                  </a:schemeClr>
                </a:solidFill>
              </a:rPr>
              <a:t>Formator: </a:t>
            </a:r>
            <a:r>
              <a:rPr lang="en-US" b="1" dirty="0"/>
              <a:t>Anatolie Fala</a:t>
            </a:r>
            <a:endParaRPr lang="x-none" b="1" dirty="0"/>
          </a:p>
        </p:txBody>
      </p:sp>
    </p:spTree>
    <p:extLst>
      <p:ext uri="{BB962C8B-B14F-4D97-AF65-F5344CB8AC3E}">
        <p14:creationId xmlns:p14="http://schemas.microsoft.com/office/powerpoint/2010/main" val="1903843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en-US" altLang="en-US" b="1" dirty="0">
                <a:solidFill>
                  <a:srgbClr val="FF0000"/>
                </a:solidFill>
              </a:rPr>
              <a:t>2.1. </a:t>
            </a:r>
            <a:r>
              <a:rPr lang="ro-MO" altLang="en-US" b="1" dirty="0">
                <a:solidFill>
                  <a:srgbClr val="FF0000"/>
                </a:solidFill>
              </a:rPr>
              <a:t>Consultaţi Serviciul de suport al exportului (</a:t>
            </a:r>
            <a:r>
              <a:rPr lang="en-US" altLang="en-US" b="1" u="sng" dirty="0">
                <a:solidFill>
                  <a:srgbClr val="FF0000"/>
                </a:solidFill>
              </a:rPr>
              <a:t>TRADE</a:t>
            </a:r>
            <a:r>
              <a:rPr lang="ro-MO" altLang="en-US" b="1" u="sng" dirty="0">
                <a:solidFill>
                  <a:srgbClr val="FF0000"/>
                </a:solidFill>
              </a:rPr>
              <a:t> HELPDESK</a:t>
            </a:r>
            <a:r>
              <a:rPr lang="ro-MO" altLang="en-US" b="1" dirty="0">
                <a:solidFill>
                  <a:srgbClr val="FF0000"/>
                </a:solidFill>
              </a:rPr>
              <a:t>) în UE</a:t>
            </a:r>
            <a:r>
              <a:rPr lang="ro-MO" altLang="en-US" dirty="0"/>
              <a:t>:</a:t>
            </a:r>
            <a:endParaRPr lang="en-US" altLang="en-US" dirty="0"/>
          </a:p>
          <a:p>
            <a:pPr algn="just"/>
            <a:r>
              <a:rPr lang="ro-MO" dirty="0">
                <a:hlinkClick r:id="rId2"/>
              </a:rPr>
              <a:t>https://trade.ec.europa.eu/tradehelp/</a:t>
            </a:r>
            <a:endParaRPr lang="ro-MO" altLang="en-US" dirty="0"/>
          </a:p>
        </p:txBody>
      </p:sp>
      <p:sp>
        <p:nvSpPr>
          <p:cNvPr id="15" name="TextBox 3"/>
          <p:cNvSpPr txBox="1">
            <a:spLocks noChangeArrowheads="1"/>
          </p:cNvSpPr>
          <p:nvPr/>
        </p:nvSpPr>
        <p:spPr bwMode="auto">
          <a:xfrm>
            <a:off x="398497" y="2387765"/>
            <a:ext cx="87122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itchFamily="34" charset="0"/>
              </a:defRPr>
            </a:lvl1pPr>
            <a:lvl2pPr marL="2857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eaLnBrk="1" hangingPunct="1"/>
            <a:r>
              <a:rPr lang="ro-MO" altLang="en-US" sz="1400" b="1" u="sng" dirty="0"/>
              <a:t>Suport la identificarea informaţiilor ce ţin de:</a:t>
            </a:r>
            <a:endParaRPr lang="ro-MO" altLang="en-US" sz="1400" u="sng" dirty="0"/>
          </a:p>
          <a:p>
            <a:pPr lvl="1" eaLnBrk="1" hangingPunct="1">
              <a:spcBef>
                <a:spcPts val="600"/>
              </a:spcBef>
              <a:buFont typeface="Wingdings" pitchFamily="2" charset="2"/>
              <a:buChar char="Ø"/>
            </a:pPr>
            <a:r>
              <a:rPr lang="ro-MO" altLang="en-US" sz="1400" b="1" dirty="0"/>
              <a:t>Sistemul de clasificare a mărfurilor în UE</a:t>
            </a:r>
            <a:endParaRPr lang="ru-RU" altLang="en-US" sz="1400" dirty="0"/>
          </a:p>
          <a:p>
            <a:pPr lvl="1" eaLnBrk="1" hangingPunct="1">
              <a:spcBef>
                <a:spcPts val="600"/>
              </a:spcBef>
              <a:buFont typeface="Wingdings" pitchFamily="2" charset="2"/>
              <a:buChar char="Ø"/>
            </a:pPr>
            <a:r>
              <a:rPr lang="ro-MO" altLang="en-US" sz="1400" b="1" dirty="0"/>
              <a:t>Proceduri de import în UE</a:t>
            </a:r>
            <a:endParaRPr lang="ru-RU" altLang="en-US" sz="1400" dirty="0"/>
          </a:p>
          <a:p>
            <a:pPr lvl="1" eaLnBrk="1" hangingPunct="1">
              <a:spcBef>
                <a:spcPts val="600"/>
              </a:spcBef>
              <a:buFont typeface="Wingdings" pitchFamily="2" charset="2"/>
              <a:buChar char="Ø"/>
            </a:pPr>
            <a:r>
              <a:rPr lang="ro-MO" altLang="en-US" sz="1400" b="1" dirty="0"/>
              <a:t>Documente pentru vămuire</a:t>
            </a:r>
            <a:endParaRPr lang="ru-RU" altLang="en-US" sz="1400" dirty="0"/>
          </a:p>
          <a:p>
            <a:pPr lvl="1" eaLnBrk="1" hangingPunct="1">
              <a:spcBef>
                <a:spcPts val="600"/>
              </a:spcBef>
              <a:buFont typeface="Wingdings" pitchFamily="2" charset="2"/>
              <a:buChar char="Ø"/>
            </a:pPr>
            <a:r>
              <a:rPr lang="ro-MO" altLang="en-US" sz="1400" b="1" dirty="0"/>
              <a:t>Uniunea vamală UE, care include cele 28 state membre</a:t>
            </a:r>
            <a:endParaRPr lang="ru-RU" altLang="en-US" sz="1400" dirty="0"/>
          </a:p>
          <a:p>
            <a:pPr lvl="1" eaLnBrk="1" hangingPunct="1">
              <a:spcBef>
                <a:spcPts val="600"/>
              </a:spcBef>
              <a:buFont typeface="Wingdings" pitchFamily="2" charset="2"/>
              <a:buChar char="Ø"/>
            </a:pPr>
            <a:r>
              <a:rPr lang="ro-MO" altLang="en-US" sz="1400" b="1" dirty="0"/>
              <a:t>Taxa pe Valoarea Adăugată (TVA) aplicabilă</a:t>
            </a:r>
            <a:r>
              <a:rPr lang="ro-MO" altLang="en-US" sz="1400" dirty="0"/>
              <a:t> </a:t>
            </a:r>
            <a:endParaRPr lang="ru-RU" altLang="en-US" sz="1400" dirty="0"/>
          </a:p>
          <a:p>
            <a:pPr lvl="1" eaLnBrk="1" hangingPunct="1">
              <a:spcBef>
                <a:spcPts val="600"/>
              </a:spcBef>
              <a:buFont typeface="Wingdings" pitchFamily="2" charset="2"/>
              <a:buChar char="Ø"/>
            </a:pPr>
            <a:r>
              <a:rPr lang="ro-MO" altLang="en-US" sz="1400" b="1" dirty="0"/>
              <a:t>Accizele, impozite indirecte, care sunt aplicate mărfurilor</a:t>
            </a:r>
            <a:r>
              <a:rPr lang="ro-MO" altLang="en-US" sz="1400" dirty="0"/>
              <a:t> </a:t>
            </a:r>
            <a:endParaRPr lang="ru-RU" altLang="en-US" sz="1400" dirty="0"/>
          </a:p>
        </p:txBody>
      </p:sp>
      <p:sp>
        <p:nvSpPr>
          <p:cNvPr id="16" name="TextBox 10"/>
          <p:cNvSpPr txBox="1">
            <a:spLocks noChangeArrowheads="1"/>
          </p:cNvSpPr>
          <p:nvPr/>
        </p:nvSpPr>
        <p:spPr bwMode="auto">
          <a:xfrm>
            <a:off x="381000" y="4549118"/>
            <a:ext cx="10665372"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2857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r>
              <a:rPr lang="ro-MO" altLang="en-US" sz="1400" b="1" u="sng" dirty="0"/>
              <a:t>Până la iniţierea exportului, conformarea şi informarea exportatorului la:</a:t>
            </a:r>
          </a:p>
          <a:p>
            <a:pPr lvl="1" eaLnBrk="1" hangingPunct="1">
              <a:spcBef>
                <a:spcPts val="600"/>
              </a:spcBef>
              <a:buFont typeface="Wingdings" pitchFamily="2" charset="2"/>
              <a:buChar char="Ø"/>
            </a:pPr>
            <a:r>
              <a:rPr lang="ro-MO" altLang="en-US" sz="1400" b="1" dirty="0"/>
              <a:t>Cerinţe sanitare şi fitosanitare / Siguranţa alimentelor</a:t>
            </a:r>
            <a:endParaRPr lang="ru-RU" altLang="en-US" sz="1400" b="1" dirty="0"/>
          </a:p>
          <a:p>
            <a:pPr lvl="1" eaLnBrk="1" hangingPunct="1">
              <a:spcBef>
                <a:spcPts val="600"/>
              </a:spcBef>
              <a:buFont typeface="Wingdings" pitchFamily="2" charset="2"/>
              <a:buChar char="Ø"/>
            </a:pPr>
            <a:r>
              <a:rPr lang="ro-MO" altLang="en-US" sz="1400" b="1" dirty="0"/>
              <a:t>Cerințe de protejare a mediului ambiant</a:t>
            </a:r>
            <a:endParaRPr lang="ru-RU" altLang="en-US" sz="1400" b="1" dirty="0"/>
          </a:p>
          <a:p>
            <a:pPr lvl="1" eaLnBrk="1" hangingPunct="1">
              <a:spcBef>
                <a:spcPts val="600"/>
              </a:spcBef>
              <a:buFont typeface="Wingdings" pitchFamily="2" charset="2"/>
              <a:buChar char="Ø"/>
            </a:pPr>
            <a:r>
              <a:rPr lang="ro-MO" altLang="en-US" sz="1400" b="1" dirty="0"/>
              <a:t>Reglementări tehnice </a:t>
            </a:r>
            <a:endParaRPr lang="ru-RU" altLang="en-US" sz="1400" b="1" dirty="0"/>
          </a:p>
          <a:p>
            <a:pPr lvl="1" eaLnBrk="1" hangingPunct="1">
              <a:spcBef>
                <a:spcPts val="600"/>
              </a:spcBef>
              <a:buFont typeface="Wingdings" pitchFamily="2" charset="2"/>
              <a:buChar char="Ø"/>
            </a:pPr>
            <a:r>
              <a:rPr lang="ro-MO" altLang="en-US" sz="1400" b="1" dirty="0"/>
              <a:t>Standardele de piață </a:t>
            </a:r>
            <a:endParaRPr lang="ru-RU" altLang="en-US" sz="1400" b="1" dirty="0"/>
          </a:p>
          <a:p>
            <a:pPr lvl="1" eaLnBrk="1" hangingPunct="1">
              <a:spcBef>
                <a:spcPts val="600"/>
              </a:spcBef>
              <a:buFont typeface="Wingdings" pitchFamily="2" charset="2"/>
              <a:buChar char="Ø"/>
            </a:pPr>
            <a:r>
              <a:rPr lang="ro-MO" altLang="en-US" sz="1400" b="1" dirty="0"/>
              <a:t>Restricții de import </a:t>
            </a:r>
            <a:endParaRPr lang="ru-RU" altLang="en-US" sz="1400" b="1" dirty="0"/>
          </a:p>
          <a:p>
            <a:pPr lvl="1" eaLnBrk="1" hangingPunct="1">
              <a:spcBef>
                <a:spcPts val="600"/>
              </a:spcBef>
              <a:buFont typeface="Wingdings" pitchFamily="2" charset="2"/>
              <a:buChar char="Ø"/>
            </a:pPr>
            <a:r>
              <a:rPr lang="ro-MO" altLang="en-US" sz="1400" b="1" dirty="0"/>
              <a:t>Informații tarifare obligatorii</a:t>
            </a:r>
            <a:endParaRPr lang="ru-RU" altLang="en-US" sz="1400"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0984" t="13962" r="21811" b="10306"/>
          <a:stretch/>
        </p:blipFill>
        <p:spPr bwMode="auto">
          <a:xfrm>
            <a:off x="7212543" y="2175641"/>
            <a:ext cx="4674657" cy="3708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Прямая со стрелкой 19"/>
          <p:cNvCxnSpPr/>
          <p:nvPr/>
        </p:nvCxnSpPr>
        <p:spPr>
          <a:xfrm>
            <a:off x="5785807" y="4966138"/>
            <a:ext cx="142673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3296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2.</a:t>
            </a:r>
            <a:r>
              <a:rPr lang="ro-RO" altLang="en-US" b="1" dirty="0">
                <a:solidFill>
                  <a:srgbClr val="FF0000"/>
                </a:solidFill>
              </a:rPr>
              <a:t>2</a:t>
            </a:r>
            <a:r>
              <a:rPr lang="en-US" altLang="en-US" b="1" dirty="0">
                <a:solidFill>
                  <a:srgbClr val="FF0000"/>
                </a:solidFill>
              </a:rPr>
              <a:t>. </a:t>
            </a:r>
            <a:r>
              <a:rPr lang="ro-RO" altLang="en-US" b="1" dirty="0">
                <a:solidFill>
                  <a:srgbClr val="FF0000"/>
                </a:solidFill>
              </a:rPr>
              <a:t>C</a:t>
            </a:r>
            <a:r>
              <a:rPr lang="ro-RO" b="1" dirty="0">
                <a:solidFill>
                  <a:srgbClr val="FF0000"/>
                </a:solidFill>
              </a:rPr>
              <a:t>onsultarea Sistemului de căutare a Serviciului Federal al Vămii din Rusia și a Portalul serviciilor vamale ale statelor-membre ale CSI</a:t>
            </a:r>
            <a:r>
              <a:rPr lang="ro-MO" altLang="en-US" b="1" dirty="0">
                <a:solidFill>
                  <a:srgbClr val="FF0000"/>
                </a:solidFill>
              </a:rPr>
              <a:t>:</a:t>
            </a:r>
            <a:endParaRPr lang="en-US" altLang="en-US" b="1" dirty="0">
              <a:solidFill>
                <a:srgbClr val="FF0000"/>
              </a:solidFill>
            </a:endParaRPr>
          </a:p>
        </p:txBody>
      </p:sp>
      <p:sp>
        <p:nvSpPr>
          <p:cNvPr id="12" name="Прямоугольник 2"/>
          <p:cNvSpPr>
            <a:spLocks noChangeArrowheads="1"/>
          </p:cNvSpPr>
          <p:nvPr/>
        </p:nvSpPr>
        <p:spPr bwMode="auto">
          <a:xfrm>
            <a:off x="373095" y="2510797"/>
            <a:ext cx="5769753"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altLang="en-US" sz="1400" b="1" u="sng" dirty="0">
                <a:latin typeface="Tahoma" pitchFamily="34" charset="0"/>
              </a:rPr>
              <a:t>Sistemul de căutare a Serviciului Federal al Vămii Federației Ruse la domeniul Participanții la A</a:t>
            </a:r>
            <a:r>
              <a:rPr lang="vi-VN" altLang="en-US" sz="1400" b="1" u="sng" dirty="0">
                <a:latin typeface="Tahoma" pitchFamily="34" charset="0"/>
              </a:rPr>
              <a:t>ctivit</a:t>
            </a:r>
            <a:r>
              <a:rPr lang="ro-MO" altLang="en-US" sz="1400" b="1" u="sng" dirty="0" err="1">
                <a:latin typeface="Tahoma" pitchFamily="34" charset="0"/>
              </a:rPr>
              <a:t>ăți</a:t>
            </a:r>
            <a:r>
              <a:rPr lang="vi-VN" altLang="en-US" sz="1400" b="1" u="sng" dirty="0">
                <a:latin typeface="Tahoma" pitchFamily="34" charset="0"/>
              </a:rPr>
              <a:t> </a:t>
            </a:r>
            <a:r>
              <a:rPr lang="ro-MO" altLang="en-US" sz="1400" b="1" u="sng" dirty="0">
                <a:latin typeface="Tahoma" pitchFamily="34" charset="0"/>
              </a:rPr>
              <a:t>E</a:t>
            </a:r>
            <a:r>
              <a:rPr lang="vi-VN" altLang="en-US" sz="1400" b="1" u="sng" dirty="0">
                <a:latin typeface="Tahoma" pitchFamily="34" charset="0"/>
              </a:rPr>
              <a:t>conomic</a:t>
            </a:r>
            <a:r>
              <a:rPr lang="ro-MO" altLang="en-US" sz="1400" b="1" u="sng" dirty="0">
                <a:latin typeface="Tahoma" pitchFamily="34" charset="0"/>
              </a:rPr>
              <a:t>e</a:t>
            </a:r>
            <a:r>
              <a:rPr lang="vi-VN" altLang="en-US" sz="1400" b="1" u="sng" dirty="0">
                <a:latin typeface="Tahoma" pitchFamily="34" charset="0"/>
              </a:rPr>
              <a:t> </a:t>
            </a:r>
            <a:r>
              <a:rPr lang="ro-MO" altLang="en-US" sz="1400" b="1" u="sng" dirty="0">
                <a:latin typeface="Tahoma" pitchFamily="34" charset="0"/>
              </a:rPr>
              <a:t>E</a:t>
            </a:r>
            <a:r>
              <a:rPr lang="vi-VN" altLang="en-US" sz="1400" b="1" u="sng" dirty="0">
                <a:latin typeface="Tahoma" pitchFamily="34" charset="0"/>
              </a:rPr>
              <a:t>xtern</a:t>
            </a:r>
            <a:r>
              <a:rPr lang="ro-MO" altLang="en-US" sz="1400" b="1" u="sng" dirty="0">
                <a:latin typeface="Tahoma" pitchFamily="34" charset="0"/>
              </a:rPr>
              <a:t>e:</a:t>
            </a:r>
          </a:p>
          <a:p>
            <a:pPr algn="just"/>
            <a:r>
              <a:rPr lang="ro-MO" sz="1600" dirty="0">
                <a:hlinkClick r:id="rId2"/>
              </a:rPr>
              <a:t>http://customs.gov.ru/</a:t>
            </a:r>
            <a:endParaRPr lang="ro-MO" altLang="en-US" sz="1600" u="sng" dirty="0">
              <a:solidFill>
                <a:srgbClr val="0000FF"/>
              </a:solidFill>
            </a:endParaRPr>
          </a:p>
          <a:p>
            <a:pPr algn="just"/>
            <a:endParaRPr lang="ro-MO" altLang="en-US" sz="1600" u="sng" dirty="0">
              <a:solidFill>
                <a:srgbClr val="0000FF"/>
              </a:solidFill>
            </a:endParaRPr>
          </a:p>
          <a:p>
            <a:pPr algn="just"/>
            <a:endParaRPr lang="ro-MO" altLang="en-US" sz="1600" u="sng" dirty="0">
              <a:solidFill>
                <a:srgbClr val="0000FF"/>
              </a:solidFill>
            </a:endParaRPr>
          </a:p>
          <a:p>
            <a:pPr algn="just"/>
            <a:endParaRPr lang="ro-MO" altLang="en-US" sz="1600" u="sng" dirty="0">
              <a:solidFill>
                <a:srgbClr val="0000FF"/>
              </a:solidFill>
            </a:endParaRPr>
          </a:p>
          <a:p>
            <a:pPr algn="just"/>
            <a:endParaRPr lang="ro-MO" altLang="en-US" sz="1600" u="sng" dirty="0">
              <a:solidFill>
                <a:srgbClr val="0000FF"/>
              </a:solidFill>
            </a:endParaRPr>
          </a:p>
          <a:p>
            <a:pPr algn="just"/>
            <a:endParaRPr lang="ro-MO" altLang="en-US" sz="1600" u="sng" dirty="0">
              <a:solidFill>
                <a:srgbClr val="0000FF"/>
              </a:solidFill>
            </a:endParaRPr>
          </a:p>
          <a:p>
            <a:pPr algn="just"/>
            <a:endParaRPr lang="ro-MO" altLang="en-US" sz="1600" u="sng" dirty="0">
              <a:solidFill>
                <a:srgbClr val="0000FF"/>
              </a:solidFill>
            </a:endParaRPr>
          </a:p>
          <a:p>
            <a:pPr algn="just"/>
            <a:endParaRPr lang="ro-MO" altLang="en-US" sz="1600" u="sng" dirty="0">
              <a:solidFill>
                <a:srgbClr val="0000FF"/>
              </a:solidFill>
            </a:endParaRPr>
          </a:p>
          <a:p>
            <a:pPr algn="just"/>
            <a:r>
              <a:rPr lang="ro-MO" altLang="en-US" sz="1400" b="1" u="sng" dirty="0">
                <a:latin typeface="Tahoma" pitchFamily="34" charset="0"/>
              </a:rPr>
              <a:t>și a </a:t>
            </a:r>
            <a:r>
              <a:rPr lang="it-IT" altLang="en-US" sz="1400" b="1" u="sng" dirty="0">
                <a:latin typeface="Tahoma" pitchFamily="34" charset="0"/>
              </a:rPr>
              <a:t>Portalul statelor-membre ale CSI</a:t>
            </a:r>
            <a:r>
              <a:rPr lang="ro-MO" altLang="en-US" sz="1400" b="1" u="sng" dirty="0">
                <a:latin typeface="Tahoma" pitchFamily="34" charset="0"/>
              </a:rPr>
              <a:t>:</a:t>
            </a:r>
          </a:p>
          <a:p>
            <a:pPr algn="just"/>
            <a:r>
              <a:rPr lang="ro-MO" sz="1600" dirty="0">
                <a:hlinkClick r:id="rId3"/>
              </a:rPr>
              <a:t>https://e-cis.info/cooperation/2880/</a:t>
            </a:r>
            <a:endParaRPr lang="ro-MO" dirty="0"/>
          </a:p>
        </p:txBody>
      </p:sp>
      <p:pic>
        <p:nvPicPr>
          <p:cNvPr id="307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8942" t="8941" r="29657" b="43698"/>
          <a:stretch/>
        </p:blipFill>
        <p:spPr bwMode="auto">
          <a:xfrm>
            <a:off x="6762492" y="4490299"/>
            <a:ext cx="5124708" cy="2120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Прямая со стрелкой 16"/>
          <p:cNvCxnSpPr/>
          <p:nvPr/>
        </p:nvCxnSpPr>
        <p:spPr>
          <a:xfrm>
            <a:off x="5139283" y="2495031"/>
            <a:ext cx="142673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4798047" y="5255172"/>
            <a:ext cx="142673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77"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684" t="11970" r="19698" b="30694"/>
          <a:stretch/>
        </p:blipFill>
        <p:spPr bwMode="auto">
          <a:xfrm>
            <a:off x="6762492" y="1975227"/>
            <a:ext cx="5124708" cy="2259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2650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2.</a:t>
            </a:r>
            <a:r>
              <a:rPr lang="ro-RO" altLang="en-US" b="1" dirty="0">
                <a:solidFill>
                  <a:srgbClr val="FF0000"/>
                </a:solidFill>
              </a:rPr>
              <a:t>2</a:t>
            </a:r>
            <a:r>
              <a:rPr lang="en-US" altLang="en-US" b="1" dirty="0">
                <a:solidFill>
                  <a:srgbClr val="FF0000"/>
                </a:solidFill>
              </a:rPr>
              <a:t>. </a:t>
            </a:r>
            <a:r>
              <a:rPr lang="ro-RO" altLang="en-US" b="1" dirty="0">
                <a:solidFill>
                  <a:srgbClr val="FF0000"/>
                </a:solidFill>
              </a:rPr>
              <a:t>C</a:t>
            </a:r>
            <a:r>
              <a:rPr lang="ro-RO" b="1" dirty="0">
                <a:solidFill>
                  <a:srgbClr val="FF0000"/>
                </a:solidFill>
              </a:rPr>
              <a:t>onsultarea Sistemului de căutare a Serviciului Federal al Vămii din Rusia și a Portalul serviciilor vamale ale statelor-membre ale CSI</a:t>
            </a:r>
            <a:r>
              <a:rPr lang="ro-MO" altLang="en-US" b="1" dirty="0">
                <a:solidFill>
                  <a:srgbClr val="FF0000"/>
                </a:solidFill>
              </a:rPr>
              <a:t>:</a:t>
            </a:r>
            <a:endParaRPr lang="en-US" altLang="en-US" b="1" dirty="0">
              <a:solidFill>
                <a:srgbClr val="FF0000"/>
              </a:solidFill>
            </a:endParaRPr>
          </a:p>
        </p:txBody>
      </p:sp>
      <p:sp>
        <p:nvSpPr>
          <p:cNvPr id="12" name="Прямоугольник 2"/>
          <p:cNvSpPr>
            <a:spLocks noChangeArrowheads="1"/>
          </p:cNvSpPr>
          <p:nvPr/>
        </p:nvSpPr>
        <p:spPr bwMode="auto">
          <a:xfrm>
            <a:off x="373094" y="2302320"/>
            <a:ext cx="5901581" cy="397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altLang="en-US" sz="1400" b="1" u="sng" dirty="0">
                <a:latin typeface="Tahoma" pitchFamily="34" charset="0"/>
              </a:rPr>
              <a:t>Sistemul de căutare a Serviciului Federal al Vămii Federației Ruse la domeniul Participanții la A</a:t>
            </a:r>
            <a:r>
              <a:rPr lang="vi-VN" altLang="en-US" sz="1400" b="1" u="sng" dirty="0">
                <a:latin typeface="Tahoma" pitchFamily="34" charset="0"/>
              </a:rPr>
              <a:t>ctivit</a:t>
            </a:r>
            <a:r>
              <a:rPr lang="ro-MO" altLang="en-US" sz="1400" b="1" u="sng" dirty="0" err="1">
                <a:latin typeface="Tahoma" pitchFamily="34" charset="0"/>
              </a:rPr>
              <a:t>ăți</a:t>
            </a:r>
            <a:r>
              <a:rPr lang="vi-VN" altLang="en-US" sz="1400" b="1" u="sng" dirty="0">
                <a:latin typeface="Tahoma" pitchFamily="34" charset="0"/>
              </a:rPr>
              <a:t> </a:t>
            </a:r>
            <a:r>
              <a:rPr lang="ro-MO" altLang="en-US" sz="1400" b="1" u="sng" dirty="0">
                <a:latin typeface="Tahoma" pitchFamily="34" charset="0"/>
              </a:rPr>
              <a:t>E</a:t>
            </a:r>
            <a:r>
              <a:rPr lang="vi-VN" altLang="en-US" sz="1400" b="1" u="sng" dirty="0">
                <a:latin typeface="Tahoma" pitchFamily="34" charset="0"/>
              </a:rPr>
              <a:t>conomic</a:t>
            </a:r>
            <a:r>
              <a:rPr lang="ro-MO" altLang="en-US" sz="1400" b="1" u="sng" dirty="0">
                <a:latin typeface="Tahoma" pitchFamily="34" charset="0"/>
              </a:rPr>
              <a:t>e</a:t>
            </a:r>
            <a:r>
              <a:rPr lang="vi-VN" altLang="en-US" sz="1400" b="1" u="sng" dirty="0">
                <a:latin typeface="Tahoma" pitchFamily="34" charset="0"/>
              </a:rPr>
              <a:t> </a:t>
            </a:r>
            <a:r>
              <a:rPr lang="ro-MO" altLang="en-US" sz="1400" b="1" u="sng" dirty="0">
                <a:latin typeface="Tahoma" pitchFamily="34" charset="0"/>
              </a:rPr>
              <a:t>E</a:t>
            </a:r>
            <a:r>
              <a:rPr lang="vi-VN" altLang="en-US" sz="1400" b="1" u="sng" dirty="0">
                <a:latin typeface="Tahoma" pitchFamily="34" charset="0"/>
              </a:rPr>
              <a:t>xtern</a:t>
            </a:r>
            <a:r>
              <a:rPr lang="ro-MO" altLang="en-US" sz="1400" b="1" u="sng" dirty="0">
                <a:latin typeface="Tahoma" pitchFamily="34" charset="0"/>
              </a:rPr>
              <a:t>e oferă  următoarele informații:</a:t>
            </a:r>
          </a:p>
          <a:p>
            <a:pPr marL="171450" indent="-171450" algn="just">
              <a:spcBef>
                <a:spcPts val="200"/>
              </a:spcBef>
              <a:buFont typeface="Wingdings" pitchFamily="2" charset="2"/>
              <a:buChar char="Ø"/>
            </a:pPr>
            <a:r>
              <a:rPr lang="ro-RO" sz="1150" b="1" dirty="0"/>
              <a:t>participanții la activități de comerț extern</a:t>
            </a:r>
            <a:endParaRPr lang="en-US" sz="1150" b="1" dirty="0"/>
          </a:p>
          <a:p>
            <a:pPr marL="171450" indent="-171450" algn="just">
              <a:buFont typeface="Wingdings" pitchFamily="2" charset="2"/>
              <a:buChar char="Ø"/>
            </a:pPr>
            <a:r>
              <a:rPr lang="ro-MO" altLang="en-US" sz="1150" b="1" dirty="0"/>
              <a:t>informații de referință</a:t>
            </a:r>
          </a:p>
          <a:p>
            <a:pPr marL="171450" indent="-171450" algn="just">
              <a:buFont typeface="Wingdings" pitchFamily="2" charset="2"/>
              <a:buChar char="Ø"/>
            </a:pPr>
            <a:r>
              <a:rPr lang="ro-MO" altLang="en-US" sz="1150" b="1" dirty="0"/>
              <a:t>servicii și registre</a:t>
            </a:r>
          </a:p>
          <a:p>
            <a:pPr marL="171450" indent="-171450" algn="just">
              <a:buFont typeface="Wingdings" pitchFamily="2" charset="2"/>
              <a:buChar char="Ø"/>
            </a:pPr>
            <a:r>
              <a:rPr lang="ro-MO" altLang="en-US" sz="1150" b="1" dirty="0"/>
              <a:t>plată vamală și alte plăți</a:t>
            </a:r>
          </a:p>
          <a:p>
            <a:pPr marL="171450" indent="-171450" algn="just">
              <a:buFont typeface="Wingdings" pitchFamily="2" charset="2"/>
              <a:buChar char="Ø"/>
            </a:pPr>
            <a:r>
              <a:rPr lang="ro-MO" altLang="en-US" sz="1150" b="1" dirty="0"/>
              <a:t>costul de domeniu de mărfuri</a:t>
            </a:r>
          </a:p>
          <a:p>
            <a:pPr marL="171450" indent="-171450" algn="just">
              <a:buFont typeface="Wingdings" pitchFamily="2" charset="2"/>
              <a:buChar char="Ø"/>
            </a:pPr>
            <a:r>
              <a:rPr lang="ro-MO" altLang="en-US" sz="1150" b="1" dirty="0"/>
              <a:t>operator economic autorizat</a:t>
            </a:r>
          </a:p>
          <a:p>
            <a:pPr marL="171450" indent="-171450" algn="just">
              <a:buFont typeface="Wingdings" pitchFamily="2" charset="2"/>
              <a:buChar char="Ø"/>
            </a:pPr>
            <a:r>
              <a:rPr lang="ro-MO" altLang="en-US" sz="1150" b="1" dirty="0"/>
              <a:t>întrebări frecvente</a:t>
            </a:r>
          </a:p>
          <a:p>
            <a:pPr marL="171450" indent="-171450" algn="just">
              <a:spcBef>
                <a:spcPts val="200"/>
              </a:spcBef>
              <a:buFont typeface="Wingdings" pitchFamily="2" charset="2"/>
              <a:buChar char="Ø"/>
            </a:pPr>
            <a:r>
              <a:rPr lang="ro-MO" altLang="en-US" sz="1150" b="1" dirty="0" err="1"/>
              <a:t>categorizarea</a:t>
            </a:r>
            <a:r>
              <a:rPr lang="ro-MO" altLang="en-US" sz="1150" b="1" dirty="0"/>
              <a:t> participanților </a:t>
            </a:r>
            <a:r>
              <a:rPr lang="ro-RO" sz="1150" b="1" dirty="0"/>
              <a:t>la activități de comerț extern</a:t>
            </a:r>
            <a:endParaRPr lang="en-US" sz="1150" b="1" dirty="0"/>
          </a:p>
          <a:p>
            <a:pPr marL="171450" indent="-171450" algn="just">
              <a:buFont typeface="Wingdings" pitchFamily="2" charset="2"/>
              <a:buChar char="Ø"/>
            </a:pPr>
            <a:r>
              <a:rPr lang="ro-MO" altLang="en-US" sz="1150" b="1" dirty="0"/>
              <a:t>prohibiții și limitări</a:t>
            </a:r>
          </a:p>
          <a:p>
            <a:pPr marL="171450" indent="-171450" algn="just">
              <a:buFont typeface="Wingdings" pitchFamily="2" charset="2"/>
              <a:buChar char="Ø"/>
            </a:pPr>
            <a:r>
              <a:rPr lang="ro-MO" altLang="en-US" sz="1150" b="1" dirty="0"/>
              <a:t>control de monedă</a:t>
            </a:r>
          </a:p>
          <a:p>
            <a:pPr marL="171450" indent="-171450" algn="just">
              <a:buFont typeface="Wingdings" pitchFamily="2" charset="2"/>
              <a:buChar char="Ø"/>
            </a:pPr>
            <a:r>
              <a:rPr lang="ro-MO" altLang="en-US" sz="1150" b="1" dirty="0"/>
              <a:t>protecția drepturilor de proprietate intelectuală</a:t>
            </a:r>
          </a:p>
          <a:p>
            <a:pPr marL="171450" indent="-171450" algn="just">
              <a:buFont typeface="Wingdings" pitchFamily="2" charset="2"/>
              <a:buChar char="Ø"/>
            </a:pPr>
            <a:r>
              <a:rPr lang="ro-MO" altLang="en-US" sz="1150" b="1" dirty="0"/>
              <a:t>sprijin de export</a:t>
            </a:r>
          </a:p>
          <a:p>
            <a:pPr marL="171450" indent="-171450" algn="just">
              <a:buFont typeface="Wingdings" pitchFamily="2" charset="2"/>
              <a:buChar char="Ø"/>
            </a:pPr>
            <a:r>
              <a:rPr lang="ro-MO" altLang="en-US" sz="1150" b="1" dirty="0"/>
              <a:t>clasificare și origină de mărfuri</a:t>
            </a:r>
          </a:p>
          <a:p>
            <a:pPr marL="171450" indent="-171450" algn="just">
              <a:buFont typeface="Wingdings" pitchFamily="2" charset="2"/>
              <a:buChar char="Ø"/>
            </a:pPr>
            <a:r>
              <a:rPr lang="ro-MO" altLang="en-US" sz="1150" b="1" dirty="0"/>
              <a:t>etichetarea produselor</a:t>
            </a:r>
          </a:p>
          <a:p>
            <a:pPr marL="171450" indent="-171450" algn="just">
              <a:buFont typeface="Wingdings" pitchFamily="2" charset="2"/>
              <a:buChar char="Ø"/>
            </a:pPr>
            <a:r>
              <a:rPr lang="ro-MO" altLang="en-US" sz="1150" b="1" dirty="0"/>
              <a:t>reprezentant vamal</a:t>
            </a:r>
          </a:p>
          <a:p>
            <a:pPr marL="171450" indent="-171450" algn="just">
              <a:buFont typeface="Wingdings" pitchFamily="2" charset="2"/>
              <a:buChar char="Ø"/>
            </a:pPr>
            <a:r>
              <a:rPr lang="ro-MO" altLang="en-US" sz="1150" b="1" dirty="0"/>
              <a:t>aplicarea procedurii zonei de antrepozit vamală în teritoriul Federației Ruse</a:t>
            </a:r>
          </a:p>
          <a:p>
            <a:pPr marL="171450" indent="-171450" algn="just">
              <a:buFont typeface="Wingdings" pitchFamily="2" charset="2"/>
              <a:buChar char="Ø"/>
            </a:pPr>
            <a:r>
              <a:rPr lang="ro-MO" altLang="en-US" sz="1150" b="1" dirty="0"/>
              <a:t>depozite gratuite</a:t>
            </a:r>
          </a:p>
          <a:p>
            <a:pPr marL="171450" indent="-171450" algn="just">
              <a:buFont typeface="Wingdings" pitchFamily="2" charset="2"/>
              <a:buChar char="Ø"/>
            </a:pPr>
            <a:r>
              <a:rPr lang="ro-MO" altLang="en-US" sz="1150" b="1" dirty="0"/>
              <a:t>sistemul de trasabilitate a produsului</a:t>
            </a:r>
          </a:p>
        </p:txBody>
      </p:sp>
      <p:pic>
        <p:nvPicPr>
          <p:cNvPr id="14"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714" t="11536" r="14757" b="30397"/>
          <a:stretch/>
        </p:blipFill>
        <p:spPr bwMode="auto">
          <a:xfrm>
            <a:off x="6836866" y="2290026"/>
            <a:ext cx="5050334" cy="3217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7517783" y="5861410"/>
            <a:ext cx="3911135" cy="369332"/>
          </a:xfrm>
          <a:prstGeom prst="rect">
            <a:avLst/>
          </a:prstGeom>
        </p:spPr>
        <p:txBody>
          <a:bodyPr wrap="none">
            <a:spAutoFit/>
          </a:bodyPr>
          <a:lstStyle/>
          <a:p>
            <a:r>
              <a:rPr lang="ro-MO" dirty="0">
                <a:hlinkClick r:id="rId3"/>
              </a:rPr>
              <a:t>http://customs.gov.ru/uchastnikam-ved</a:t>
            </a:r>
            <a:endParaRPr lang="ru-RU" dirty="0"/>
          </a:p>
        </p:txBody>
      </p:sp>
    </p:spTree>
    <p:extLst>
      <p:ext uri="{BB962C8B-B14F-4D97-AF65-F5344CB8AC3E}">
        <p14:creationId xmlns:p14="http://schemas.microsoft.com/office/powerpoint/2010/main" val="818634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51648" y="1452598"/>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2.3. </a:t>
            </a:r>
            <a:r>
              <a:rPr lang="en-US" b="1" dirty="0">
                <a:solidFill>
                  <a:srgbClr val="FF0000"/>
                </a:solidFill>
              </a:rPr>
              <a:t>I</a:t>
            </a:r>
            <a:r>
              <a:rPr lang="ro-RO" b="1" dirty="0" err="1">
                <a:solidFill>
                  <a:srgbClr val="FF0000"/>
                </a:solidFill>
              </a:rPr>
              <a:t>dentificarea</a:t>
            </a:r>
            <a:r>
              <a:rPr lang="ro-RO" b="1" dirty="0">
                <a:solidFill>
                  <a:srgbClr val="FF0000"/>
                </a:solidFill>
              </a:rPr>
              <a:t> codului tarifar al produsului la export, tarifele vamale şi cerinţele - restricţiile de import în UE şi CSI</a:t>
            </a:r>
            <a:r>
              <a:rPr lang="ro-MO" altLang="en-US" b="1" dirty="0">
                <a:solidFill>
                  <a:srgbClr val="FF0000"/>
                </a:solidFill>
              </a:rPr>
              <a:t>:</a:t>
            </a:r>
            <a:endParaRPr lang="en-US" altLang="en-US" b="1" dirty="0">
              <a:solidFill>
                <a:srgbClr val="FF0000"/>
              </a:solidFill>
            </a:endParaRPr>
          </a:p>
        </p:txBody>
      </p:sp>
      <p:sp>
        <p:nvSpPr>
          <p:cNvPr id="10" name="Прямоугольник 2"/>
          <p:cNvSpPr>
            <a:spLocks noChangeArrowheads="1"/>
          </p:cNvSpPr>
          <p:nvPr/>
        </p:nvSpPr>
        <p:spPr bwMode="auto">
          <a:xfrm>
            <a:off x="101550" y="1853679"/>
            <a:ext cx="6933331"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ro-MO" dirty="0"/>
              <a:t>Implementarea Acordului de Asociere (AA) dintre RM şi UE, prevede implementarea Zonei de Liber Schimb Aprofundate şi Cuprinzătoare (ZLSAC), care prevede liberalizarea comerțului cu UE și armonizarea barierelor tarifare cu referire la comerțul de mărfuri</a:t>
            </a:r>
            <a:r>
              <a:rPr lang="en-US" dirty="0"/>
              <a:t>.</a:t>
            </a:r>
          </a:p>
          <a:p>
            <a:pPr lvl="0"/>
            <a:endParaRPr lang="ru-RU" sz="1600" dirty="0"/>
          </a:p>
          <a:p>
            <a:pPr lvl="0" algn="just"/>
            <a:r>
              <a:rPr lang="ro-MO" dirty="0"/>
              <a:t>Pentru consultarea taxelor şi restricţiilor aplicate la importul sau exportul produselor agroalimentare din Republica Moldova în UE, şi vice </a:t>
            </a:r>
            <a:r>
              <a:rPr lang="ro-MO" dirty="0" err="1"/>
              <a:t>versa</a:t>
            </a:r>
            <a:r>
              <a:rPr lang="ro-MO" dirty="0"/>
              <a:t>, se va consulta </a:t>
            </a:r>
            <a:endParaRPr lang="en-US" dirty="0"/>
          </a:p>
          <a:p>
            <a:pPr lvl="0"/>
            <a:r>
              <a:rPr lang="ro-MO" b="1" dirty="0"/>
              <a:t>Tariful Vamal Integrat al Republicii Moldova</a:t>
            </a:r>
            <a:r>
              <a:rPr lang="ro-MO" dirty="0"/>
              <a:t> (</a:t>
            </a:r>
            <a:r>
              <a:rPr lang="ro-MO" sz="1600" dirty="0">
                <a:hlinkClick r:id="rId2"/>
              </a:rPr>
              <a:t>https://customs.gov.md/ro/content/tariful-vamal-integrat-al-republicii-moldova</a:t>
            </a:r>
            <a:r>
              <a:rPr lang="ro-MO" sz="1600" u="sng" dirty="0"/>
              <a:t>)</a:t>
            </a:r>
            <a:r>
              <a:rPr lang="ro-MO" dirty="0"/>
              <a:t>, </a:t>
            </a:r>
            <a:endParaRPr lang="en-US" dirty="0"/>
          </a:p>
          <a:p>
            <a:pPr lvl="0"/>
            <a:endParaRPr lang="en-US" dirty="0"/>
          </a:p>
          <a:p>
            <a:pPr lvl="0"/>
            <a:r>
              <a:rPr lang="ro-MO" dirty="0"/>
              <a:t>sau </a:t>
            </a:r>
            <a:r>
              <a:rPr lang="ro-MO" b="1" dirty="0"/>
              <a:t>Sistemul european de coduri vamale TARIC</a:t>
            </a:r>
            <a:r>
              <a:rPr lang="ro-MO" dirty="0"/>
              <a:t>: </a:t>
            </a:r>
            <a:r>
              <a:rPr lang="ro-MO" sz="1600" dirty="0">
                <a:hlinkClick r:id="rId3"/>
              </a:rPr>
              <a:t>https://ec.europa.eu/taxation_customs/dds2/taric/</a:t>
            </a:r>
            <a:r>
              <a:rPr lang="ro-MO" dirty="0"/>
              <a:t>)</a:t>
            </a:r>
            <a:r>
              <a:rPr lang="ru-RU" dirty="0"/>
              <a:t>,</a:t>
            </a:r>
          </a:p>
          <a:p>
            <a:pPr lvl="0"/>
            <a:endParaRPr lang="en-US" sz="1600" dirty="0"/>
          </a:p>
          <a:p>
            <a:pPr lvl="0"/>
            <a:r>
              <a:rPr lang="en-US" sz="1600" dirty="0" err="1"/>
              <a:t>sau</a:t>
            </a:r>
            <a:r>
              <a:rPr lang="en-US" sz="1600" dirty="0"/>
              <a:t> </a:t>
            </a:r>
            <a:r>
              <a:rPr lang="ru-RU" sz="1600" b="1" dirty="0"/>
              <a:t>ЕДИНЫЙ ТАМОЖЕННЫЙ ТАРИФ</a:t>
            </a:r>
            <a:r>
              <a:rPr lang="en-US" sz="1600" b="1" dirty="0"/>
              <a:t> </a:t>
            </a:r>
            <a:r>
              <a:rPr lang="ru-RU" sz="1600" b="1" dirty="0"/>
              <a:t>Евразийского экономического союза </a:t>
            </a:r>
            <a:endParaRPr lang="en-US" sz="1600" b="1" dirty="0"/>
          </a:p>
          <a:p>
            <a:pPr lvl="0"/>
            <a:r>
              <a:rPr lang="ro-MO" sz="1600" dirty="0">
                <a:hlinkClick r:id="rId4"/>
              </a:rPr>
              <a:t>http://www.eurasiancommission.org/ru/act/trade/catr/ett/Pages/default.aspx </a:t>
            </a:r>
            <a:r>
              <a:rPr lang="ru-RU" sz="1600" dirty="0"/>
              <a:t> </a:t>
            </a:r>
          </a:p>
        </p:txBody>
      </p:sp>
      <p:pic>
        <p:nvPicPr>
          <p:cNvPr id="3075"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3546" t="8878" r="24450" b="8359"/>
          <a:stretch/>
        </p:blipFill>
        <p:spPr bwMode="auto">
          <a:xfrm>
            <a:off x="7357241" y="2045816"/>
            <a:ext cx="4561490" cy="4470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8280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51648" y="1452598"/>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2.4. R</a:t>
            </a:r>
            <a:r>
              <a:rPr lang="ro-RO" b="1" dirty="0" err="1">
                <a:solidFill>
                  <a:srgbClr val="FF0000"/>
                </a:solidFill>
              </a:rPr>
              <a:t>eglementări</a:t>
            </a:r>
            <a:r>
              <a:rPr lang="ro-RO" b="1" dirty="0">
                <a:solidFill>
                  <a:srgbClr val="FF0000"/>
                </a:solidFill>
              </a:rPr>
              <a:t> aplicabile faţă de siguranța alimentelor la produsul exportat</a:t>
            </a:r>
            <a:r>
              <a:rPr lang="ro-MO" altLang="en-US" b="1" dirty="0">
                <a:solidFill>
                  <a:srgbClr val="FF0000"/>
                </a:solidFill>
              </a:rPr>
              <a:t>:</a:t>
            </a:r>
            <a:endParaRPr lang="en-US" altLang="en-US" b="1" dirty="0">
              <a:solidFill>
                <a:srgbClr val="FF0000"/>
              </a:solidFill>
            </a:endParaRPr>
          </a:p>
        </p:txBody>
      </p:sp>
      <p:sp>
        <p:nvSpPr>
          <p:cNvPr id="10" name="Прямоугольник 2"/>
          <p:cNvSpPr>
            <a:spLocks noChangeArrowheads="1"/>
          </p:cNvSpPr>
          <p:nvPr/>
        </p:nvSpPr>
        <p:spPr bwMode="auto">
          <a:xfrm>
            <a:off x="269365" y="2043691"/>
            <a:ext cx="6446395"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ro-RO" dirty="0"/>
              <a:t>Î</a:t>
            </a:r>
            <a:r>
              <a:rPr lang="ro-MO" dirty="0"/>
              <a:t>n Uniunea Europeană (UE) sunt Regulamentele și Directivele Comisiei Europene - identificarea și conformarea la aceste cerințe, sursa web a</a:t>
            </a:r>
            <a:r>
              <a:rPr lang="ro-MO" b="1" dirty="0"/>
              <a:t> </a:t>
            </a:r>
          </a:p>
          <a:p>
            <a:pPr lvl="0" algn="just"/>
            <a:endParaRPr lang="ro-MO" b="1" dirty="0"/>
          </a:p>
          <a:p>
            <a:pPr lvl="0" algn="just"/>
            <a:r>
              <a:rPr lang="ro-MO" b="1" dirty="0"/>
              <a:t>Comisiei Europene pentru Agricultură și Dezvoltare Rurală </a:t>
            </a:r>
            <a:r>
              <a:rPr lang="ro-MO" dirty="0"/>
              <a:t>: </a:t>
            </a:r>
            <a:r>
              <a:rPr lang="ro-MO" dirty="0">
                <a:hlinkClick r:id="rId2"/>
              </a:rPr>
              <a:t>https://ec.europa.eu/info/food-farming-fisheries_en</a:t>
            </a:r>
            <a:r>
              <a:rPr lang="ro-MO" b="1" u="sng" dirty="0"/>
              <a:t>.</a:t>
            </a:r>
            <a:endParaRPr lang="ru-RU" dirty="0"/>
          </a:p>
          <a:p>
            <a:pPr lvl="0" algn="just"/>
            <a:endParaRPr lang="ro-MO" b="1" dirty="0"/>
          </a:p>
          <a:p>
            <a:pPr lvl="0" algn="just"/>
            <a:r>
              <a:rPr lang="ro-MO" b="1" dirty="0"/>
              <a:t>sau Trade </a:t>
            </a:r>
            <a:r>
              <a:rPr lang="ro-MO" b="1" dirty="0" err="1"/>
              <a:t>Helpdesk</a:t>
            </a:r>
            <a:endParaRPr lang="ro-MO" b="1" dirty="0"/>
          </a:p>
          <a:p>
            <a:pPr lvl="0" algn="just"/>
            <a:r>
              <a:rPr lang="ro-MO" dirty="0">
                <a:hlinkClick r:id="rId3"/>
              </a:rPr>
              <a:t>https://trade.ec.europa.eu/tradehelp/health-and-consumer-protection-animal-and-plant-products</a:t>
            </a:r>
            <a:endParaRPr lang="ro-MO" dirty="0"/>
          </a:p>
          <a:p>
            <a:endParaRPr lang="ro-MO" b="1" dirty="0"/>
          </a:p>
          <a:p>
            <a:r>
              <a:rPr lang="ro-MO" b="1" dirty="0"/>
              <a:t>sau Pentru Federaţia Rusă - </a:t>
            </a:r>
            <a:r>
              <a:rPr lang="ru-MO" b="1" dirty="0"/>
              <a:t>РОССЕЛЬХОЗНАДЗОР</a:t>
            </a:r>
            <a:endParaRPr lang="ro-RO" b="1" dirty="0">
              <a:hlinkClick r:id="rId4"/>
            </a:endParaRPr>
          </a:p>
          <a:p>
            <a:r>
              <a:rPr lang="ro-MO" dirty="0">
                <a:hlinkClick r:id="rId4"/>
              </a:rPr>
              <a:t>https://www.fsvps.ru/fsvps/importExport/moldova</a:t>
            </a:r>
            <a:endParaRPr lang="ru-RU" dirty="0"/>
          </a:p>
        </p:txBody>
      </p:sp>
      <p:sp>
        <p:nvSpPr>
          <p:cNvPr id="13" name="Прямоугольник 2"/>
          <p:cNvSpPr>
            <a:spLocks noChangeArrowheads="1"/>
          </p:cNvSpPr>
          <p:nvPr/>
        </p:nvSpPr>
        <p:spPr bwMode="auto">
          <a:xfrm>
            <a:off x="7140470" y="2258421"/>
            <a:ext cx="4699881" cy="3693319"/>
          </a:xfrm>
          <a:prstGeom prst="rect">
            <a:avLst/>
          </a:prstGeom>
          <a:noFill/>
          <a:ln w="1270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lvl="0" algn="just"/>
            <a:r>
              <a:rPr lang="ro-MO" b="1" dirty="0"/>
              <a:t>Cerințe specifice pentru </a:t>
            </a:r>
            <a:r>
              <a:rPr lang="ro-RO" b="1" dirty="0"/>
              <a:t>siguranța alimentelor la produsul exportat </a:t>
            </a:r>
            <a:r>
              <a:rPr lang="ro-MO" b="1" dirty="0"/>
              <a:t>:</a:t>
            </a:r>
            <a:endParaRPr lang="ru-RU" b="1" dirty="0"/>
          </a:p>
          <a:p>
            <a:pPr lvl="0" algn="just"/>
            <a:r>
              <a:rPr lang="ro-MO" dirty="0"/>
              <a:t>controlul contaminării produsului cu substanţe nocive;</a:t>
            </a:r>
            <a:endParaRPr lang="ru-RU" dirty="0"/>
          </a:p>
          <a:p>
            <a:pPr marL="342900" lvl="0" indent="-342900" algn="just">
              <a:buFont typeface="+mj-lt"/>
              <a:buAutoNum type="arabicPeriod"/>
            </a:pPr>
            <a:r>
              <a:rPr lang="ro-MO" dirty="0"/>
              <a:t>controlul reziduurilor de pesticide;</a:t>
            </a:r>
            <a:endParaRPr lang="ru-RU" dirty="0"/>
          </a:p>
          <a:p>
            <a:pPr marL="342900" lvl="0" indent="-342900" algn="just">
              <a:buFont typeface="+mj-lt"/>
              <a:buAutoNum type="arabicPeriod"/>
            </a:pPr>
            <a:r>
              <a:rPr lang="ro-MO" dirty="0"/>
              <a:t>controlul inofensivităţii produsului;</a:t>
            </a:r>
            <a:endParaRPr lang="ru-RU" dirty="0"/>
          </a:p>
          <a:p>
            <a:pPr marL="342900" lvl="0" indent="-342900" algn="just">
              <a:buFont typeface="+mj-lt"/>
              <a:buAutoNum type="arabicPeriod"/>
            </a:pPr>
            <a:r>
              <a:rPr lang="ro-MO" dirty="0"/>
              <a:t>respectarea şi confirmarea trasabilităţii;</a:t>
            </a:r>
            <a:endParaRPr lang="ru-RU" dirty="0"/>
          </a:p>
          <a:p>
            <a:pPr marL="342900" lvl="0" indent="-342900" algn="just">
              <a:buFont typeface="+mj-lt"/>
              <a:buAutoNum type="arabicPeriod"/>
            </a:pPr>
            <a:r>
              <a:rPr lang="ro-MO" dirty="0"/>
              <a:t>etichetarea produselor alimentare;</a:t>
            </a:r>
            <a:endParaRPr lang="ru-RU" dirty="0"/>
          </a:p>
          <a:p>
            <a:pPr marL="342900" lvl="0" indent="-342900" algn="just">
              <a:buFont typeface="+mj-lt"/>
              <a:buAutoNum type="arabicPeriod"/>
            </a:pPr>
            <a:r>
              <a:rPr lang="ro-MO" dirty="0"/>
              <a:t>conformarea la standardele de comercializare pentru fructe și legume proaspete;</a:t>
            </a:r>
            <a:endParaRPr lang="ru-RU" dirty="0"/>
          </a:p>
          <a:p>
            <a:pPr marL="342900" lvl="0" indent="-342900" algn="just">
              <a:buFont typeface="+mj-lt"/>
              <a:buAutoNum type="arabicPeriod"/>
            </a:pPr>
            <a:r>
              <a:rPr lang="ro-MO" dirty="0"/>
              <a:t>pentru produse din producția ecologică – certificarea corespunzătoare.</a:t>
            </a:r>
            <a:endParaRPr lang="ru-RU" dirty="0"/>
          </a:p>
        </p:txBody>
      </p:sp>
      <p:cxnSp>
        <p:nvCxnSpPr>
          <p:cNvPr id="14" name="Прямая со стрелкой 13"/>
          <p:cNvCxnSpPr/>
          <p:nvPr/>
        </p:nvCxnSpPr>
        <p:spPr>
          <a:xfrm>
            <a:off x="5511415" y="3993931"/>
            <a:ext cx="142673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64236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51648" y="1452598"/>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2.5. C</a:t>
            </a:r>
            <a:r>
              <a:rPr lang="ro-RO" b="1" dirty="0" err="1">
                <a:solidFill>
                  <a:srgbClr val="FF0000"/>
                </a:solidFill>
              </a:rPr>
              <a:t>erinţe</a:t>
            </a:r>
            <a:r>
              <a:rPr lang="ro-RO" b="1" dirty="0">
                <a:solidFill>
                  <a:srgbClr val="FF0000"/>
                </a:solidFill>
              </a:rPr>
              <a:t> la ambalaj și etichetarea produsului şi informaţii pentru consumatorii</a:t>
            </a:r>
            <a:r>
              <a:rPr lang="ro-MO" altLang="en-US" b="1" dirty="0">
                <a:solidFill>
                  <a:srgbClr val="FF0000"/>
                </a:solidFill>
              </a:rPr>
              <a:t>:</a:t>
            </a:r>
            <a:endParaRPr lang="en-US" altLang="en-US" b="1" dirty="0">
              <a:solidFill>
                <a:srgbClr val="FF0000"/>
              </a:solidFill>
            </a:endParaRPr>
          </a:p>
        </p:txBody>
      </p:sp>
      <p:sp>
        <p:nvSpPr>
          <p:cNvPr id="10" name="Прямоугольник 2"/>
          <p:cNvSpPr>
            <a:spLocks noChangeArrowheads="1"/>
          </p:cNvSpPr>
          <p:nvPr/>
        </p:nvSpPr>
        <p:spPr bwMode="auto">
          <a:xfrm>
            <a:off x="351648" y="1980254"/>
            <a:ext cx="6215167"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MO" b="1" dirty="0"/>
              <a:t>Cerinţele faţă de ambalaj la transportarea produsului</a:t>
            </a:r>
            <a:r>
              <a:rPr lang="ro-MO" dirty="0"/>
              <a:t> necesită de a fi consultate cu: </a:t>
            </a:r>
            <a:endParaRPr lang="ru-RU" dirty="0"/>
          </a:p>
          <a:p>
            <a:pPr marL="285750" lvl="0" indent="-285750">
              <a:buFont typeface="Wingdings" pitchFamily="2" charset="2"/>
              <a:buChar char="Ø"/>
            </a:pPr>
            <a:r>
              <a:rPr lang="ro-MO" dirty="0"/>
              <a:t>Cumpărătorul;</a:t>
            </a:r>
            <a:endParaRPr lang="ru-RU" dirty="0"/>
          </a:p>
          <a:p>
            <a:pPr marL="285750" lvl="0" indent="-285750">
              <a:buFont typeface="Wingdings" pitchFamily="2" charset="2"/>
              <a:buChar char="Ø"/>
            </a:pPr>
            <a:r>
              <a:rPr lang="ro-MO" dirty="0"/>
              <a:t>Compania de transport.</a:t>
            </a:r>
            <a:endParaRPr lang="ru-RU" dirty="0"/>
          </a:p>
          <a:p>
            <a:pPr lvl="0"/>
            <a:endParaRPr lang="en-US" dirty="0"/>
          </a:p>
          <a:p>
            <a:pPr marL="342900" lvl="0" indent="-342900">
              <a:buFont typeface="+mj-lt"/>
              <a:buAutoNum type="arabicPeriod"/>
            </a:pPr>
            <a:r>
              <a:rPr lang="ro-MO" dirty="0"/>
              <a:t>Dimensiunile </a:t>
            </a:r>
            <a:r>
              <a:rPr lang="en-US" dirty="0"/>
              <a:t> </a:t>
            </a:r>
            <a:r>
              <a:rPr lang="ro-MO" dirty="0"/>
              <a:t>la încărcare-manipulare </a:t>
            </a:r>
            <a:r>
              <a:rPr lang="en-US" dirty="0"/>
              <a:t>-</a:t>
            </a:r>
            <a:r>
              <a:rPr lang="ro-MO" dirty="0"/>
              <a:t>transportare:</a:t>
            </a:r>
            <a:endParaRPr lang="ru-RU" dirty="0"/>
          </a:p>
          <a:p>
            <a:pPr marL="342900" lvl="0" indent="-342900">
              <a:buFont typeface="+mj-lt"/>
              <a:buAutoNum type="arabicPeriod"/>
            </a:pPr>
            <a:r>
              <a:rPr lang="en-US" dirty="0"/>
              <a:t>A</a:t>
            </a:r>
            <a:r>
              <a:rPr lang="ro-MO" dirty="0" err="1"/>
              <a:t>mbalajul</a:t>
            </a:r>
            <a:r>
              <a:rPr lang="ro-MO" dirty="0"/>
              <a:t> din lemn</a:t>
            </a:r>
            <a:r>
              <a:rPr lang="en-US" dirty="0"/>
              <a:t> - </a:t>
            </a:r>
            <a:r>
              <a:rPr lang="ro-MO" dirty="0"/>
              <a:t>fumegarea acestora</a:t>
            </a:r>
            <a:endParaRPr lang="ru-RU" dirty="0"/>
          </a:p>
          <a:p>
            <a:pPr marL="342900" lvl="0" indent="-342900">
              <a:buFont typeface="+mj-lt"/>
              <a:buAutoNum type="arabicPeriod"/>
            </a:pPr>
            <a:r>
              <a:rPr lang="ro-MO" dirty="0"/>
              <a:t>Greutatea ambalajului (raportul masei totale la cea utilă)</a:t>
            </a:r>
            <a:endParaRPr lang="ru-RU" dirty="0"/>
          </a:p>
          <a:p>
            <a:pPr marL="342900" lvl="0" indent="-342900">
              <a:buFont typeface="+mj-lt"/>
              <a:buAutoNum type="arabicPeriod"/>
            </a:pPr>
            <a:r>
              <a:rPr lang="ro-MO" dirty="0"/>
              <a:t>Informații înscrise pe ambalaj:</a:t>
            </a:r>
            <a:endParaRPr lang="ru-RU" dirty="0"/>
          </a:p>
          <a:p>
            <a:pPr marL="342900" lvl="0" indent="-342900">
              <a:buFont typeface="+mj-lt"/>
              <a:buAutoNum type="arabicPeriod"/>
            </a:pPr>
            <a:r>
              <a:rPr lang="ro-MO" dirty="0"/>
              <a:t>Adresa de livrare, destinatarul</a:t>
            </a:r>
            <a:r>
              <a:rPr lang="en-US" dirty="0"/>
              <a:t> </a:t>
            </a:r>
            <a:r>
              <a:rPr lang="ro-MO" dirty="0"/>
              <a:t>şi datele de contact;</a:t>
            </a:r>
            <a:endParaRPr lang="ru-RU" dirty="0"/>
          </a:p>
          <a:p>
            <a:pPr marL="342900" lvl="0" indent="-342900">
              <a:buFont typeface="+mj-lt"/>
              <a:buAutoNum type="arabicPeriod"/>
            </a:pPr>
            <a:r>
              <a:rPr lang="ro-MO" dirty="0"/>
              <a:t>Categoria produsului, articol, greutatea și mărimea, numărul de unităţi, etc.;</a:t>
            </a:r>
            <a:endParaRPr lang="ru-RU" dirty="0"/>
          </a:p>
          <a:p>
            <a:pPr marL="342900" lvl="0" indent="-342900">
              <a:buFont typeface="+mj-lt"/>
              <a:buAutoNum type="arabicPeriod"/>
            </a:pPr>
            <a:r>
              <a:rPr lang="ro-MO" dirty="0"/>
              <a:t>Semnele de avertizare, indicând normele de transportare și depozitare a mărfii.</a:t>
            </a:r>
            <a:endParaRPr lang="ru-RU" dirty="0"/>
          </a:p>
          <a:p>
            <a:pPr lvl="0"/>
            <a:endParaRPr lang="ru-RU" sz="1600" dirty="0"/>
          </a:p>
        </p:txBody>
      </p:sp>
      <p:sp>
        <p:nvSpPr>
          <p:cNvPr id="3" name="Прямоугольник 2"/>
          <p:cNvSpPr/>
          <p:nvPr/>
        </p:nvSpPr>
        <p:spPr>
          <a:xfrm>
            <a:off x="6579476" y="1856418"/>
            <a:ext cx="5260875" cy="2031325"/>
          </a:xfrm>
          <a:prstGeom prst="rect">
            <a:avLst/>
          </a:prstGeom>
        </p:spPr>
        <p:txBody>
          <a:bodyPr wrap="square">
            <a:spAutoFit/>
          </a:bodyPr>
          <a:lstStyle/>
          <a:p>
            <a:pPr algn="just"/>
            <a:r>
              <a:rPr lang="en-US" b="1" dirty="0"/>
              <a:t>C</a:t>
            </a:r>
            <a:r>
              <a:rPr lang="ro-MO" b="1" dirty="0" err="1"/>
              <a:t>erințe</a:t>
            </a:r>
            <a:r>
              <a:rPr lang="ro-MO" b="1" dirty="0"/>
              <a:t> cu privire la etichetarea şi marcarea produsului, p</a:t>
            </a:r>
            <a:r>
              <a:rPr lang="en-US" b="1" dirty="0" err="1"/>
              <a:t>entru</a:t>
            </a:r>
            <a:r>
              <a:rPr lang="en-US" b="1" dirty="0"/>
              <a:t> </a:t>
            </a:r>
            <a:r>
              <a:rPr lang="en-US" b="1" dirty="0" err="1"/>
              <a:t>Consumatori</a:t>
            </a:r>
            <a:r>
              <a:rPr lang="ro-MO" b="1" dirty="0"/>
              <a:t>:</a:t>
            </a:r>
            <a:endParaRPr lang="ru-RU" b="1" dirty="0"/>
          </a:p>
          <a:p>
            <a:pPr marL="342900" indent="-342900" algn="just">
              <a:buFont typeface="+mj-lt"/>
              <a:buAutoNum type="arabicPeriod"/>
            </a:pPr>
            <a:r>
              <a:rPr lang="ro-MO" dirty="0"/>
              <a:t>ingredientele utilizate pentru fabricare; </a:t>
            </a:r>
            <a:endParaRPr lang="ru-RU" dirty="0"/>
          </a:p>
          <a:p>
            <a:pPr marL="342900" indent="-342900" algn="just">
              <a:buFont typeface="+mj-lt"/>
              <a:buAutoNum type="arabicPeriod"/>
            </a:pPr>
            <a:r>
              <a:rPr lang="ro-MO" dirty="0"/>
              <a:t>instrucțiunile de utilizare;</a:t>
            </a:r>
            <a:endParaRPr lang="ru-RU" dirty="0"/>
          </a:p>
          <a:p>
            <a:pPr marL="342900" indent="-342900" algn="just">
              <a:buFont typeface="+mj-lt"/>
              <a:buAutoNum type="arabicPeriod"/>
            </a:pPr>
            <a:r>
              <a:rPr lang="ro-MO" dirty="0"/>
              <a:t>ţara de origine "Made in Moldova";</a:t>
            </a:r>
            <a:endParaRPr lang="ru-RU" dirty="0"/>
          </a:p>
          <a:p>
            <a:pPr marL="342900" indent="-342900" algn="just">
              <a:buFont typeface="+mj-lt"/>
              <a:buAutoNum type="arabicPeriod"/>
            </a:pPr>
            <a:r>
              <a:rPr lang="ro-MO" dirty="0"/>
              <a:t>producătorul; </a:t>
            </a:r>
            <a:endParaRPr lang="ru-RU" dirty="0"/>
          </a:p>
          <a:p>
            <a:pPr marL="342900" indent="-342900" algn="just">
              <a:buFont typeface="+mj-lt"/>
              <a:buAutoNum type="arabicPeriod"/>
            </a:pPr>
            <a:r>
              <a:rPr lang="ro-MO" dirty="0"/>
              <a:t>codul de bare.</a:t>
            </a:r>
            <a:endParaRPr lang="ru-RU" dirty="0"/>
          </a:p>
        </p:txBody>
      </p:sp>
      <p:pic>
        <p:nvPicPr>
          <p:cNvPr id="12" name="Рисунок 11" descr="C:\Users\ACSA1\Desktop\the-international-shipping-calculators-you-see-above-will-giveyou-1wDMnW-clipart.jpg"/>
          <p:cNvPicPr/>
          <p:nvPr/>
        </p:nvPicPr>
        <p:blipFill rotWithShape="1">
          <a:blip r:embed="rId2" cstate="print">
            <a:extLst>
              <a:ext uri="{28A0092B-C50C-407E-A947-70E740481C1C}">
                <a14:useLocalDpi xmlns:a14="http://schemas.microsoft.com/office/drawing/2010/main" val="0"/>
              </a:ext>
            </a:extLst>
          </a:blip>
          <a:srcRect l="11523" r="7436" b="8380"/>
          <a:stretch/>
        </p:blipFill>
        <p:spPr bwMode="auto">
          <a:xfrm>
            <a:off x="7010049" y="4002712"/>
            <a:ext cx="2943247" cy="2440130"/>
          </a:xfrm>
          <a:prstGeom prst="rect">
            <a:avLst/>
          </a:prstGeom>
          <a:noFill/>
          <a:ln>
            <a:noFill/>
          </a:ln>
          <a:extLst>
            <a:ext uri="{53640926-AAD7-44D8-BBD7-CCE9431645EC}">
              <a14:shadowObscured xmlns:a14="http://schemas.microsoft.com/office/drawing/2010/main"/>
            </a:ext>
          </a:extLst>
        </p:spPr>
      </p:pic>
      <p:pic>
        <p:nvPicPr>
          <p:cNvPr id="13" name="Рисунок 12" descr="C:\Users\ACSA1\Pictures\Made in Moldova.jpg"/>
          <p:cNvPicPr/>
          <p:nvPr/>
        </p:nvPicPr>
        <p:blipFill rotWithShape="1">
          <a:blip r:embed="rId3">
            <a:extLst>
              <a:ext uri="{28A0092B-C50C-407E-A947-70E740481C1C}">
                <a14:useLocalDpi xmlns:a14="http://schemas.microsoft.com/office/drawing/2010/main" val="0"/>
              </a:ext>
            </a:extLst>
          </a:blip>
          <a:srcRect b="12303"/>
          <a:stretch/>
        </p:blipFill>
        <p:spPr bwMode="auto">
          <a:xfrm>
            <a:off x="10079421" y="3290257"/>
            <a:ext cx="1760930" cy="79826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17385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51648" y="1452598"/>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2.6. </a:t>
            </a:r>
            <a:r>
              <a:rPr lang="ro-MO" b="1" dirty="0">
                <a:solidFill>
                  <a:srgbClr val="FF0000"/>
                </a:solidFill>
              </a:rPr>
              <a:t>Ce documente sunt necesare pentru exportul produselor agroalimentare în UE?</a:t>
            </a:r>
            <a:endParaRPr lang="en-US" altLang="en-US" b="1" dirty="0">
              <a:solidFill>
                <a:srgbClr val="FF0000"/>
              </a:solidFill>
            </a:endParaRPr>
          </a:p>
        </p:txBody>
      </p:sp>
      <p:sp>
        <p:nvSpPr>
          <p:cNvPr id="10" name="Прямоугольник 2"/>
          <p:cNvSpPr>
            <a:spLocks noChangeArrowheads="1"/>
          </p:cNvSpPr>
          <p:nvPr/>
        </p:nvSpPr>
        <p:spPr bwMode="auto">
          <a:xfrm>
            <a:off x="351648" y="1980254"/>
            <a:ext cx="6595690"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dirty="0"/>
              <a:t>În relaţiile comerciale de import din ţările terţe, Serviciul Vamal unificat al UE, utilizează termenul de </a:t>
            </a:r>
            <a:r>
              <a:rPr lang="ro-MO" b="1" dirty="0"/>
              <a:t>Agent Economic Înregistrat şi Identificat (Economic Operator </a:t>
            </a:r>
            <a:r>
              <a:rPr lang="ro-MO" b="1" dirty="0" err="1"/>
              <a:t>Registration</a:t>
            </a:r>
            <a:r>
              <a:rPr lang="ro-MO" b="1" dirty="0"/>
              <a:t> </a:t>
            </a:r>
            <a:r>
              <a:rPr lang="ro-MO" b="1" dirty="0" err="1"/>
              <a:t>and</a:t>
            </a:r>
            <a:r>
              <a:rPr lang="ro-MO" b="1" dirty="0"/>
              <a:t> </a:t>
            </a:r>
            <a:r>
              <a:rPr lang="ro-MO" b="1" dirty="0" err="1"/>
              <a:t>Identification</a:t>
            </a:r>
            <a:r>
              <a:rPr lang="ro-MO" b="1" dirty="0"/>
              <a:t> – EORI)</a:t>
            </a:r>
            <a:r>
              <a:rPr lang="ro-MO" dirty="0"/>
              <a:t>,</a:t>
            </a:r>
            <a:r>
              <a:rPr lang="en-US" dirty="0"/>
              <a:t> </a:t>
            </a:r>
            <a:r>
              <a:rPr lang="ro-RO" dirty="0"/>
              <a:t>iar d</a:t>
            </a:r>
            <a:r>
              <a:rPr lang="ro-MO" dirty="0"/>
              <a:t>e regulă documentele de bază solicitate de organele vamale ale UE la efectuarea tranzacţiilor de import în UE sunt: </a:t>
            </a:r>
            <a:endParaRPr lang="ru-RU" dirty="0"/>
          </a:p>
          <a:p>
            <a:pPr marL="342900" lvl="0" indent="-342900">
              <a:buFont typeface="+mj-lt"/>
              <a:buAutoNum type="arabicPeriod"/>
            </a:pPr>
            <a:r>
              <a:rPr lang="ro-MO" b="1" dirty="0"/>
              <a:t>Factură comercială (</a:t>
            </a:r>
            <a:r>
              <a:rPr lang="ro-MO" b="1" dirty="0" err="1"/>
              <a:t>Commercial</a:t>
            </a:r>
            <a:r>
              <a:rPr lang="ro-MO" b="1" dirty="0"/>
              <a:t> </a:t>
            </a:r>
            <a:r>
              <a:rPr lang="ro-MO" b="1" dirty="0" err="1"/>
              <a:t>Invoice</a:t>
            </a:r>
            <a:r>
              <a:rPr lang="ro-MO" b="1" dirty="0"/>
              <a:t>);</a:t>
            </a:r>
            <a:endParaRPr lang="ru-RU" b="1" dirty="0"/>
          </a:p>
          <a:p>
            <a:pPr marL="342900" lvl="0" indent="-342900">
              <a:buFont typeface="+mj-lt"/>
              <a:buAutoNum type="arabicPeriod"/>
            </a:pPr>
            <a:r>
              <a:rPr lang="ro-MO" b="1" dirty="0"/>
              <a:t>Declarația vamală privind valoarea mărfii (</a:t>
            </a:r>
            <a:r>
              <a:rPr lang="ro-MO" b="1" dirty="0" err="1"/>
              <a:t>Customs</a:t>
            </a:r>
            <a:r>
              <a:rPr lang="ro-MO" b="1" dirty="0"/>
              <a:t> </a:t>
            </a:r>
            <a:r>
              <a:rPr lang="ro-MO" b="1" dirty="0" err="1"/>
              <a:t>Value</a:t>
            </a:r>
            <a:r>
              <a:rPr lang="ro-MO" b="1" dirty="0"/>
              <a:t> </a:t>
            </a:r>
            <a:r>
              <a:rPr lang="ro-MO" b="1" dirty="0" err="1"/>
              <a:t>Declaration</a:t>
            </a:r>
            <a:r>
              <a:rPr lang="ro-MO" b="1" dirty="0"/>
              <a:t>);</a:t>
            </a:r>
            <a:endParaRPr lang="ru-RU" b="1" dirty="0"/>
          </a:p>
          <a:p>
            <a:pPr marL="342900" lvl="0" indent="-342900">
              <a:buFont typeface="+mj-lt"/>
              <a:buAutoNum type="arabicPeriod"/>
            </a:pPr>
            <a:r>
              <a:rPr lang="ro-MO" b="1" dirty="0"/>
              <a:t>Documentele de transport (</a:t>
            </a:r>
            <a:r>
              <a:rPr lang="ro-MO" b="1" dirty="0" err="1"/>
              <a:t>Freight</a:t>
            </a:r>
            <a:r>
              <a:rPr lang="ro-MO" b="1" dirty="0"/>
              <a:t> </a:t>
            </a:r>
            <a:r>
              <a:rPr lang="ro-MO" b="1" dirty="0" err="1"/>
              <a:t>Documents</a:t>
            </a:r>
            <a:r>
              <a:rPr lang="ro-MO" b="1" dirty="0"/>
              <a:t>), respective CMR şi TIR carnet;</a:t>
            </a:r>
            <a:endParaRPr lang="ru-RU" b="1" dirty="0"/>
          </a:p>
          <a:p>
            <a:pPr marL="342900" lvl="0" indent="-342900">
              <a:buFont typeface="+mj-lt"/>
              <a:buAutoNum type="arabicPeriod"/>
            </a:pPr>
            <a:r>
              <a:rPr lang="ro-MO" b="1" dirty="0"/>
              <a:t>Asigurarea transportării mărfii (</a:t>
            </a:r>
            <a:r>
              <a:rPr lang="ro-MO" b="1" dirty="0" err="1"/>
              <a:t>Freight</a:t>
            </a:r>
            <a:r>
              <a:rPr lang="ro-MO" b="1" dirty="0"/>
              <a:t> Insurance);</a:t>
            </a:r>
            <a:endParaRPr lang="ru-RU" b="1" dirty="0"/>
          </a:p>
          <a:p>
            <a:pPr marL="342900" lvl="0" indent="-342900">
              <a:buFont typeface="+mj-lt"/>
              <a:buAutoNum type="arabicPeriod"/>
            </a:pPr>
            <a:r>
              <a:rPr lang="ro-MO" b="1" dirty="0"/>
              <a:t>Lista de împachetare a mărfii (</a:t>
            </a:r>
            <a:r>
              <a:rPr lang="ro-MO" b="1" dirty="0" err="1"/>
              <a:t>Packing</a:t>
            </a:r>
            <a:r>
              <a:rPr lang="ro-MO" b="1" dirty="0"/>
              <a:t> </a:t>
            </a:r>
            <a:r>
              <a:rPr lang="ro-MO" b="1" dirty="0" err="1"/>
              <a:t>List</a:t>
            </a:r>
            <a:r>
              <a:rPr lang="ro-MO" b="1" dirty="0"/>
              <a:t>);</a:t>
            </a:r>
            <a:endParaRPr lang="ru-RU" b="1" dirty="0"/>
          </a:p>
          <a:p>
            <a:pPr marL="342900" lvl="0" indent="-342900">
              <a:buFont typeface="+mj-lt"/>
              <a:buAutoNum type="arabicPeriod"/>
            </a:pPr>
            <a:r>
              <a:rPr lang="ro-MO" b="1" dirty="0"/>
              <a:t>Documentul Administrativ Unic DAU (Single Administrative Document - SAD).</a:t>
            </a:r>
            <a:endParaRPr lang="ru-RU" b="1" dirty="0"/>
          </a:p>
          <a:p>
            <a:pPr lvl="0"/>
            <a:endParaRPr lang="ru-RU" sz="1600"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596" t="25266" r="34584" b="22308"/>
          <a:stretch/>
        </p:blipFill>
        <p:spPr bwMode="auto">
          <a:xfrm>
            <a:off x="8442525" y="1401449"/>
            <a:ext cx="1568428" cy="2047347"/>
          </a:xfrm>
          <a:prstGeom prst="rect">
            <a:avLst/>
          </a:prstGeom>
          <a:noFill/>
          <a:ln w="9525">
            <a:solidFill>
              <a:srgbClr val="0000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4490" t="11445" r="8674" b="15242"/>
          <a:stretch/>
        </p:blipFill>
        <p:spPr bwMode="auto">
          <a:xfrm>
            <a:off x="10110558" y="1401449"/>
            <a:ext cx="1398269" cy="2047347"/>
          </a:xfrm>
          <a:prstGeom prst="rect">
            <a:avLst/>
          </a:prstGeom>
          <a:noFill/>
          <a:ln w="9525">
            <a:solidFill>
              <a:srgbClr val="0000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Рисунок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72587" y="2425122"/>
            <a:ext cx="1452327" cy="1885581"/>
          </a:xfrm>
          <a:prstGeom prst="rect">
            <a:avLst/>
          </a:prstGeom>
          <a:noFill/>
          <a:ln w="9525">
            <a:solidFill>
              <a:srgbClr val="0000CC"/>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22"/>
          <p:cNvPicPr>
            <a:picLocks noChangeAspect="1" noChangeArrowheads="1"/>
          </p:cNvPicPr>
          <p:nvPr/>
        </p:nvPicPr>
        <p:blipFill>
          <a:blip r:embed="rId5">
            <a:extLst>
              <a:ext uri="{28A0092B-C50C-407E-A947-70E740481C1C}">
                <a14:useLocalDpi xmlns:a14="http://schemas.microsoft.com/office/drawing/2010/main" val="0"/>
              </a:ext>
            </a:extLst>
          </a:blip>
          <a:srcRect l="29289" t="15521" r="45232" b="5457"/>
          <a:stretch>
            <a:fillRect/>
          </a:stretch>
        </p:blipFill>
        <p:spPr bwMode="auto">
          <a:xfrm>
            <a:off x="8782570" y="2995614"/>
            <a:ext cx="1514706" cy="1885580"/>
          </a:xfrm>
          <a:prstGeom prst="rect">
            <a:avLst/>
          </a:prstGeom>
          <a:noFill/>
          <a:ln w="9525">
            <a:solidFill>
              <a:srgbClr val="0000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9924" t="15754" r="31026" b="3635"/>
          <a:stretch/>
        </p:blipFill>
        <p:spPr bwMode="auto">
          <a:xfrm>
            <a:off x="10420238" y="3262809"/>
            <a:ext cx="1514706" cy="1887934"/>
          </a:xfrm>
          <a:prstGeom prst="rect">
            <a:avLst/>
          </a:prstGeom>
          <a:noFill/>
          <a:ln w="9525">
            <a:solidFill>
              <a:srgbClr val="0000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descr="C:\Users\ACSA1\Pictures\Packing List.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52859" y="4401810"/>
            <a:ext cx="1514706" cy="1936189"/>
          </a:xfrm>
          <a:prstGeom prst="rect">
            <a:avLst/>
          </a:prstGeom>
          <a:noFill/>
          <a:ln w="9525">
            <a:solidFill>
              <a:srgbClr val="0000CC"/>
            </a:solidFill>
            <a:miter lim="800000"/>
            <a:headEnd/>
            <a:tailEnd/>
          </a:ln>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l="72465" t="11989" r="16702" b="61100"/>
          <a:stretch/>
        </p:blipFill>
        <p:spPr bwMode="auto">
          <a:xfrm>
            <a:off x="9244449" y="4706610"/>
            <a:ext cx="1533008" cy="19361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51606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2.7. M</a:t>
            </a:r>
            <a:r>
              <a:rPr lang="ro-RO" b="1" dirty="0" err="1">
                <a:solidFill>
                  <a:srgbClr val="FF0000"/>
                </a:solidFill>
              </a:rPr>
              <a:t>odalităţile</a:t>
            </a:r>
            <a:r>
              <a:rPr lang="ro-RO" b="1" dirty="0">
                <a:solidFill>
                  <a:srgbClr val="FF0000"/>
                </a:solidFill>
              </a:rPr>
              <a:t> de export a producţiei agroalimentare în CSI</a:t>
            </a:r>
            <a:r>
              <a:rPr lang="ro-MO" altLang="en-US" b="1" dirty="0">
                <a:solidFill>
                  <a:srgbClr val="FF0000"/>
                </a:solidFill>
              </a:rPr>
              <a:t>:</a:t>
            </a:r>
            <a:endParaRPr lang="en-US" altLang="en-US" b="1" dirty="0">
              <a:solidFill>
                <a:srgbClr val="FF0000"/>
              </a:solidFill>
            </a:endParaRPr>
          </a:p>
        </p:txBody>
      </p:sp>
      <p:sp>
        <p:nvSpPr>
          <p:cNvPr id="10" name="Прямоугольник 2"/>
          <p:cNvSpPr>
            <a:spLocks noChangeArrowheads="1"/>
          </p:cNvSpPr>
          <p:nvPr/>
        </p:nvSpPr>
        <p:spPr bwMode="auto">
          <a:xfrm>
            <a:off x="343289" y="2722398"/>
            <a:ext cx="609277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ro-MO" altLang="en-US" b="1" dirty="0"/>
              <a:t>Pentru exportul produselor agroalimentare din Republica Moldova în Federația Rusă, de rând cu conformarea la procedurile și legislația vamală, compania exportatoare necesită de a fi inclusă în Lista entităților economice care au permisiune de export, obținută prin inspecțiile efectuate la întreprindere de către </a:t>
            </a:r>
            <a:r>
              <a:rPr lang="vi-VN" b="1" dirty="0"/>
              <a:t>Serviciul Federal pentru Supraveghere Veterinară și Fitosanitară</a:t>
            </a:r>
            <a:r>
              <a:rPr lang="ro-MO" b="1" dirty="0"/>
              <a:t> </a:t>
            </a:r>
            <a:r>
              <a:rPr lang="ro-RO" b="1" dirty="0"/>
              <a:t>– </a:t>
            </a:r>
            <a:r>
              <a:rPr lang="ru-MO" b="1" dirty="0"/>
              <a:t>РОССЕЛЬХОЗНАДЗОР</a:t>
            </a:r>
            <a:r>
              <a:rPr lang="ro-MO" b="1" dirty="0"/>
              <a:t>.</a:t>
            </a:r>
          </a:p>
        </p:txBody>
      </p:sp>
      <p:sp>
        <p:nvSpPr>
          <p:cNvPr id="13" name="TextBox 3"/>
          <p:cNvSpPr txBox="1">
            <a:spLocks noChangeArrowheads="1"/>
          </p:cNvSpPr>
          <p:nvPr/>
        </p:nvSpPr>
        <p:spPr bwMode="auto">
          <a:xfrm>
            <a:off x="343289" y="5511581"/>
            <a:ext cx="61800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r>
              <a:rPr lang="en-US" sz="1400" b="1" dirty="0"/>
              <a:t>Link</a:t>
            </a:r>
            <a:r>
              <a:rPr lang="ro-MO" sz="1400" b="1" dirty="0"/>
              <a:t>: </a:t>
            </a:r>
            <a:r>
              <a:rPr lang="ro-MO" sz="1400" u="sng" dirty="0">
                <a:solidFill>
                  <a:srgbClr val="0000FF"/>
                </a:solidFill>
              </a:rPr>
              <a:t>http://www.fsvps.ru/fsvps/importExport/moldova/import.html</a:t>
            </a:r>
            <a:endParaRPr lang="ru-RU" sz="1400" u="sng" dirty="0">
              <a:solidFill>
                <a:srgbClr val="0000FF"/>
              </a:solidFill>
            </a:endParaRPr>
          </a:p>
        </p:txBody>
      </p:sp>
      <p:sp>
        <p:nvSpPr>
          <p:cNvPr id="15" name="Прямоугольник 1"/>
          <p:cNvSpPr>
            <a:spLocks noChangeArrowheads="1"/>
          </p:cNvSpPr>
          <p:nvPr/>
        </p:nvSpPr>
        <p:spPr bwMode="auto">
          <a:xfrm>
            <a:off x="6665419" y="1566750"/>
            <a:ext cx="5383377"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spcAft>
                <a:spcPts val="600"/>
              </a:spcAft>
            </a:pPr>
            <a:r>
              <a:rPr lang="ro-RO" b="1" dirty="0"/>
              <a:t>Inspectarea întreprinderilor  din RM </a:t>
            </a:r>
            <a:endParaRPr lang="en-US" b="1" dirty="0"/>
          </a:p>
          <a:p>
            <a:pPr algn="ctr" eaLnBrk="1" hangingPunct="1">
              <a:spcAft>
                <a:spcPts val="600"/>
              </a:spcAft>
            </a:pPr>
            <a:r>
              <a:rPr lang="ro-RO" b="1" dirty="0"/>
              <a:t>de </a:t>
            </a:r>
            <a:r>
              <a:rPr lang="ru-MO" b="1" dirty="0"/>
              <a:t>РОССЕЛЬХОЗНАДЗОР</a:t>
            </a:r>
            <a:endParaRPr lang="ro-MO" b="1"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2003" r="42613" b="8683"/>
          <a:stretch/>
        </p:blipFill>
        <p:spPr bwMode="auto">
          <a:xfrm>
            <a:off x="6827017" y="2427890"/>
            <a:ext cx="5060183" cy="4144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3395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2.7. M</a:t>
            </a:r>
            <a:r>
              <a:rPr lang="ro-RO" b="1" dirty="0" err="1">
                <a:solidFill>
                  <a:srgbClr val="FF0000"/>
                </a:solidFill>
              </a:rPr>
              <a:t>odalităţile</a:t>
            </a:r>
            <a:r>
              <a:rPr lang="ro-RO" b="1" dirty="0">
                <a:solidFill>
                  <a:srgbClr val="FF0000"/>
                </a:solidFill>
              </a:rPr>
              <a:t> de export a producţiei agroalimentare în CSI</a:t>
            </a:r>
            <a:r>
              <a:rPr lang="ro-MO" altLang="en-US" b="1" dirty="0">
                <a:solidFill>
                  <a:srgbClr val="FF0000"/>
                </a:solidFill>
              </a:rPr>
              <a:t>:</a:t>
            </a:r>
            <a:endParaRPr lang="en-US" altLang="en-US" b="1" dirty="0">
              <a:solidFill>
                <a:srgbClr val="FF0000"/>
              </a:solidFill>
            </a:endParaRPr>
          </a:p>
        </p:txBody>
      </p:sp>
      <p:sp>
        <p:nvSpPr>
          <p:cNvPr id="14" name="TextBox 3"/>
          <p:cNvSpPr txBox="1">
            <a:spLocks noChangeArrowheads="1"/>
          </p:cNvSpPr>
          <p:nvPr/>
        </p:nvSpPr>
        <p:spPr bwMode="auto">
          <a:xfrm>
            <a:off x="212724" y="2241088"/>
            <a:ext cx="1162312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r>
              <a:rPr lang="ro-RO" sz="1400" b="1" dirty="0"/>
              <a:t>La inițierea exportului în FR inspectorii </a:t>
            </a:r>
            <a:r>
              <a:rPr lang="ru-MO" sz="1400" b="1" dirty="0">
                <a:solidFill>
                  <a:srgbClr val="FF0000"/>
                </a:solidFill>
              </a:rPr>
              <a:t>РОССЕЛЬХОЗНАДЗОР</a:t>
            </a:r>
            <a:r>
              <a:rPr lang="ro-MO" sz="1400" b="1" dirty="0"/>
              <a:t> </a:t>
            </a:r>
            <a:r>
              <a:rPr lang="ro-RO" sz="1400" b="1" dirty="0"/>
              <a:t>efectuează – </a:t>
            </a:r>
            <a:r>
              <a:rPr lang="ro-RO" sz="1400" b="1" dirty="0">
                <a:solidFill>
                  <a:srgbClr val="FF0000"/>
                </a:solidFill>
              </a:rPr>
              <a:t>Auditul și inspecţia </a:t>
            </a:r>
            <a:r>
              <a:rPr lang="ro-RO" sz="1400" b="1" dirty="0"/>
              <a:t>la entitatea economică producătoare de produse vegetale sau animale.</a:t>
            </a:r>
            <a:endParaRPr lang="en-US" sz="1400" b="1" dirty="0"/>
          </a:p>
          <a:p>
            <a:pPr algn="just"/>
            <a:endParaRPr lang="en-US" sz="1400" dirty="0"/>
          </a:p>
          <a:p>
            <a:pPr algn="just"/>
            <a:r>
              <a:rPr lang="ro-RO" sz="1400" dirty="0"/>
              <a:t>În conformitate cu decizia nr. № 94 din 9 octombrie 2014 a Comisiei Economice Eurasiatice, precum și cu decizia № 834 din 18 octombrie 2011 a Comisiei Uniunii Vamale, cu intrarea în vigoare a Regulamentului cu privire la proceduri unice pentru efectuarea de inspecții comune, a instalațiilor și prelevarea de probe de mărfuri (produse) sub controlul veterinar (supraveghere), ca urmare a publicării raportului preliminar privind inspecția comună într-o țară străină, autoritatea competentă a unei țări terțe poate furniza informații suplimentare (inclusiv informații cu privire la măsurile puse în aplicare pentru a remedia deficiențele identificate), clarificarea cuprinse în raportul preliminar de informații și concluziile sale. Autoritățile competente ale părților la Uniunea Vamală, după efectuarea evaluării informațiilor primite pregătesc și publică un raport final de inspecție.</a:t>
            </a:r>
            <a:endParaRPr lang="en-US" sz="1400" dirty="0"/>
          </a:p>
        </p:txBody>
      </p:sp>
      <p:sp>
        <p:nvSpPr>
          <p:cNvPr id="16" name="TextBox 3"/>
          <p:cNvSpPr txBox="1">
            <a:spLocks noChangeArrowheads="1"/>
          </p:cNvSpPr>
          <p:nvPr/>
        </p:nvSpPr>
        <p:spPr bwMode="auto">
          <a:xfrm>
            <a:off x="157243" y="4628164"/>
            <a:ext cx="11625262" cy="190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2857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spcBef>
                <a:spcPts val="600"/>
              </a:spcBef>
              <a:defRPr/>
            </a:pPr>
            <a:r>
              <a:rPr lang="ro-RO" sz="1400" b="1" dirty="0"/>
              <a:t>1. Inspectorii </a:t>
            </a:r>
            <a:r>
              <a:rPr lang="ru-MO" sz="1400" b="1" dirty="0"/>
              <a:t>РОССЕЛЬХОЗНАДЗОР</a:t>
            </a:r>
            <a:r>
              <a:rPr lang="ro-MO" sz="1400" b="1" dirty="0"/>
              <a:t> </a:t>
            </a:r>
            <a:r>
              <a:rPr lang="ro-RO" sz="1400" b="1" dirty="0"/>
              <a:t>efectuează – Auditul și inspecţia la entitatea economică producătoare de produse vegetale sau animale;</a:t>
            </a:r>
          </a:p>
          <a:p>
            <a:pPr algn="just">
              <a:spcBef>
                <a:spcPts val="600"/>
              </a:spcBef>
              <a:defRPr/>
            </a:pPr>
            <a:r>
              <a:rPr lang="ro-RO" sz="1400" b="1" dirty="0"/>
              <a:t>2. Perfectează:</a:t>
            </a:r>
          </a:p>
          <a:p>
            <a:pPr marL="285750" indent="-285750" algn="just">
              <a:spcBef>
                <a:spcPts val="600"/>
              </a:spcBef>
              <a:buFont typeface="Wingdings" pitchFamily="2" charset="2"/>
              <a:buChar char="Ø"/>
              <a:defRPr/>
            </a:pPr>
            <a:r>
              <a:rPr lang="ro-RO" sz="1400" dirty="0"/>
              <a:t>Lista de pepiniere certificate din Republica Moldova care au permisul la introducerea de material săditor pe teritoriul Federației Ruse;</a:t>
            </a:r>
            <a:endParaRPr lang="en-US" sz="1400" dirty="0"/>
          </a:p>
          <a:p>
            <a:pPr marL="285750" indent="-285750" algn="just">
              <a:spcBef>
                <a:spcPts val="600"/>
              </a:spcBef>
              <a:buFont typeface="Wingdings" pitchFamily="2" charset="2"/>
              <a:buChar char="Ø"/>
              <a:defRPr/>
            </a:pPr>
            <a:r>
              <a:rPr lang="ro-RO" sz="1400" dirty="0"/>
              <a:t>Lista exportatorilor de produse de origine vegetală din Republica Moldova în Federația Rusă;</a:t>
            </a:r>
            <a:endParaRPr lang="en-US" sz="1400" dirty="0"/>
          </a:p>
          <a:p>
            <a:pPr marL="285750" indent="-285750" algn="just">
              <a:spcBef>
                <a:spcPts val="600"/>
              </a:spcBef>
              <a:buFont typeface="Wingdings" pitchFamily="2" charset="2"/>
              <a:buChar char="Ø"/>
              <a:defRPr/>
            </a:pPr>
            <a:r>
              <a:rPr lang="ro-RO" sz="1400" dirty="0"/>
              <a:t>Registrul companiilor din Republica Moldova care au permis la exportul de furaje și aditivi pentru hrana animalelor, carne și produse din carne, pește și produse de mare în Federația Rusă.</a:t>
            </a:r>
            <a:endParaRPr lang="en-US" sz="1400" dirty="0"/>
          </a:p>
        </p:txBody>
      </p:sp>
      <p:sp>
        <p:nvSpPr>
          <p:cNvPr id="17" name="Прямоугольник 1"/>
          <p:cNvSpPr>
            <a:spLocks noChangeArrowheads="1"/>
          </p:cNvSpPr>
          <p:nvPr/>
        </p:nvSpPr>
        <p:spPr bwMode="auto">
          <a:xfrm>
            <a:off x="6665419" y="1531327"/>
            <a:ext cx="5383377"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spcAft>
                <a:spcPts val="600"/>
              </a:spcAft>
            </a:pPr>
            <a:r>
              <a:rPr lang="ro-RO" b="1" dirty="0"/>
              <a:t>Inspectarea întreprinderilor  din RM </a:t>
            </a:r>
            <a:endParaRPr lang="en-US" b="1" dirty="0"/>
          </a:p>
          <a:p>
            <a:pPr algn="ctr" eaLnBrk="1" hangingPunct="1">
              <a:spcAft>
                <a:spcPts val="600"/>
              </a:spcAft>
            </a:pPr>
            <a:r>
              <a:rPr lang="ro-RO" b="1" dirty="0"/>
              <a:t>de </a:t>
            </a:r>
            <a:r>
              <a:rPr lang="ru-MO" b="1" dirty="0"/>
              <a:t>РОССЕЛЬХОЗНАДЗОР</a:t>
            </a:r>
            <a:endParaRPr lang="ro-MO" b="1" dirty="0"/>
          </a:p>
        </p:txBody>
      </p:sp>
    </p:spTree>
    <p:extLst>
      <p:ext uri="{BB962C8B-B14F-4D97-AF65-F5344CB8AC3E}">
        <p14:creationId xmlns:p14="http://schemas.microsoft.com/office/powerpoint/2010/main" val="819006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2.7. M</a:t>
            </a:r>
            <a:r>
              <a:rPr lang="ro-RO" b="1" dirty="0" err="1">
                <a:solidFill>
                  <a:srgbClr val="FF0000"/>
                </a:solidFill>
              </a:rPr>
              <a:t>odalităţile</a:t>
            </a:r>
            <a:r>
              <a:rPr lang="ro-RO" b="1" dirty="0">
                <a:solidFill>
                  <a:srgbClr val="FF0000"/>
                </a:solidFill>
              </a:rPr>
              <a:t> de export a producţiei agroalimentare în CSI</a:t>
            </a:r>
            <a:r>
              <a:rPr lang="ro-MO" altLang="en-US" b="1" dirty="0">
                <a:solidFill>
                  <a:srgbClr val="FF0000"/>
                </a:solidFill>
              </a:rPr>
              <a:t>:</a:t>
            </a:r>
            <a:endParaRPr lang="en-US" altLang="en-US" b="1" dirty="0">
              <a:solidFill>
                <a:srgbClr val="FF0000"/>
              </a:solidFill>
            </a:endParaRPr>
          </a:p>
        </p:txBody>
      </p:sp>
      <p:sp>
        <p:nvSpPr>
          <p:cNvPr id="15" name="Прямоугольник 1"/>
          <p:cNvSpPr>
            <a:spLocks noChangeArrowheads="1"/>
          </p:cNvSpPr>
          <p:nvPr/>
        </p:nvSpPr>
        <p:spPr bwMode="auto">
          <a:xfrm>
            <a:off x="6514701" y="1505194"/>
            <a:ext cx="53833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spcAft>
                <a:spcPts val="600"/>
              </a:spcAft>
            </a:pPr>
            <a:r>
              <a:rPr lang="ro-MO" altLang="en-US" b="1" dirty="0"/>
              <a:t>Înregistrarea și acceptarea </a:t>
            </a:r>
            <a:r>
              <a:rPr lang="ro-MO" b="1" dirty="0"/>
              <a:t>produselor procesate din RM</a:t>
            </a:r>
            <a:r>
              <a:rPr lang="ro-RO" b="1" dirty="0"/>
              <a:t> de РОСПОТРЕБНАДЗОР</a:t>
            </a:r>
            <a:endParaRPr lang="en-US" b="1" dirty="0"/>
          </a:p>
        </p:txBody>
      </p:sp>
      <p:sp>
        <p:nvSpPr>
          <p:cNvPr id="12" name="TextBox 3"/>
          <p:cNvSpPr txBox="1">
            <a:spLocks noChangeArrowheads="1"/>
          </p:cNvSpPr>
          <p:nvPr/>
        </p:nvSpPr>
        <p:spPr bwMode="auto">
          <a:xfrm>
            <a:off x="453146" y="2886186"/>
            <a:ext cx="742879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r>
              <a:rPr lang="ro-RO" sz="1300" b="1" dirty="0"/>
              <a:t>La inițierea exportului în FR se efectuează - Înregistrarea de stat a primului produs procesat introdus pentru prima dată la importul pe teritoriul Federației Ruse.</a:t>
            </a:r>
            <a:endParaRPr lang="en-US" sz="1300" b="1" dirty="0"/>
          </a:p>
        </p:txBody>
      </p:sp>
      <p:sp>
        <p:nvSpPr>
          <p:cNvPr id="14" name="Прямоугольник 2"/>
          <p:cNvSpPr>
            <a:spLocks noChangeArrowheads="1"/>
          </p:cNvSpPr>
          <p:nvPr/>
        </p:nvSpPr>
        <p:spPr bwMode="auto">
          <a:xfrm>
            <a:off x="386946" y="2134312"/>
            <a:ext cx="751245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ro-MO" altLang="en-US" sz="1400" b="1" dirty="0"/>
              <a:t>Produsele agroalimentare procesate din Republica Moldova, care se exportă în Federația Rusă, necesită de a fi înregistrate și acceptate de </a:t>
            </a:r>
            <a:r>
              <a:rPr lang="ro-RO" sz="1400" b="1" dirty="0"/>
              <a:t>Serviciul Federal de Supraveghere în domeniul Protecției Drepturilor Consumatorilor și de Protecție Socială – РОСПОТРЕБНАДЗОР.</a:t>
            </a:r>
          </a:p>
        </p:txBody>
      </p:sp>
      <p:sp>
        <p:nvSpPr>
          <p:cNvPr id="16" name="TextBox 3"/>
          <p:cNvSpPr txBox="1">
            <a:spLocks noChangeArrowheads="1"/>
          </p:cNvSpPr>
          <p:nvPr/>
        </p:nvSpPr>
        <p:spPr bwMode="auto">
          <a:xfrm>
            <a:off x="7565722" y="6425617"/>
            <a:ext cx="462627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r>
              <a:rPr lang="ro-MO" sz="1300" u="sng" dirty="0">
                <a:solidFill>
                  <a:srgbClr val="0000FF"/>
                </a:solidFill>
              </a:rPr>
              <a:t>http://rospotrebnadzor.ru/gosserv/for/11/category/90/5402/</a:t>
            </a:r>
            <a:endParaRPr lang="ru-RU" sz="1300" u="sng" dirty="0">
              <a:solidFill>
                <a:srgbClr val="0000FF"/>
              </a:solidFill>
            </a:endParaRPr>
          </a:p>
        </p:txBody>
      </p:sp>
      <p:sp>
        <p:nvSpPr>
          <p:cNvPr id="17" name="TextBox 3"/>
          <p:cNvSpPr txBox="1">
            <a:spLocks noChangeArrowheads="1"/>
          </p:cNvSpPr>
          <p:nvPr/>
        </p:nvSpPr>
        <p:spPr bwMode="auto">
          <a:xfrm>
            <a:off x="453146" y="3624850"/>
            <a:ext cx="7452046" cy="294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2857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a:spcBef>
                <a:spcPts val="300"/>
              </a:spcBef>
              <a:defRPr/>
            </a:pPr>
            <a:r>
              <a:rPr lang="ro-RO" sz="1200" b="1" dirty="0"/>
              <a:t>Pentru mărfurile controlate, fabricate-procesate în afara teritoriului vamal al Uniunii Vamale – țările CSI, este necesară prezentarea următoarelor documente:</a:t>
            </a:r>
            <a:endParaRPr lang="en-US" sz="1200" b="1" dirty="0"/>
          </a:p>
          <a:p>
            <a:pPr marL="342900" indent="-342900" algn="just">
              <a:spcBef>
                <a:spcPts val="300"/>
              </a:spcBef>
              <a:buFont typeface="+mj-lt"/>
              <a:buAutoNum type="arabicPeriod"/>
              <a:defRPr/>
            </a:pPr>
            <a:r>
              <a:rPr lang="ro-RO" sz="1200" b="1" dirty="0"/>
              <a:t>Cerere de înregistrare;</a:t>
            </a:r>
            <a:endParaRPr lang="en-US" sz="1200" b="1" dirty="0"/>
          </a:p>
          <a:p>
            <a:pPr marL="342900" indent="-342900" algn="just">
              <a:spcBef>
                <a:spcPts val="300"/>
              </a:spcBef>
              <a:buFont typeface="+mj-lt"/>
              <a:buAutoNum type="arabicPeriod"/>
              <a:defRPr/>
            </a:pPr>
            <a:r>
              <a:rPr lang="ro-RO" sz="1200" b="1" dirty="0"/>
              <a:t>Copii ale documentelor, potrivit cărora sunt fabricate produsele (standarde, specificații tehnice)</a:t>
            </a:r>
            <a:endParaRPr lang="en-US" sz="1200" b="1" dirty="0"/>
          </a:p>
          <a:p>
            <a:pPr marL="342900" indent="-342900" algn="just">
              <a:spcBef>
                <a:spcPts val="300"/>
              </a:spcBef>
              <a:buFont typeface="+mj-lt"/>
              <a:buAutoNum type="arabicPeriod"/>
              <a:defRPr/>
            </a:pPr>
            <a:r>
              <a:rPr lang="ro-RO" sz="1200" b="1" dirty="0"/>
              <a:t>Declarația producătorului cu privire la prezența sau lipsa Organismelor Genetic Modificate, nanomateriale, hormoni, pesticide în produsele alimentare;</a:t>
            </a:r>
            <a:endParaRPr lang="en-US" sz="1200" b="1" dirty="0"/>
          </a:p>
          <a:p>
            <a:pPr marL="342900" indent="-342900" algn="just">
              <a:spcBef>
                <a:spcPts val="300"/>
              </a:spcBef>
              <a:buFont typeface="+mj-lt"/>
              <a:buAutoNum type="arabicPeriod"/>
              <a:defRPr/>
            </a:pPr>
            <a:r>
              <a:rPr lang="ro-RO" sz="1200" b="1" dirty="0"/>
              <a:t>O notificare scrisă emisă de producător, că produsele (mostre de produse) îndeplinesc cerințele documentelor, în baza cărora se produce acestea (copii ale certificatului de calitate);</a:t>
            </a:r>
            <a:endParaRPr lang="en-US" sz="1200" b="1" dirty="0"/>
          </a:p>
          <a:p>
            <a:pPr marL="342900" indent="-342900" algn="just">
              <a:spcBef>
                <a:spcPts val="300"/>
              </a:spcBef>
              <a:buFont typeface="+mj-lt"/>
              <a:buAutoNum type="arabicPeriod"/>
              <a:defRPr/>
            </a:pPr>
            <a:r>
              <a:rPr lang="ro-RO" sz="1200" b="1" dirty="0"/>
              <a:t>O copie a etichetei produsului (ambalajului), declarată de către solicitant;</a:t>
            </a:r>
            <a:endParaRPr lang="en-US" sz="1200" b="1" dirty="0"/>
          </a:p>
          <a:p>
            <a:pPr marL="342900" indent="-342900" algn="just">
              <a:spcBef>
                <a:spcPts val="300"/>
              </a:spcBef>
              <a:buFont typeface="+mj-lt"/>
              <a:buAutoNum type="arabicPeriod"/>
              <a:defRPr/>
            </a:pPr>
            <a:r>
              <a:rPr lang="ro-RO" sz="1200" b="1" dirty="0"/>
              <a:t>Protocoale de cercetare (teste) (acte de examinare igienică)</a:t>
            </a:r>
            <a:endParaRPr lang="en-US" sz="1200" b="1" dirty="0"/>
          </a:p>
          <a:p>
            <a:pPr marL="342900" indent="-342900" algn="just">
              <a:spcBef>
                <a:spcPts val="300"/>
              </a:spcBef>
              <a:buFont typeface="+mj-lt"/>
              <a:buAutoNum type="arabicPeriod"/>
              <a:defRPr/>
            </a:pPr>
            <a:r>
              <a:rPr lang="ro-RO" sz="1200" b="1" dirty="0"/>
              <a:t>Copii ale documentelor care confirmă importul de mostre de mărfuri controlate pe teritoriul vamal al Uniunii Vamale</a:t>
            </a:r>
            <a:endParaRPr lang="en-US" sz="1200" b="1"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376" t="11810" r="24158" b="5111"/>
          <a:stretch/>
        </p:blipFill>
        <p:spPr bwMode="auto">
          <a:xfrm>
            <a:off x="8010296" y="2134312"/>
            <a:ext cx="4051590" cy="4077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463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130940-6733-4CC0-8DF0-2D4B04F89872}"/>
              </a:ext>
            </a:extLst>
          </p:cNvPr>
          <p:cNvSpPr>
            <a:spLocks noGrp="1"/>
          </p:cNvSpPr>
          <p:nvPr>
            <p:ph idx="1"/>
          </p:nvPr>
        </p:nvSpPr>
        <p:spPr>
          <a:xfrm>
            <a:off x="398496" y="2111350"/>
            <a:ext cx="11488703" cy="3693778"/>
          </a:xfrm>
        </p:spPr>
        <p:txBody>
          <a:bodyPr>
            <a:normAutofit fontScale="85000" lnSpcReduction="20000"/>
          </a:bodyPr>
          <a:lstStyle/>
          <a:p>
            <a:pPr marL="0" indent="0">
              <a:buNone/>
            </a:pPr>
            <a:r>
              <a:rPr lang="ro-RO" sz="1700" b="1" dirty="0"/>
              <a:t>Codul vamal al Republicii Moldova nr. 1149-XIV  din  20.07.2000</a:t>
            </a:r>
            <a:r>
              <a:rPr lang="ro-RO" sz="1700" dirty="0"/>
              <a:t>, Republicat: Monitorul Oficial al Republicii Moldova ediţie specială din 01.01.2007: </a:t>
            </a:r>
            <a:r>
              <a:rPr lang="ro-RO" sz="1700" b="1" u="sng" dirty="0">
                <a:hlinkClick r:id="rId2"/>
              </a:rPr>
              <a:t>https://www.legis.md/cautare/getResults?doc_id=85852&amp;lang=ro</a:t>
            </a:r>
            <a:endParaRPr lang="ro-RO" sz="1700" b="1" u="sng" dirty="0"/>
          </a:p>
          <a:p>
            <a:pPr marL="0" indent="0">
              <a:buNone/>
            </a:pPr>
            <a:r>
              <a:rPr lang="ro-RO" sz="1400" b="1" dirty="0"/>
              <a:t>Articolul 11. Atribuţiile organului vamal </a:t>
            </a:r>
          </a:p>
          <a:p>
            <a:pPr marL="0" indent="0">
              <a:buNone/>
            </a:pPr>
            <a:r>
              <a:rPr lang="ro-RO" sz="1400" dirty="0"/>
              <a:t>r) </a:t>
            </a:r>
            <a:r>
              <a:rPr lang="ro-RO" sz="1400" b="1" i="1" u="sng" dirty="0"/>
              <a:t>gestionează sistemul de certificare a originii, în cazurile stabilite de Guvern, inclusiv certifică originea mărfurilor şi eliberează contra plată certificate de origine la exportul mărfurilor</a:t>
            </a:r>
            <a:r>
              <a:rPr lang="ro-RO" sz="1400" dirty="0"/>
              <a:t>; </a:t>
            </a:r>
          </a:p>
          <a:p>
            <a:pPr marL="0" indent="0">
              <a:buNone/>
            </a:pPr>
            <a:r>
              <a:rPr lang="ro-RO" sz="1400" b="1" dirty="0"/>
              <a:t>Articolul 215</a:t>
            </a:r>
            <a:r>
              <a:rPr lang="ro-RO" sz="1400" b="1" baseline="30000" dirty="0"/>
              <a:t>1</a:t>
            </a:r>
            <a:r>
              <a:rPr lang="ro-RO" sz="1400" b="1" dirty="0"/>
              <a:t>.</a:t>
            </a:r>
            <a:r>
              <a:rPr lang="ro-RO" sz="1400" dirty="0"/>
              <a:t> </a:t>
            </a:r>
            <a:r>
              <a:rPr lang="ro-RO" sz="1400" b="1" dirty="0"/>
              <a:t>Procedura de obţinere a informaţiilor obligatorii privind originea mărfurilor şi de notificare a solicitantului </a:t>
            </a:r>
          </a:p>
          <a:p>
            <a:pPr marL="0" indent="0">
              <a:buNone/>
            </a:pPr>
            <a:r>
              <a:rPr lang="ro-RO" sz="1400" dirty="0"/>
              <a:t>(1) Solicitantul de informaţii obligatorii privind originea mărfurilor se adresează în scris Serviciului Vamal. </a:t>
            </a:r>
          </a:p>
          <a:p>
            <a:pPr marL="0" indent="0">
              <a:buNone/>
            </a:pPr>
            <a:r>
              <a:rPr lang="ro-RO" sz="1400" dirty="0"/>
              <a:t>(2) Solicitarea de informaţii obligatorii privind originea mărfurilor nu se poate referi decât la un singur tip de mărfuri. </a:t>
            </a:r>
          </a:p>
          <a:p>
            <a:pPr marL="0" indent="0">
              <a:buNone/>
            </a:pPr>
            <a:r>
              <a:rPr lang="ro-RO" sz="1400" dirty="0"/>
              <a:t>(5) Informaţia obligatorie privind originea mărfurilor nu poate fi invocată decât de titular. </a:t>
            </a:r>
          </a:p>
          <a:p>
            <a:pPr marL="0" indent="0">
              <a:buNone/>
            </a:pPr>
            <a:r>
              <a:rPr lang="ro-RO" sz="1400" b="1" dirty="0"/>
              <a:t>Articolul 215</a:t>
            </a:r>
            <a:r>
              <a:rPr lang="ro-RO" sz="1400" b="1" baseline="30000" dirty="0"/>
              <a:t>2</a:t>
            </a:r>
            <a:r>
              <a:rPr lang="ro-RO" sz="1400" b="1" dirty="0"/>
              <a:t>.</a:t>
            </a:r>
            <a:r>
              <a:rPr lang="ro-RO" sz="1400" dirty="0"/>
              <a:t> </a:t>
            </a:r>
            <a:r>
              <a:rPr lang="ro-RO" sz="1400" b="1" dirty="0"/>
              <a:t>Termenul de valabilitate a informaţiei obligatorii privind originea mărfurilor </a:t>
            </a:r>
          </a:p>
          <a:p>
            <a:pPr marL="342900" indent="-342900">
              <a:buAutoNum type="arabicParenBoth"/>
            </a:pPr>
            <a:r>
              <a:rPr lang="ro-RO" sz="1400" dirty="0"/>
              <a:t>Informaţia obligatorie privind originea mărfurilor este valabilă pentru o perioada de 3 ani de la data emiterii. </a:t>
            </a:r>
          </a:p>
          <a:p>
            <a:pPr marL="0" indent="0">
              <a:buNone/>
            </a:pPr>
            <a:r>
              <a:rPr lang="ro-RO" sz="1400" b="1" dirty="0"/>
              <a:t>Articolul 215</a:t>
            </a:r>
            <a:r>
              <a:rPr lang="ro-RO" sz="1400" b="1" baseline="30000" dirty="0"/>
              <a:t>3</a:t>
            </a:r>
            <a:r>
              <a:rPr lang="ro-RO" sz="1400" b="1" dirty="0"/>
              <a:t>.</a:t>
            </a:r>
            <a:r>
              <a:rPr lang="ro-RO" sz="1400" dirty="0"/>
              <a:t> </a:t>
            </a:r>
            <a:r>
              <a:rPr lang="ro-RO" sz="1400" b="1" dirty="0"/>
              <a:t>Exportator aprobat - Dispoziţii generale</a:t>
            </a:r>
          </a:p>
          <a:p>
            <a:pPr marL="0" indent="0">
              <a:buNone/>
            </a:pPr>
            <a:r>
              <a:rPr lang="ro-RO" sz="1400" dirty="0"/>
              <a:t>(1) Agentul economic care exportă mărfuri de origine preferenţială Republica Moldova de pe teritoriul vamal al Republicii Moldova şi care este rezident poate să solicite statutul de exportator aprobat (</a:t>
            </a:r>
            <a:r>
              <a:rPr lang="ro-RO" sz="1400" i="1" dirty="0" err="1"/>
              <a:t>Approved</a:t>
            </a:r>
            <a:r>
              <a:rPr lang="ro-RO" sz="1400" i="1" dirty="0"/>
              <a:t> </a:t>
            </a:r>
            <a:r>
              <a:rPr lang="ro-RO" sz="1400" i="1" dirty="0" err="1"/>
              <a:t>exporter</a:t>
            </a:r>
            <a:r>
              <a:rPr lang="ro-RO" sz="1400" dirty="0"/>
              <a:t>).</a:t>
            </a:r>
          </a:p>
          <a:p>
            <a:pPr marL="0" indent="0">
              <a:buNone/>
            </a:pPr>
            <a:r>
              <a:rPr lang="ro-RO" sz="1400" dirty="0"/>
              <a:t>(2) Statutul de exportator aprobat se acordă de către Serviciul Vamal prin eliberarea unui certificat şi face obiectul unei supravegheri permanente.</a:t>
            </a:r>
          </a:p>
          <a:p>
            <a:pPr marL="0" indent="0">
              <a:buNone/>
            </a:pPr>
            <a:endParaRPr lang="ro-RO" sz="1400" b="1" dirty="0"/>
          </a:p>
        </p:txBody>
      </p:sp>
      <p:sp>
        <p:nvSpPr>
          <p:cNvPr id="6" name="TextBox 5"/>
          <p:cNvSpPr txBox="1"/>
          <p:nvPr/>
        </p:nvSpPr>
        <p:spPr>
          <a:xfrm>
            <a:off x="398497" y="1168842"/>
            <a:ext cx="11488703" cy="353943"/>
          </a:xfrm>
          <a:prstGeom prst="rect">
            <a:avLst/>
          </a:prstGeom>
          <a:noFill/>
        </p:spPr>
        <p:txBody>
          <a:bodyPr wrap="square" rtlCol="0">
            <a:spAutoFit/>
          </a:bodyPr>
          <a:lstStyle/>
          <a:p>
            <a:r>
              <a:rPr lang="en-US" sz="1700" b="1" dirty="0">
                <a:solidFill>
                  <a:srgbClr val="0000CC"/>
                </a:solidFill>
              </a:rPr>
              <a:t>I. </a:t>
            </a:r>
            <a:r>
              <a:rPr lang="ro-RO" sz="1700" b="1" dirty="0">
                <a:solidFill>
                  <a:srgbClr val="0000CC"/>
                </a:solidFill>
              </a:rPr>
              <a:t>BAZA NAŢIONALĂ LEGISLATIVĂ ŞI NORMATIVĂ PRIVITOR LA EXPORTUL PRODUSELOR AGROALIMENTARE ŞI PROCESATE</a:t>
            </a:r>
            <a:endParaRPr lang="ru-RU" sz="1700" b="1" dirty="0">
              <a:solidFill>
                <a:srgbClr val="0000CC"/>
              </a:solidFill>
            </a:endParaRPr>
          </a:p>
        </p:txBody>
      </p:sp>
      <p:sp>
        <p:nvSpPr>
          <p:cNvPr id="9"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a:solidFill>
                  <a:srgbClr val="FF0000"/>
                </a:solidFill>
              </a:rPr>
              <a:t>1.1. </a:t>
            </a:r>
            <a:r>
              <a:rPr lang="ro-RO" b="1">
                <a:solidFill>
                  <a:srgbClr val="FF0000"/>
                </a:solidFill>
              </a:rPr>
              <a:t>Cerinţele privitor la originea mărfii</a:t>
            </a:r>
          </a:p>
        </p:txBody>
      </p:sp>
      <p:sp>
        <p:nvSpPr>
          <p:cNvPr id="2" name="Прямоугольник 1"/>
          <p:cNvSpPr/>
          <p:nvPr/>
        </p:nvSpPr>
        <p:spPr>
          <a:xfrm>
            <a:off x="398495" y="5805128"/>
            <a:ext cx="11299517" cy="507831"/>
          </a:xfrm>
          <a:prstGeom prst="rect">
            <a:avLst/>
          </a:prstGeom>
        </p:spPr>
        <p:txBody>
          <a:bodyPr wrap="square">
            <a:spAutoFit/>
          </a:bodyPr>
          <a:lstStyle/>
          <a:p>
            <a:r>
              <a:rPr lang="vi-VN" sz="1300" b="1" dirty="0"/>
              <a:t>Ordin nr. 325-o din 12.07.2012, privind aprobarea Instrucţiunii cu privire la procedura de solicitare şi emitere a informaţiilor obligatorii privind originea mărfurilor</a:t>
            </a:r>
            <a:r>
              <a:rPr lang="ro-RO" sz="1300" b="1" dirty="0"/>
              <a:t> - </a:t>
            </a:r>
            <a:r>
              <a:rPr lang="ro-MO" sz="1400" dirty="0">
                <a:hlinkClick r:id="rId3"/>
              </a:rPr>
              <a:t>https://customs.gov.md/ro/content/formulare-line</a:t>
            </a:r>
            <a:endParaRPr lang="ru-RU" sz="1300" b="1" dirty="0"/>
          </a:p>
        </p:txBody>
      </p:sp>
    </p:spTree>
    <p:extLst>
      <p:ext uri="{BB962C8B-B14F-4D97-AF65-F5344CB8AC3E}">
        <p14:creationId xmlns:p14="http://schemas.microsoft.com/office/powerpoint/2010/main" val="5396679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11"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2.7. M</a:t>
            </a:r>
            <a:r>
              <a:rPr lang="ro-RO" b="1" dirty="0" err="1">
                <a:solidFill>
                  <a:srgbClr val="FF0000"/>
                </a:solidFill>
              </a:rPr>
              <a:t>odalităţile</a:t>
            </a:r>
            <a:r>
              <a:rPr lang="ro-RO" b="1" dirty="0">
                <a:solidFill>
                  <a:srgbClr val="FF0000"/>
                </a:solidFill>
              </a:rPr>
              <a:t> de export a producţiei agroalimentare în CSI</a:t>
            </a:r>
            <a:r>
              <a:rPr lang="ro-MO" altLang="en-US" b="1" dirty="0">
                <a:solidFill>
                  <a:srgbClr val="FF0000"/>
                </a:solidFill>
              </a:rPr>
              <a:t>:</a:t>
            </a:r>
            <a:endParaRPr lang="en-US" altLang="en-US" b="1" dirty="0">
              <a:solidFill>
                <a:srgbClr val="FF0000"/>
              </a:solidFill>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1695459865"/>
              </p:ext>
            </p:extLst>
          </p:nvPr>
        </p:nvGraphicFramePr>
        <p:xfrm>
          <a:off x="398497" y="2771906"/>
          <a:ext cx="11488703" cy="3870532"/>
        </p:xfrm>
        <a:graphic>
          <a:graphicData uri="http://schemas.openxmlformats.org/drawingml/2006/table">
            <a:tbl>
              <a:tblPr firstRow="1" firstCol="1" bandRow="1">
                <a:tableStyleId>{5940675A-B579-460E-94D1-54222C63F5DA}</a:tableStyleId>
              </a:tblPr>
              <a:tblGrid>
                <a:gridCol w="2122159">
                  <a:extLst>
                    <a:ext uri="{9D8B030D-6E8A-4147-A177-3AD203B41FA5}">
                      <a16:colId xmlns:a16="http://schemas.microsoft.com/office/drawing/2014/main" val="20000"/>
                    </a:ext>
                  </a:extLst>
                </a:gridCol>
                <a:gridCol w="9366544">
                  <a:extLst>
                    <a:ext uri="{9D8B030D-6E8A-4147-A177-3AD203B41FA5}">
                      <a16:colId xmlns:a16="http://schemas.microsoft.com/office/drawing/2014/main" val="20001"/>
                    </a:ext>
                  </a:extLst>
                </a:gridCol>
              </a:tblGrid>
              <a:tr h="1530434">
                <a:tc>
                  <a:txBody>
                    <a:bodyPr/>
                    <a:lstStyle/>
                    <a:p>
                      <a:pPr algn="ctr">
                        <a:lnSpc>
                          <a:spcPts val="1400"/>
                        </a:lnSpc>
                        <a:spcAft>
                          <a:spcPts val="600"/>
                        </a:spcAft>
                      </a:pPr>
                      <a:r>
                        <a:rPr lang="ro-MO" sz="1400" b="1" noProof="0" dirty="0">
                          <a:effectLst/>
                        </a:rPr>
                        <a:t>Costul serviciului și modul de plată</a:t>
                      </a:r>
                      <a:endParaRPr lang="ro-MO" sz="1400" b="1" noProof="0" dirty="0">
                        <a:effectLst/>
                        <a:latin typeface="Calibri"/>
                        <a:ea typeface="Calibri"/>
                        <a:cs typeface="Times New Roman"/>
                      </a:endParaRPr>
                    </a:p>
                  </a:txBody>
                  <a:tcPr marL="83964" marR="83964" marT="50386" marB="50386"/>
                </a:tc>
                <a:tc>
                  <a:txBody>
                    <a:bodyPr/>
                    <a:lstStyle/>
                    <a:p>
                      <a:pPr algn="just">
                        <a:lnSpc>
                          <a:spcPts val="1400"/>
                        </a:lnSpc>
                        <a:spcAft>
                          <a:spcPts val="600"/>
                        </a:spcAft>
                      </a:pPr>
                      <a:r>
                        <a:rPr lang="ro-MO" sz="1400" b="1" noProof="0" dirty="0">
                          <a:effectLst/>
                        </a:rPr>
                        <a:t>Taxa de stat pentru înregistrare:</a:t>
                      </a:r>
                    </a:p>
                    <a:p>
                      <a:pPr marL="342900" lvl="0" indent="-342900" algn="just">
                        <a:lnSpc>
                          <a:spcPts val="1400"/>
                        </a:lnSpc>
                        <a:spcAft>
                          <a:spcPts val="600"/>
                        </a:spcAft>
                        <a:buFont typeface="Courier New"/>
                        <a:buChar char="o"/>
                      </a:pPr>
                      <a:r>
                        <a:rPr lang="ro-MO" sz="1400" noProof="0" dirty="0">
                          <a:effectLst/>
                        </a:rPr>
                        <a:t>pentru înregistrarea de stat a noului produs alimentar sau material - 5000 ruble</a:t>
                      </a:r>
                    </a:p>
                    <a:p>
                      <a:pPr marL="342900" lvl="0" indent="-342900" algn="just">
                        <a:lnSpc>
                          <a:spcPts val="1400"/>
                        </a:lnSpc>
                        <a:spcAft>
                          <a:spcPts val="600"/>
                        </a:spcAft>
                        <a:buFont typeface="Courier New"/>
                        <a:buChar char="o"/>
                      </a:pPr>
                      <a:r>
                        <a:rPr lang="ro-MO" sz="1400" noProof="0" dirty="0">
                          <a:effectLst/>
                        </a:rPr>
                        <a:t>pentru înregistrarea de stat a unui anumit tip de produs, care prezintă un pericol potențial pentru om, precum și tipul de produs, pentru prima dată importat pe teritoriul Federației Ruse - 5000 ruble</a:t>
                      </a:r>
                    </a:p>
                    <a:p>
                      <a:pPr marL="342900" lvl="0" indent="-342900" algn="just">
                        <a:lnSpc>
                          <a:spcPts val="1400"/>
                        </a:lnSpc>
                        <a:spcAft>
                          <a:spcPts val="600"/>
                        </a:spcAft>
                        <a:buFont typeface="Courier New"/>
                        <a:buChar char="o"/>
                      </a:pPr>
                      <a:r>
                        <a:rPr lang="ro-MO" sz="1400" noProof="0" dirty="0">
                          <a:effectLst/>
                        </a:rPr>
                        <a:t>pentru modificarea certificatului de înregistrare de stat - 350 ruble</a:t>
                      </a:r>
                    </a:p>
                    <a:p>
                      <a:pPr marL="342900" lvl="0" indent="-342900" algn="just">
                        <a:lnSpc>
                          <a:spcPts val="1400"/>
                        </a:lnSpc>
                        <a:spcAft>
                          <a:spcPts val="600"/>
                        </a:spcAft>
                        <a:buFont typeface="Courier New"/>
                        <a:buChar char="o"/>
                      </a:pPr>
                      <a:r>
                        <a:rPr lang="ro-MO" sz="1400" noProof="0" dirty="0">
                          <a:effectLst/>
                        </a:rPr>
                        <a:t>un document care să confirme plata taxei de stat (asigurarea facultativă)</a:t>
                      </a:r>
                      <a:endParaRPr lang="ro-MO" sz="1400" noProof="0" dirty="0">
                        <a:effectLst/>
                        <a:latin typeface="Calibri"/>
                        <a:ea typeface="Calibri"/>
                        <a:cs typeface="Times New Roman"/>
                      </a:endParaRPr>
                    </a:p>
                  </a:txBody>
                  <a:tcPr marL="83964" marR="83964" marT="50386" marB="50386"/>
                </a:tc>
                <a:extLst>
                  <a:ext uri="{0D108BD9-81ED-4DB2-BD59-A6C34878D82A}">
                    <a16:rowId xmlns:a16="http://schemas.microsoft.com/office/drawing/2014/main" val="10000"/>
                  </a:ext>
                </a:extLst>
              </a:tr>
              <a:tr h="0">
                <a:tc>
                  <a:txBody>
                    <a:bodyPr/>
                    <a:lstStyle/>
                    <a:p>
                      <a:pPr algn="ctr">
                        <a:lnSpc>
                          <a:spcPts val="1400"/>
                        </a:lnSpc>
                        <a:spcAft>
                          <a:spcPts val="600"/>
                        </a:spcAft>
                      </a:pPr>
                      <a:r>
                        <a:rPr lang="ro-MO" sz="1200" b="1" noProof="0" dirty="0">
                          <a:effectLst/>
                        </a:rPr>
                        <a:t>Termenul de prestări servicii</a:t>
                      </a:r>
                      <a:endParaRPr lang="ro-MO" sz="1200" b="1" noProof="0" dirty="0">
                        <a:effectLst/>
                        <a:latin typeface="Calibri"/>
                        <a:ea typeface="Calibri"/>
                        <a:cs typeface="Times New Roman"/>
                      </a:endParaRPr>
                    </a:p>
                  </a:txBody>
                  <a:tcPr marL="83964" marR="83964" marT="50386" marB="50386"/>
                </a:tc>
                <a:tc>
                  <a:txBody>
                    <a:bodyPr/>
                    <a:lstStyle/>
                    <a:p>
                      <a:pPr>
                        <a:lnSpc>
                          <a:spcPts val="1400"/>
                        </a:lnSpc>
                        <a:spcAft>
                          <a:spcPts val="600"/>
                        </a:spcAft>
                      </a:pPr>
                      <a:r>
                        <a:rPr lang="ro-MO" sz="1400" b="1" noProof="0" dirty="0">
                          <a:effectLst/>
                        </a:rPr>
                        <a:t>Nu mai mult de 7 zile calendaristice de la data primirii cererii.</a:t>
                      </a:r>
                      <a:endParaRPr lang="ro-MO" sz="1400" b="1" noProof="0" dirty="0">
                        <a:effectLst/>
                        <a:latin typeface="Calibri"/>
                        <a:ea typeface="Calibri"/>
                        <a:cs typeface="Times New Roman"/>
                      </a:endParaRPr>
                    </a:p>
                  </a:txBody>
                  <a:tcPr marL="83964" marR="83964" marT="50386" marB="50386"/>
                </a:tc>
                <a:extLst>
                  <a:ext uri="{0D108BD9-81ED-4DB2-BD59-A6C34878D82A}">
                    <a16:rowId xmlns:a16="http://schemas.microsoft.com/office/drawing/2014/main" val="10001"/>
                  </a:ext>
                </a:extLst>
              </a:tr>
              <a:tr h="1470003">
                <a:tc>
                  <a:txBody>
                    <a:bodyPr/>
                    <a:lstStyle/>
                    <a:p>
                      <a:pPr algn="ctr">
                        <a:lnSpc>
                          <a:spcPts val="1400"/>
                        </a:lnSpc>
                        <a:spcAft>
                          <a:spcPts val="600"/>
                        </a:spcAft>
                      </a:pPr>
                      <a:r>
                        <a:rPr lang="ro-MO" sz="1400" b="1" noProof="0">
                          <a:effectLst/>
                        </a:rPr>
                        <a:t>Rezultatele prestării serviciului</a:t>
                      </a:r>
                      <a:endParaRPr lang="ro-MO" sz="1400" b="1" noProof="0">
                        <a:effectLst/>
                        <a:latin typeface="Calibri"/>
                        <a:ea typeface="Calibri"/>
                        <a:cs typeface="Times New Roman"/>
                      </a:endParaRPr>
                    </a:p>
                  </a:txBody>
                  <a:tcPr marL="83964" marR="83964" marT="50386" marB="50386"/>
                </a:tc>
                <a:tc>
                  <a:txBody>
                    <a:bodyPr/>
                    <a:lstStyle/>
                    <a:p>
                      <a:pPr>
                        <a:lnSpc>
                          <a:spcPts val="1400"/>
                        </a:lnSpc>
                        <a:spcAft>
                          <a:spcPts val="600"/>
                        </a:spcAft>
                      </a:pPr>
                      <a:r>
                        <a:rPr lang="ro-MO" sz="1400" i="1" u="sng" noProof="0" dirty="0">
                          <a:effectLst/>
                        </a:rPr>
                        <a:t>Cu emiterea:</a:t>
                      </a:r>
                    </a:p>
                    <a:p>
                      <a:pPr>
                        <a:lnSpc>
                          <a:spcPts val="1400"/>
                        </a:lnSpc>
                        <a:spcAft>
                          <a:spcPts val="600"/>
                        </a:spcAft>
                      </a:pPr>
                      <a:r>
                        <a:rPr lang="ro-MO" sz="1400" b="1" noProof="0" dirty="0">
                          <a:effectLst/>
                        </a:rPr>
                        <a:t>Certificat de înregistrare de stat a produselor (original, 1 buc.)</a:t>
                      </a:r>
                    </a:p>
                    <a:p>
                      <a:pPr>
                        <a:lnSpc>
                          <a:spcPts val="1400"/>
                        </a:lnSpc>
                        <a:spcAft>
                          <a:spcPts val="600"/>
                        </a:spcAft>
                      </a:pPr>
                      <a:r>
                        <a:rPr lang="ro-MO" sz="1400" noProof="0" dirty="0">
                          <a:effectLst/>
                        </a:rPr>
                        <a:t> pe formularul aprobat</a:t>
                      </a:r>
                    </a:p>
                    <a:p>
                      <a:pPr>
                        <a:lnSpc>
                          <a:spcPts val="1400"/>
                        </a:lnSpc>
                        <a:spcAft>
                          <a:spcPts val="600"/>
                        </a:spcAft>
                      </a:pPr>
                      <a:r>
                        <a:rPr lang="ro-MO" sz="1400" noProof="0" dirty="0">
                          <a:effectLst/>
                        </a:rPr>
                        <a:t> emis la finele serviciului acordat</a:t>
                      </a:r>
                    </a:p>
                    <a:p>
                      <a:pPr>
                        <a:lnSpc>
                          <a:spcPts val="1400"/>
                        </a:lnSpc>
                        <a:spcAft>
                          <a:spcPts val="600"/>
                        </a:spcAft>
                      </a:pPr>
                      <a:r>
                        <a:rPr lang="ro-MO" sz="1400" i="1" u="sng" kern="1200" noProof="0" dirty="0">
                          <a:solidFill>
                            <a:schemeClr val="tx1"/>
                          </a:solidFill>
                          <a:effectLst/>
                          <a:latin typeface="+mn-lt"/>
                          <a:ea typeface="+mn-ea"/>
                          <a:cs typeface="+mn-cs"/>
                        </a:rPr>
                        <a:t>În consecință: </a:t>
                      </a:r>
                      <a:r>
                        <a:rPr lang="ro-MO" sz="1400" b="1" kern="1200" noProof="0" dirty="0">
                          <a:solidFill>
                            <a:schemeClr val="tx1"/>
                          </a:solidFill>
                          <a:effectLst/>
                          <a:latin typeface="+mn-lt"/>
                          <a:ea typeface="+mn-ea"/>
                          <a:cs typeface="+mn-cs"/>
                        </a:rPr>
                        <a:t>Eliberarea certificatului de înregistrare de stat.</a:t>
                      </a:r>
                    </a:p>
                    <a:p>
                      <a:pPr>
                        <a:lnSpc>
                          <a:spcPts val="1400"/>
                        </a:lnSpc>
                        <a:spcAft>
                          <a:spcPts val="600"/>
                        </a:spcAft>
                      </a:pPr>
                      <a:r>
                        <a:rPr lang="ro-MO" sz="1400" i="1" u="sng" kern="1200" noProof="0" dirty="0">
                          <a:solidFill>
                            <a:schemeClr val="tx1"/>
                          </a:solidFill>
                          <a:effectLst/>
                          <a:latin typeface="+mn-lt"/>
                          <a:ea typeface="+mn-ea"/>
                          <a:cs typeface="+mn-cs"/>
                        </a:rPr>
                        <a:t>Modul de primire:</a:t>
                      </a:r>
                    </a:p>
                    <a:p>
                      <a:pPr>
                        <a:lnSpc>
                          <a:spcPts val="1400"/>
                        </a:lnSpc>
                        <a:spcAft>
                          <a:spcPts val="600"/>
                        </a:spcAft>
                      </a:pPr>
                      <a:r>
                        <a:rPr lang="ro-MO" sz="1400" noProof="0" dirty="0">
                          <a:effectLst/>
                        </a:rPr>
                        <a:t> </a:t>
                      </a:r>
                      <a:r>
                        <a:rPr lang="ro-MO" sz="1400" b="1" noProof="0" dirty="0">
                          <a:effectLst/>
                        </a:rPr>
                        <a:t>printr-un reprezentant legal</a:t>
                      </a:r>
                    </a:p>
                    <a:p>
                      <a:pPr>
                        <a:lnSpc>
                          <a:spcPts val="1400"/>
                        </a:lnSpc>
                        <a:spcAft>
                          <a:spcPts val="600"/>
                        </a:spcAft>
                      </a:pPr>
                      <a:r>
                        <a:rPr lang="ro-MO" sz="1400" b="1" noProof="0" dirty="0">
                          <a:effectLst/>
                        </a:rPr>
                        <a:t> personal</a:t>
                      </a:r>
                      <a:endParaRPr lang="ro-MO" sz="1400" b="1" noProof="0" dirty="0">
                        <a:effectLst/>
                        <a:latin typeface="Calibri"/>
                        <a:ea typeface="Calibri"/>
                        <a:cs typeface="Times New Roman"/>
                      </a:endParaRPr>
                    </a:p>
                  </a:txBody>
                  <a:tcPr marL="83964" marR="83964" marT="50386" marB="50386"/>
                </a:tc>
                <a:extLst>
                  <a:ext uri="{0D108BD9-81ED-4DB2-BD59-A6C34878D82A}">
                    <a16:rowId xmlns:a16="http://schemas.microsoft.com/office/drawing/2014/main" val="10002"/>
                  </a:ext>
                </a:extLst>
              </a:tr>
            </a:tbl>
          </a:graphicData>
        </a:graphic>
      </p:graphicFrame>
      <p:sp>
        <p:nvSpPr>
          <p:cNvPr id="15" name="TextBox 3"/>
          <p:cNvSpPr txBox="1">
            <a:spLocks noChangeArrowheads="1"/>
          </p:cNvSpPr>
          <p:nvPr/>
        </p:nvSpPr>
        <p:spPr bwMode="auto">
          <a:xfrm>
            <a:off x="267494" y="2038807"/>
            <a:ext cx="11657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r>
              <a:rPr lang="ro-MO" sz="1200" b="1" dirty="0"/>
              <a:t>Finalizarea procedurii de Înregistrare de stat </a:t>
            </a:r>
            <a:r>
              <a:rPr lang="ro-RO" sz="1200" b="1" dirty="0"/>
              <a:t>РОСПОТРЕБНАДЗОР</a:t>
            </a:r>
            <a:r>
              <a:rPr lang="en-US" sz="1200" b="1" dirty="0"/>
              <a:t> </a:t>
            </a:r>
            <a:r>
              <a:rPr lang="ro-MO" sz="1200" b="1" dirty="0"/>
              <a:t>a primului produs  introdus pentru prima dată la importul pe teritoriul Federației Ruse.</a:t>
            </a:r>
          </a:p>
        </p:txBody>
      </p:sp>
      <p:sp>
        <p:nvSpPr>
          <p:cNvPr id="3" name="Прямоугольник 2"/>
          <p:cNvSpPr/>
          <p:nvPr/>
        </p:nvSpPr>
        <p:spPr>
          <a:xfrm>
            <a:off x="5013435" y="6082496"/>
            <a:ext cx="6789682" cy="369332"/>
          </a:xfrm>
          <a:prstGeom prst="rect">
            <a:avLst/>
          </a:prstGeom>
        </p:spPr>
        <p:txBody>
          <a:bodyPr wrap="square">
            <a:spAutoFit/>
          </a:bodyPr>
          <a:lstStyle/>
          <a:p>
            <a:r>
              <a:rPr lang="ro-MO" dirty="0">
                <a:hlinkClick r:id="rId2"/>
              </a:rPr>
              <a:t>https://www.rospotrebnadzor.ru/gosserv/for/11/category/90/5402/</a:t>
            </a:r>
            <a:endParaRPr lang="ru-RU" dirty="0"/>
          </a:p>
        </p:txBody>
      </p:sp>
    </p:spTree>
    <p:extLst>
      <p:ext uri="{BB962C8B-B14F-4D97-AF65-F5344CB8AC3E}">
        <p14:creationId xmlns:p14="http://schemas.microsoft.com/office/powerpoint/2010/main" val="983436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III.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1" name="Прямоугольник 2"/>
          <p:cNvSpPr>
            <a:spLocks noChangeArrowheads="1"/>
          </p:cNvSpPr>
          <p:nvPr/>
        </p:nvSpPr>
        <p:spPr bwMode="auto">
          <a:xfrm>
            <a:off x="351648" y="1452598"/>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3.1. C</a:t>
            </a:r>
            <a:r>
              <a:rPr lang="ro-RO" b="1" dirty="0" err="1">
                <a:solidFill>
                  <a:srgbClr val="FF0000"/>
                </a:solidFill>
              </a:rPr>
              <a:t>lauzele</a:t>
            </a:r>
            <a:r>
              <a:rPr lang="ro-RO" b="1" dirty="0">
                <a:solidFill>
                  <a:srgbClr val="FF0000"/>
                </a:solidFill>
              </a:rPr>
              <a:t> contractului extern de vânzare - cumpărare</a:t>
            </a:r>
            <a:r>
              <a:rPr lang="ro-MO" altLang="en-US" b="1" dirty="0">
                <a:solidFill>
                  <a:srgbClr val="FF0000"/>
                </a:solidFill>
              </a:rPr>
              <a:t>:</a:t>
            </a:r>
            <a:endParaRPr lang="en-US" altLang="en-US" b="1" dirty="0">
              <a:solidFill>
                <a:srgbClr val="FF0000"/>
              </a:solidFill>
            </a:endParaRPr>
          </a:p>
        </p:txBody>
      </p:sp>
      <p:sp>
        <p:nvSpPr>
          <p:cNvPr id="6" name="Прямоугольник 5"/>
          <p:cNvSpPr/>
          <p:nvPr/>
        </p:nvSpPr>
        <p:spPr>
          <a:xfrm>
            <a:off x="493985" y="1821930"/>
            <a:ext cx="6863255" cy="4524315"/>
          </a:xfrm>
          <a:prstGeom prst="rect">
            <a:avLst/>
          </a:prstGeom>
        </p:spPr>
        <p:txBody>
          <a:bodyPr wrap="square">
            <a:spAutoFit/>
          </a:bodyPr>
          <a:lstStyle/>
          <a:p>
            <a:pPr algn="just"/>
            <a:r>
              <a:rPr lang="ro-RO" b="1" dirty="0"/>
              <a:t>Contractele economice externe trebuie sa cuprindă următoarele componente:</a:t>
            </a:r>
          </a:p>
          <a:p>
            <a:pPr marL="342900" indent="-342900" algn="just">
              <a:buFont typeface="+mj-lt"/>
              <a:buAutoNum type="arabicPeriod"/>
            </a:pPr>
            <a:r>
              <a:rPr lang="ro-RO" dirty="0"/>
              <a:t>identificarea părţilor şi a reprezentanților lor, precum şi determinarea obiectului contractului;</a:t>
            </a:r>
          </a:p>
          <a:p>
            <a:pPr marL="342900" indent="-342900" algn="just">
              <a:buFont typeface="+mj-lt"/>
              <a:buAutoNum type="arabicPeriod"/>
            </a:pPr>
            <a:r>
              <a:rPr lang="ro-RO" dirty="0"/>
              <a:t>durata contractului, termenele şi locul de executare a obligațiilor, modalitățile de recepție si de rezolvare a eventualelor reclamații; </a:t>
            </a:r>
          </a:p>
          <a:p>
            <a:pPr marL="342900" indent="-342900" algn="just">
              <a:buFont typeface="+mj-lt"/>
              <a:buAutoNum type="arabicPeriod"/>
            </a:pPr>
            <a:r>
              <a:rPr lang="ro-RO" dirty="0"/>
              <a:t>obiectul contractului, cantitatea mărfii, garanțiile privind calitatea mărfii, condițiile de ambalaj, marcare si etichetare, expediere si transport;</a:t>
            </a:r>
          </a:p>
          <a:p>
            <a:pPr marL="342900" indent="-342900" algn="just">
              <a:buFont typeface="+mj-lt"/>
              <a:buAutoNum type="arabicPeriod"/>
            </a:pPr>
            <a:r>
              <a:rPr lang="ro-RO" dirty="0"/>
              <a:t>prețul şi modalitățile de plata, masurile pentru prevenirea unor eventuale deprecieri monetare;</a:t>
            </a:r>
          </a:p>
          <a:p>
            <a:pPr marL="342900" indent="-342900" algn="just">
              <a:buFont typeface="+mj-lt"/>
              <a:buAutoNum type="arabicPeriod"/>
            </a:pPr>
            <a:r>
              <a:rPr lang="ro-RO" dirty="0"/>
              <a:t>clauze asiguratorii corespunzătoare, ținând seama de tendințele conjuncturii externe şi de interesele economiei naționale;</a:t>
            </a:r>
          </a:p>
          <a:p>
            <a:pPr marL="342900" indent="-342900" algn="just">
              <a:buFont typeface="+mj-lt"/>
              <a:buAutoNum type="arabicPeriod"/>
            </a:pPr>
            <a:r>
              <a:rPr lang="ro-RO" dirty="0"/>
              <a:t>răspunderile contractuale ale parților, legislația aplicabila si juridica competenta, precum şi orice alte clauze necesare, care se vor conveni de către parți.   </a:t>
            </a:r>
          </a:p>
        </p:txBody>
      </p:sp>
      <p:sp>
        <p:nvSpPr>
          <p:cNvPr id="9" name="Прямоугольник 8"/>
          <p:cNvSpPr/>
          <p:nvPr/>
        </p:nvSpPr>
        <p:spPr>
          <a:xfrm>
            <a:off x="7725101" y="1637264"/>
            <a:ext cx="3993933" cy="4524315"/>
          </a:xfrm>
          <a:prstGeom prst="rect">
            <a:avLst/>
          </a:prstGeom>
          <a:ln w="19050">
            <a:solidFill>
              <a:srgbClr val="0000CC"/>
            </a:solidFill>
          </a:ln>
        </p:spPr>
        <p:txBody>
          <a:bodyPr wrap="square">
            <a:spAutoFit/>
          </a:bodyPr>
          <a:lstStyle/>
          <a:p>
            <a:pPr algn="ctr"/>
            <a:r>
              <a:rPr lang="pt-BR" b="1" dirty="0">
                <a:solidFill>
                  <a:srgbClr val="0000CC"/>
                </a:solidFill>
              </a:rPr>
              <a:t>CONTRACT EXTERN DE VANZARE CUMPARARE</a:t>
            </a:r>
            <a:endParaRPr lang="ro-RO" b="1" dirty="0">
              <a:solidFill>
                <a:srgbClr val="0000CC"/>
              </a:solidFill>
            </a:endParaRPr>
          </a:p>
          <a:p>
            <a:pPr algn="ctr"/>
            <a:endParaRPr lang="ru-RU" dirty="0">
              <a:solidFill>
                <a:srgbClr val="0000CC"/>
              </a:solidFill>
            </a:endParaRPr>
          </a:p>
          <a:p>
            <a:pPr marL="400050" indent="-400050">
              <a:buFont typeface="+mj-lt"/>
              <a:buAutoNum type="romanUcPeriod"/>
            </a:pPr>
            <a:r>
              <a:rPr lang="pt-BR" b="1" dirty="0"/>
              <a:t>Preambului contractului</a:t>
            </a:r>
            <a:r>
              <a:rPr lang="ro-RO" b="1" dirty="0"/>
              <a:t> şi identificarea părţilor</a:t>
            </a:r>
            <a:r>
              <a:rPr lang="pt-BR" b="1" dirty="0"/>
              <a:t> </a:t>
            </a:r>
            <a:endParaRPr lang="ru-RU" b="1" dirty="0"/>
          </a:p>
          <a:p>
            <a:pPr marL="400050" indent="-400050">
              <a:buFont typeface="+mj-lt"/>
              <a:buAutoNum type="romanUcPeriod"/>
            </a:pPr>
            <a:r>
              <a:rPr lang="pt-BR" b="1" dirty="0"/>
              <a:t>Obiectul contract</a:t>
            </a:r>
            <a:r>
              <a:rPr lang="ro-RO" b="1" dirty="0"/>
              <a:t>ui</a:t>
            </a:r>
          </a:p>
          <a:p>
            <a:pPr marL="400050" indent="-400050">
              <a:buFont typeface="+mj-lt"/>
              <a:buAutoNum type="romanUcPeriod"/>
            </a:pPr>
            <a:r>
              <a:rPr lang="ro-RO" b="1" dirty="0"/>
              <a:t>Durata contractului</a:t>
            </a:r>
            <a:endParaRPr lang="ru-RU" dirty="0"/>
          </a:p>
          <a:p>
            <a:pPr marL="400050" indent="-400050">
              <a:buFont typeface="+mj-lt"/>
              <a:buAutoNum type="romanUcPeriod"/>
            </a:pPr>
            <a:r>
              <a:rPr lang="it-IT" b="1" dirty="0"/>
              <a:t>Denumirea marfii</a:t>
            </a:r>
            <a:endParaRPr lang="ru-RU" dirty="0"/>
          </a:p>
          <a:p>
            <a:pPr marL="400050" indent="-400050">
              <a:buFont typeface="Wingdings" pitchFamily="2" charset="2"/>
              <a:buChar char="Ø"/>
            </a:pPr>
            <a:r>
              <a:rPr lang="it-IT" i="1" dirty="0"/>
              <a:t>Cantitatea marfii</a:t>
            </a:r>
            <a:r>
              <a:rPr lang="it-IT" dirty="0"/>
              <a:t> </a:t>
            </a:r>
            <a:endParaRPr lang="ru-RU" dirty="0"/>
          </a:p>
          <a:p>
            <a:pPr marL="400050" indent="-400050">
              <a:buFont typeface="Wingdings" pitchFamily="2" charset="2"/>
              <a:buChar char="Ø"/>
            </a:pPr>
            <a:r>
              <a:rPr lang="it-IT" i="1" dirty="0"/>
              <a:t>Calitatea marfii</a:t>
            </a:r>
            <a:r>
              <a:rPr lang="it-IT" dirty="0"/>
              <a:t> </a:t>
            </a:r>
            <a:endParaRPr lang="ru-RU" dirty="0"/>
          </a:p>
          <a:p>
            <a:pPr marL="400050" indent="-400050">
              <a:buFont typeface="Wingdings" pitchFamily="2" charset="2"/>
              <a:buChar char="Ø"/>
            </a:pPr>
            <a:r>
              <a:rPr lang="ro-RO" i="1" dirty="0"/>
              <a:t>Ambalajul </a:t>
            </a:r>
            <a:endParaRPr lang="ru-RU" dirty="0"/>
          </a:p>
          <a:p>
            <a:r>
              <a:rPr lang="ro-RO" b="1" dirty="0"/>
              <a:t>V.    </a:t>
            </a:r>
            <a:r>
              <a:rPr lang="pt-BR" b="1" dirty="0"/>
              <a:t>Marcajul</a:t>
            </a:r>
            <a:endParaRPr lang="ru-RU" b="1" dirty="0"/>
          </a:p>
          <a:p>
            <a:pPr marL="400050" indent="-400050">
              <a:buAutoNum type="romanUcPeriod" startAt="6"/>
            </a:pPr>
            <a:r>
              <a:rPr lang="it-IT" b="1" dirty="0"/>
              <a:t>Pretul determinat: pre</a:t>
            </a:r>
            <a:r>
              <a:rPr lang="ro-RO" b="1" dirty="0"/>
              <a:t>ţ</a:t>
            </a:r>
            <a:r>
              <a:rPr lang="it-IT" b="1" dirty="0"/>
              <a:t> fix </a:t>
            </a:r>
            <a:r>
              <a:rPr lang="ro-RO" b="1" dirty="0"/>
              <a:t>sau</a:t>
            </a:r>
            <a:r>
              <a:rPr lang="it-IT" b="1" dirty="0"/>
              <a:t> pre</a:t>
            </a:r>
            <a:r>
              <a:rPr lang="ro-RO" b="1" dirty="0"/>
              <a:t>ţ </a:t>
            </a:r>
            <a:r>
              <a:rPr lang="it-IT" b="1" dirty="0"/>
              <a:t>flotant</a:t>
            </a:r>
            <a:endParaRPr lang="ro-RO" b="1" dirty="0"/>
          </a:p>
          <a:p>
            <a:pPr marL="400050" indent="-400050">
              <a:buAutoNum type="romanUcPeriod" startAt="6"/>
            </a:pPr>
            <a:r>
              <a:rPr lang="pt-BR" b="1" dirty="0"/>
              <a:t>Conditiile de livrare</a:t>
            </a:r>
            <a:endParaRPr lang="ro-RO" b="1" dirty="0"/>
          </a:p>
          <a:p>
            <a:pPr marL="400050" indent="-400050">
              <a:buAutoNum type="romanUcPeriod" startAt="6"/>
            </a:pPr>
            <a:r>
              <a:rPr lang="ro-RO" b="1" dirty="0"/>
              <a:t> </a:t>
            </a:r>
            <a:r>
              <a:rPr lang="pt-BR" b="1" dirty="0"/>
              <a:t>Termenul de livrare</a:t>
            </a:r>
            <a:endParaRPr lang="ru-RU" b="1" dirty="0"/>
          </a:p>
        </p:txBody>
      </p:sp>
      <p:pic>
        <p:nvPicPr>
          <p:cNvPr id="16" name="Рисунок 23" descr="D:\GENERAL ACSA Information\ACSA Proiecte\2016. DCFTA faza 2 Import-Export\01.Ghidul Export 2016\Foto\01. Fermier exportator.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598842" y="2920748"/>
            <a:ext cx="908035" cy="195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0496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5819" y="2398462"/>
            <a:ext cx="10622942" cy="2123658"/>
          </a:xfrm>
          <a:prstGeom prst="rect">
            <a:avLst/>
          </a:prstGeom>
          <a:noFill/>
        </p:spPr>
        <p:txBody>
          <a:bodyPr wrap="square" rtlCol="0">
            <a:spAutoFit/>
          </a:bodyPr>
          <a:lstStyle/>
          <a:p>
            <a:pPr algn="ctr"/>
            <a:r>
              <a:rPr lang="en-US" sz="4400" b="1" dirty="0">
                <a:solidFill>
                  <a:srgbClr val="0000CC"/>
                </a:solidFill>
              </a:rPr>
              <a:t>III. </a:t>
            </a:r>
            <a:r>
              <a:rPr lang="x-none" sz="4400" b="1">
                <a:solidFill>
                  <a:srgbClr val="0000CC"/>
                </a:solidFill>
              </a:rPr>
              <a:t>MODALITĂȚILE DE LIVRARE - RECEPŢIONARE A MĂRFII ÎN CONFORMITATE CU INCOTERMS 20</a:t>
            </a:r>
            <a:r>
              <a:rPr lang="ro-RO" sz="4400" b="1" dirty="0">
                <a:solidFill>
                  <a:srgbClr val="0000CC"/>
                </a:solidFill>
              </a:rPr>
              <a:t>2</a:t>
            </a:r>
            <a:r>
              <a:rPr lang="x-none" sz="4400" b="1">
                <a:solidFill>
                  <a:srgbClr val="0000CC"/>
                </a:solidFill>
              </a:rPr>
              <a:t>0</a:t>
            </a:r>
            <a:endParaRPr lang="ru-RU" sz="4400" b="1" dirty="0">
              <a:solidFill>
                <a:srgbClr val="0000CC"/>
              </a:solidFill>
            </a:endParaRPr>
          </a:p>
        </p:txBody>
      </p:sp>
    </p:spTree>
    <p:extLst>
      <p:ext uri="{BB962C8B-B14F-4D97-AF65-F5344CB8AC3E}">
        <p14:creationId xmlns:p14="http://schemas.microsoft.com/office/powerpoint/2010/main" val="32305641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III.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1600" b="1" dirty="0">
                <a:solidFill>
                  <a:srgbClr val="FF0000"/>
                </a:solidFill>
              </a:rPr>
              <a:t>3.2. P</a:t>
            </a:r>
            <a:r>
              <a:rPr lang="ro-RO" sz="1600" b="1" dirty="0">
                <a:solidFill>
                  <a:srgbClr val="FF0000"/>
                </a:solidFill>
              </a:rPr>
              <a:t>lata cheltuielilor de transport pentru livrarea de mărfuri</a:t>
            </a:r>
            <a:r>
              <a:rPr lang="ro-MO" altLang="en-US" sz="1600" b="1" dirty="0">
                <a:solidFill>
                  <a:srgbClr val="FF0000"/>
                </a:solidFill>
              </a:rPr>
              <a:t>:</a:t>
            </a:r>
          </a:p>
          <a:p>
            <a:pPr algn="just"/>
            <a:r>
              <a:rPr lang="en-US" altLang="en-US" sz="1600" b="1" dirty="0">
                <a:solidFill>
                  <a:srgbClr val="FF0000"/>
                </a:solidFill>
              </a:rPr>
              <a:t>3.3. </a:t>
            </a:r>
            <a:r>
              <a:rPr lang="en-US" sz="1600" b="1" dirty="0">
                <a:solidFill>
                  <a:srgbClr val="FF0000"/>
                </a:solidFill>
              </a:rPr>
              <a:t>A</a:t>
            </a:r>
            <a:r>
              <a:rPr lang="ro-RO" sz="1600" b="1" dirty="0" err="1">
                <a:solidFill>
                  <a:srgbClr val="FF0000"/>
                </a:solidFill>
              </a:rPr>
              <a:t>sigurarea</a:t>
            </a:r>
            <a:r>
              <a:rPr lang="ro-RO" sz="1600" b="1" dirty="0">
                <a:solidFill>
                  <a:srgbClr val="FF0000"/>
                </a:solidFill>
              </a:rPr>
              <a:t> riscurilor pentru transportul şi livrarea mărfii </a:t>
            </a:r>
            <a:r>
              <a:rPr lang="ro-MO" altLang="en-US" sz="1600" b="1" dirty="0">
                <a:solidFill>
                  <a:srgbClr val="FF0000"/>
                </a:solidFill>
              </a:rPr>
              <a:t>:</a:t>
            </a:r>
          </a:p>
          <a:p>
            <a:pPr lvl="0" algn="just"/>
            <a:r>
              <a:rPr lang="en-US" altLang="en-US" sz="1600" b="1" dirty="0">
                <a:solidFill>
                  <a:srgbClr val="FF0000"/>
                </a:solidFill>
              </a:rPr>
              <a:t>3.4. L</a:t>
            </a:r>
            <a:r>
              <a:rPr lang="ro-RO" sz="1600" b="1" dirty="0" err="1">
                <a:solidFill>
                  <a:srgbClr val="FF0000"/>
                </a:solidFill>
              </a:rPr>
              <a:t>ivrarea</a:t>
            </a:r>
            <a:r>
              <a:rPr lang="ro-RO" sz="1600" b="1" dirty="0">
                <a:solidFill>
                  <a:srgbClr val="FF0000"/>
                </a:solidFill>
              </a:rPr>
              <a:t> şi descărcarea fizică a mărfii la rampa importatorului</a:t>
            </a:r>
            <a:r>
              <a:rPr lang="ro-MO" altLang="en-US" sz="1600" b="1" dirty="0">
                <a:solidFill>
                  <a:srgbClr val="FF0000"/>
                </a:solidFill>
              </a:rPr>
              <a:t>:</a:t>
            </a:r>
            <a:endParaRPr lang="en-US" altLang="en-US" sz="1600" b="1" dirty="0">
              <a:solidFill>
                <a:srgbClr val="FF0000"/>
              </a:solidFill>
            </a:endParaRPr>
          </a:p>
        </p:txBody>
      </p:sp>
      <p:sp>
        <p:nvSpPr>
          <p:cNvPr id="12" name="Прямоугольник 11"/>
          <p:cNvSpPr/>
          <p:nvPr/>
        </p:nvSpPr>
        <p:spPr>
          <a:xfrm>
            <a:off x="7357240" y="1904975"/>
            <a:ext cx="4539125" cy="4755148"/>
          </a:xfrm>
          <a:prstGeom prst="rect">
            <a:avLst/>
          </a:prstGeom>
        </p:spPr>
        <p:txBody>
          <a:bodyPr wrap="square">
            <a:spAutoFit/>
          </a:bodyPr>
          <a:lstStyle/>
          <a:p>
            <a:pPr algn="just">
              <a:spcBef>
                <a:spcPts val="600"/>
              </a:spcBef>
            </a:pPr>
            <a:r>
              <a:rPr lang="ro-MO" sz="1600" b="1" dirty="0"/>
              <a:t>EXW (Ex-Works – la sediul vânzătorului):</a:t>
            </a:r>
            <a:r>
              <a:rPr lang="ro-MO" sz="1600" dirty="0"/>
              <a:t> </a:t>
            </a:r>
            <a:r>
              <a:rPr lang="ro-RO" sz="1600" dirty="0"/>
              <a:t>m</a:t>
            </a:r>
            <a:r>
              <a:rPr lang="ro-MO" sz="1600" dirty="0"/>
              <a:t>arfa este pusa la dispoziția comparatorului la sediul vânzătorului; comparatorul responsabil pentru plata transportului şi asigurării;</a:t>
            </a:r>
          </a:p>
          <a:p>
            <a:pPr algn="just">
              <a:spcBef>
                <a:spcPts val="600"/>
              </a:spcBef>
            </a:pPr>
            <a:r>
              <a:rPr lang="ro-MO" sz="1600" b="1" dirty="0"/>
              <a:t>FCA (</a:t>
            </a:r>
            <a:r>
              <a:rPr lang="ro-MO" sz="1600" b="1" dirty="0" err="1"/>
              <a:t>Free</a:t>
            </a:r>
            <a:r>
              <a:rPr lang="ro-MO" sz="1600" b="1" dirty="0"/>
              <a:t> </a:t>
            </a:r>
            <a:r>
              <a:rPr lang="ro-MO" sz="1600" b="1" dirty="0" err="1"/>
              <a:t>Carrier</a:t>
            </a:r>
            <a:r>
              <a:rPr lang="ro-MO" sz="1600" b="1" dirty="0"/>
              <a:t> – transportul gratuit până la primul cărăuş):</a:t>
            </a:r>
            <a:r>
              <a:rPr lang="ro-MO" sz="1600" dirty="0"/>
              <a:t> vânzătorul preda marfa primului cărăuș numit de comparator, intr-un loc prestabilit, cu marfa vămuită pentru export;</a:t>
            </a:r>
          </a:p>
          <a:p>
            <a:pPr algn="just">
              <a:spcBef>
                <a:spcPts val="600"/>
              </a:spcBef>
            </a:pPr>
            <a:r>
              <a:rPr lang="ro-MO" sz="1600" b="1" dirty="0"/>
              <a:t>CPT (</a:t>
            </a:r>
            <a:r>
              <a:rPr lang="ro-MO" sz="1600" b="1" dirty="0" err="1"/>
              <a:t>Carriage</a:t>
            </a:r>
            <a:r>
              <a:rPr lang="ro-MO" sz="1600" b="1" dirty="0"/>
              <a:t> </a:t>
            </a:r>
            <a:r>
              <a:rPr lang="ro-MO" sz="1600" b="1" dirty="0" err="1"/>
              <a:t>Paid</a:t>
            </a:r>
            <a:r>
              <a:rPr lang="ro-MO" sz="1600" b="1" dirty="0"/>
              <a:t> </a:t>
            </a:r>
            <a:r>
              <a:rPr lang="ro-MO" sz="1600" b="1" dirty="0" err="1"/>
              <a:t>To</a:t>
            </a:r>
            <a:r>
              <a:rPr lang="ro-MO" sz="1600" b="1" dirty="0"/>
              <a:t> – transport plătit până la):</a:t>
            </a:r>
            <a:r>
              <a:rPr lang="ro-MO" sz="1600" dirty="0"/>
              <a:t> vânzătorul plătește transportul pana la destinația convenita; toate riscurile, trec la vânzător în momentul predării mărfii către primul cărăuș; vânzătorul are obligația de a asigura vămuirea mărfii;</a:t>
            </a:r>
          </a:p>
          <a:p>
            <a:pPr algn="just">
              <a:spcBef>
                <a:spcPts val="600"/>
              </a:spcBef>
            </a:pPr>
            <a:r>
              <a:rPr lang="ro-MO" sz="1600" b="1" dirty="0"/>
              <a:t>CIP (</a:t>
            </a:r>
            <a:r>
              <a:rPr lang="ro-MO" sz="1600" b="1" dirty="0" err="1"/>
              <a:t>Carriage</a:t>
            </a:r>
            <a:r>
              <a:rPr lang="ro-MO" sz="1600" b="1" dirty="0"/>
              <a:t> </a:t>
            </a:r>
            <a:r>
              <a:rPr lang="ro-MO" sz="1600" b="1" dirty="0" err="1"/>
              <a:t>and</a:t>
            </a:r>
            <a:r>
              <a:rPr lang="ro-MO" sz="1600" b="1" dirty="0"/>
              <a:t> Insurance </a:t>
            </a:r>
            <a:r>
              <a:rPr lang="ro-MO" sz="1600" b="1" dirty="0" err="1"/>
              <a:t>Paid</a:t>
            </a:r>
            <a:r>
              <a:rPr lang="ro-MO" sz="1600" b="1" dirty="0"/>
              <a:t> – transport şi asigurare plătită):</a:t>
            </a:r>
            <a:r>
              <a:rPr lang="ro-MO" sz="1600" dirty="0"/>
              <a:t> vânzătorul are aceleași obligații ca în cazul CPT şi în plus acoperă şi asigurarea mărfii pentru orice situații pe timpul transportului; vânzătorul are obligația de a asigura vămuirea mărfii;</a:t>
            </a:r>
          </a:p>
        </p:txBody>
      </p:sp>
      <p:sp>
        <p:nvSpPr>
          <p:cNvPr id="6" name="TextBox 5"/>
          <p:cNvSpPr txBox="1"/>
          <p:nvPr/>
        </p:nvSpPr>
        <p:spPr>
          <a:xfrm>
            <a:off x="7006905" y="1452598"/>
            <a:ext cx="4733150" cy="307777"/>
          </a:xfrm>
          <a:prstGeom prst="rect">
            <a:avLst/>
          </a:prstGeom>
          <a:noFill/>
        </p:spPr>
        <p:txBody>
          <a:bodyPr wrap="square" rtlCol="0">
            <a:spAutoFit/>
          </a:bodyPr>
          <a:lstStyle/>
          <a:p>
            <a:pPr algn="ctr"/>
            <a:r>
              <a:rPr lang="ro-MO" sz="1400" b="1" dirty="0"/>
              <a:t>APLICABILE TUTUROR MODALITĂȚILOR DE TRANSPORT</a:t>
            </a:r>
          </a:p>
        </p:txBody>
      </p:sp>
      <p:grpSp>
        <p:nvGrpSpPr>
          <p:cNvPr id="3" name="Группа 2"/>
          <p:cNvGrpSpPr/>
          <p:nvPr/>
        </p:nvGrpSpPr>
        <p:grpSpPr>
          <a:xfrm>
            <a:off x="0" y="2445811"/>
            <a:ext cx="6890281" cy="3667520"/>
            <a:chOff x="0" y="2445811"/>
            <a:chExt cx="6890281" cy="3667520"/>
          </a:xfrm>
        </p:grpSpPr>
        <p:pic>
          <p:nvPicPr>
            <p:cNvPr id="9" name="Picture 3" descr="C:\Users\ACSA1\Pictures\INCOTERMS 2020.jpg"/>
            <p:cNvPicPr>
              <a:picLocks noChangeAspect="1" noChangeArrowheads="1"/>
            </p:cNvPicPr>
            <p:nvPr/>
          </p:nvPicPr>
          <p:blipFill rotWithShape="1">
            <a:blip r:embed="rId2">
              <a:extLst>
                <a:ext uri="{28A0092B-C50C-407E-A947-70E740481C1C}">
                  <a14:useLocalDpi xmlns:a14="http://schemas.microsoft.com/office/drawing/2010/main" val="0"/>
                </a:ext>
              </a:extLst>
            </a:blip>
            <a:srcRect t="1" b="59263"/>
            <a:stretch/>
          </p:blipFill>
          <p:spPr bwMode="auto">
            <a:xfrm>
              <a:off x="293093" y="2445811"/>
              <a:ext cx="6597188" cy="3667520"/>
            </a:xfrm>
            <a:prstGeom prst="rect">
              <a:avLst/>
            </a:prstGeom>
            <a:noFill/>
            <a:extLst>
              <a:ext uri="{909E8E84-426E-40DD-AFC4-6F175D3DCCD1}">
                <a14:hiddenFill xmlns:a14="http://schemas.microsoft.com/office/drawing/2010/main">
                  <a:solidFill>
                    <a:srgbClr val="FFFFFF"/>
                  </a:solidFill>
                </a14:hiddenFill>
              </a:ext>
            </a:extLst>
          </p:spPr>
        </p:pic>
        <p:sp>
          <p:nvSpPr>
            <p:cNvPr id="25" name="Прямоугольник 24"/>
            <p:cNvSpPr/>
            <p:nvPr/>
          </p:nvSpPr>
          <p:spPr>
            <a:xfrm>
              <a:off x="80495" y="3202274"/>
              <a:ext cx="795324" cy="600164"/>
            </a:xfrm>
            <a:prstGeom prst="rect">
              <a:avLst/>
            </a:prstGeom>
            <a:solidFill>
              <a:srgbClr val="FFFF00"/>
            </a:solidFill>
            <a:ln>
              <a:solidFill>
                <a:srgbClr val="0000CC"/>
              </a:solidFill>
            </a:ln>
          </p:spPr>
          <p:txBody>
            <a:bodyPr wrap="square">
              <a:spAutoFit/>
            </a:bodyPr>
            <a:lstStyle/>
            <a:p>
              <a:pPr algn="ctr"/>
              <a:r>
                <a:rPr lang="ro-MO" sz="1100" b="1" dirty="0"/>
                <a:t>EXW</a:t>
              </a:r>
            </a:p>
            <a:p>
              <a:pPr algn="ctr"/>
              <a:r>
                <a:rPr lang="ro-MO" sz="1100" b="1" dirty="0"/>
                <a:t> (Ex-Works)</a:t>
              </a:r>
              <a:endParaRPr lang="ru-RU" sz="1100" dirty="0"/>
            </a:p>
          </p:txBody>
        </p:sp>
        <p:sp>
          <p:nvSpPr>
            <p:cNvPr id="26" name="Прямоугольник 25"/>
            <p:cNvSpPr/>
            <p:nvPr/>
          </p:nvSpPr>
          <p:spPr>
            <a:xfrm>
              <a:off x="54155" y="3926255"/>
              <a:ext cx="795324" cy="600164"/>
            </a:xfrm>
            <a:prstGeom prst="rect">
              <a:avLst/>
            </a:prstGeom>
            <a:solidFill>
              <a:srgbClr val="FFFF00"/>
            </a:solidFill>
            <a:ln>
              <a:solidFill>
                <a:srgbClr val="0000CC"/>
              </a:solidFill>
            </a:ln>
          </p:spPr>
          <p:txBody>
            <a:bodyPr wrap="square">
              <a:spAutoFit/>
            </a:bodyPr>
            <a:lstStyle/>
            <a:p>
              <a:pPr algn="ctr"/>
              <a:r>
                <a:rPr lang="ro-MO" sz="1100" b="1" dirty="0"/>
                <a:t>FCA</a:t>
              </a:r>
            </a:p>
            <a:p>
              <a:pPr algn="ctr"/>
              <a:r>
                <a:rPr lang="ro-MO" sz="1100" b="1" dirty="0"/>
                <a:t> (</a:t>
              </a:r>
              <a:r>
                <a:rPr lang="ro-MO" sz="1100" b="1" dirty="0" err="1"/>
                <a:t>Free</a:t>
              </a:r>
              <a:r>
                <a:rPr lang="ro-MO" sz="1100" b="1" dirty="0"/>
                <a:t> </a:t>
              </a:r>
              <a:r>
                <a:rPr lang="ro-MO" sz="1100" b="1" dirty="0" err="1"/>
                <a:t>Carrier</a:t>
              </a:r>
              <a:r>
                <a:rPr lang="ro-MO" sz="1100" b="1" dirty="0"/>
                <a:t>)</a:t>
              </a:r>
              <a:endParaRPr lang="ru-RU" sz="1100" dirty="0"/>
            </a:p>
          </p:txBody>
        </p:sp>
        <p:sp>
          <p:nvSpPr>
            <p:cNvPr id="27" name="Прямоугольник 26"/>
            <p:cNvSpPr/>
            <p:nvPr/>
          </p:nvSpPr>
          <p:spPr>
            <a:xfrm>
              <a:off x="54155" y="4689488"/>
              <a:ext cx="795324" cy="600164"/>
            </a:xfrm>
            <a:prstGeom prst="rect">
              <a:avLst/>
            </a:prstGeom>
            <a:solidFill>
              <a:srgbClr val="FFFF00"/>
            </a:solidFill>
            <a:ln>
              <a:solidFill>
                <a:srgbClr val="0000CC"/>
              </a:solidFill>
            </a:ln>
          </p:spPr>
          <p:txBody>
            <a:bodyPr wrap="square">
              <a:spAutoFit/>
            </a:bodyPr>
            <a:lstStyle/>
            <a:p>
              <a:pPr algn="ctr"/>
              <a:r>
                <a:rPr lang="ro-MO" sz="1100" b="1" dirty="0"/>
                <a:t>CPT (</a:t>
              </a:r>
              <a:r>
                <a:rPr lang="ro-MO" sz="1100" b="1" dirty="0" err="1"/>
                <a:t>Carriage</a:t>
              </a:r>
              <a:r>
                <a:rPr lang="ro-MO" sz="1100" b="1" dirty="0"/>
                <a:t> </a:t>
              </a:r>
              <a:r>
                <a:rPr lang="ro-MO" sz="1100" b="1" dirty="0" err="1"/>
                <a:t>Paid</a:t>
              </a:r>
              <a:r>
                <a:rPr lang="ro-MO" sz="1100" b="1" dirty="0"/>
                <a:t> </a:t>
              </a:r>
              <a:r>
                <a:rPr lang="ro-MO" sz="1100" b="1" dirty="0" err="1"/>
                <a:t>To</a:t>
              </a:r>
              <a:r>
                <a:rPr lang="ro-MO" sz="1100" b="1" dirty="0"/>
                <a:t>)</a:t>
              </a:r>
              <a:endParaRPr lang="ru-RU" sz="1100" dirty="0"/>
            </a:p>
          </p:txBody>
        </p:sp>
        <p:sp>
          <p:nvSpPr>
            <p:cNvPr id="28" name="Прямоугольник 27"/>
            <p:cNvSpPr/>
            <p:nvPr/>
          </p:nvSpPr>
          <p:spPr>
            <a:xfrm>
              <a:off x="0" y="5439594"/>
              <a:ext cx="875819" cy="661720"/>
            </a:xfrm>
            <a:prstGeom prst="rect">
              <a:avLst/>
            </a:prstGeom>
            <a:solidFill>
              <a:srgbClr val="FFFF00"/>
            </a:solidFill>
            <a:ln>
              <a:solidFill>
                <a:srgbClr val="0000CC"/>
              </a:solidFill>
            </a:ln>
          </p:spPr>
          <p:txBody>
            <a:bodyPr wrap="square">
              <a:spAutoFit/>
            </a:bodyPr>
            <a:lstStyle/>
            <a:p>
              <a:pPr algn="ctr"/>
              <a:r>
                <a:rPr lang="ro-MO" sz="1000" b="1" dirty="0"/>
                <a:t>CIP </a:t>
              </a:r>
            </a:p>
            <a:p>
              <a:pPr algn="ctr"/>
              <a:r>
                <a:rPr lang="ro-MO" sz="900" b="1" dirty="0"/>
                <a:t>(</a:t>
              </a:r>
              <a:r>
                <a:rPr lang="ro-MO" sz="900" b="1" dirty="0" err="1"/>
                <a:t>Carriage</a:t>
              </a:r>
              <a:r>
                <a:rPr lang="ro-MO" sz="900" b="1" dirty="0"/>
                <a:t> </a:t>
              </a:r>
              <a:r>
                <a:rPr lang="ro-MO" sz="900" b="1" dirty="0" err="1"/>
                <a:t>and</a:t>
              </a:r>
              <a:r>
                <a:rPr lang="ro-MO" sz="900" b="1" dirty="0"/>
                <a:t> Insurance </a:t>
              </a:r>
              <a:r>
                <a:rPr lang="ro-MO" sz="900" b="1" dirty="0" err="1"/>
                <a:t>Paid</a:t>
              </a:r>
              <a:r>
                <a:rPr lang="ro-MO" sz="900" b="1" dirty="0"/>
                <a:t>):</a:t>
              </a:r>
              <a:endParaRPr lang="ru-RU" sz="900" dirty="0"/>
            </a:p>
          </p:txBody>
        </p:sp>
      </p:grpSp>
    </p:spTree>
    <p:extLst>
      <p:ext uri="{BB962C8B-B14F-4D97-AF65-F5344CB8AC3E}">
        <p14:creationId xmlns:p14="http://schemas.microsoft.com/office/powerpoint/2010/main" val="3054435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III.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sp>
        <p:nvSpPr>
          <p:cNvPr id="11" name="Прямоугольник 2"/>
          <p:cNvSpPr>
            <a:spLocks noChangeArrowheads="1"/>
          </p:cNvSpPr>
          <p:nvPr/>
        </p:nvSpPr>
        <p:spPr bwMode="auto">
          <a:xfrm>
            <a:off x="351649" y="1452598"/>
            <a:ext cx="6480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1600" b="1" dirty="0">
                <a:solidFill>
                  <a:srgbClr val="FF0000"/>
                </a:solidFill>
              </a:rPr>
              <a:t>3.2. P</a:t>
            </a:r>
            <a:r>
              <a:rPr lang="ro-RO" sz="1600" b="1" dirty="0">
                <a:solidFill>
                  <a:srgbClr val="FF0000"/>
                </a:solidFill>
              </a:rPr>
              <a:t>lata cheltuielilor de transport pentru livrarea de mărfuri</a:t>
            </a:r>
            <a:r>
              <a:rPr lang="ro-MO" altLang="en-US" sz="1600" b="1" dirty="0">
                <a:solidFill>
                  <a:srgbClr val="FF0000"/>
                </a:solidFill>
              </a:rPr>
              <a:t>:</a:t>
            </a:r>
          </a:p>
          <a:p>
            <a:pPr algn="just"/>
            <a:r>
              <a:rPr lang="en-US" altLang="en-US" sz="1600" b="1" dirty="0">
                <a:solidFill>
                  <a:srgbClr val="FF0000"/>
                </a:solidFill>
              </a:rPr>
              <a:t>3.3. </a:t>
            </a:r>
            <a:r>
              <a:rPr lang="en-US" sz="1600" b="1" dirty="0">
                <a:solidFill>
                  <a:srgbClr val="FF0000"/>
                </a:solidFill>
              </a:rPr>
              <a:t>A</a:t>
            </a:r>
            <a:r>
              <a:rPr lang="ro-RO" sz="1600" b="1" dirty="0" err="1">
                <a:solidFill>
                  <a:srgbClr val="FF0000"/>
                </a:solidFill>
              </a:rPr>
              <a:t>sigurarea</a:t>
            </a:r>
            <a:r>
              <a:rPr lang="ro-RO" sz="1600" b="1" dirty="0">
                <a:solidFill>
                  <a:srgbClr val="FF0000"/>
                </a:solidFill>
              </a:rPr>
              <a:t> riscurilor pentru transportul şi livrarea mărfii </a:t>
            </a:r>
            <a:r>
              <a:rPr lang="ro-MO" altLang="en-US" sz="1600" b="1" dirty="0">
                <a:solidFill>
                  <a:srgbClr val="FF0000"/>
                </a:solidFill>
              </a:rPr>
              <a:t>:</a:t>
            </a:r>
          </a:p>
          <a:p>
            <a:pPr lvl="0" algn="just"/>
            <a:r>
              <a:rPr lang="en-US" altLang="en-US" sz="1600" b="1" dirty="0">
                <a:solidFill>
                  <a:srgbClr val="FF0000"/>
                </a:solidFill>
              </a:rPr>
              <a:t>3.4. L</a:t>
            </a:r>
            <a:r>
              <a:rPr lang="ro-RO" sz="1600" b="1" dirty="0" err="1">
                <a:solidFill>
                  <a:srgbClr val="FF0000"/>
                </a:solidFill>
              </a:rPr>
              <a:t>ivrarea</a:t>
            </a:r>
            <a:r>
              <a:rPr lang="ro-RO" sz="1600" b="1" dirty="0">
                <a:solidFill>
                  <a:srgbClr val="FF0000"/>
                </a:solidFill>
              </a:rPr>
              <a:t> şi descărcarea fizică a mărfii la rampa importatorului</a:t>
            </a:r>
            <a:r>
              <a:rPr lang="ro-MO" altLang="en-US" sz="1600" b="1" dirty="0">
                <a:solidFill>
                  <a:srgbClr val="FF0000"/>
                </a:solidFill>
              </a:rPr>
              <a:t>:</a:t>
            </a:r>
            <a:endParaRPr lang="en-US" altLang="en-US" sz="1600" b="1" dirty="0">
              <a:solidFill>
                <a:srgbClr val="FF0000"/>
              </a:solidFill>
            </a:endParaRPr>
          </a:p>
        </p:txBody>
      </p:sp>
      <p:sp>
        <p:nvSpPr>
          <p:cNvPr id="12" name="Прямоугольник 11"/>
          <p:cNvSpPr/>
          <p:nvPr/>
        </p:nvSpPr>
        <p:spPr>
          <a:xfrm>
            <a:off x="7262648" y="1738058"/>
            <a:ext cx="4843925" cy="4632037"/>
          </a:xfrm>
          <a:prstGeom prst="rect">
            <a:avLst/>
          </a:prstGeom>
        </p:spPr>
        <p:txBody>
          <a:bodyPr wrap="square">
            <a:spAutoFit/>
          </a:bodyPr>
          <a:lstStyle/>
          <a:p>
            <a:pPr algn="just">
              <a:spcBef>
                <a:spcPts val="600"/>
              </a:spcBef>
            </a:pPr>
            <a:r>
              <a:rPr lang="ro-MO" sz="1500" b="1" dirty="0"/>
              <a:t>DAP (</a:t>
            </a:r>
            <a:r>
              <a:rPr lang="ro-MO" sz="1500" b="1" dirty="0" err="1"/>
              <a:t>Delivered</a:t>
            </a:r>
            <a:r>
              <a:rPr lang="ro-MO" sz="1500" b="1" dirty="0"/>
              <a:t> At Place – livrat la locul stabilit):</a:t>
            </a:r>
            <a:r>
              <a:rPr lang="ro-MO" sz="1500" dirty="0"/>
              <a:t> vânzătorul livrează mărfurile la locul stabilit cu cumpărătorul; vânzătorul are obligația sa asigure vămuirea mărfii pentru export şi acoperă toate costurile de transport, livrare şi descărcare la destinația convenita; DAP înlocuiește vechile clauze DAF si DDU;</a:t>
            </a:r>
          </a:p>
          <a:p>
            <a:pPr algn="just">
              <a:spcBef>
                <a:spcPts val="600"/>
              </a:spcBef>
            </a:pPr>
            <a:r>
              <a:rPr lang="ro-MO" sz="1500" b="1" dirty="0"/>
              <a:t>DAT (</a:t>
            </a:r>
            <a:r>
              <a:rPr lang="ro-MO" sz="1500" b="1" dirty="0" err="1"/>
              <a:t>Delivered</a:t>
            </a:r>
            <a:r>
              <a:rPr lang="ro-MO" sz="1500" b="1" dirty="0"/>
              <a:t> At Terminal – livrat la terminal):</a:t>
            </a:r>
            <a:r>
              <a:rPr lang="ro-MO" sz="1500" dirty="0"/>
              <a:t> vânzătorul asigura livrarea şi descărcarea mărfurilor în terminalul stabilit cu comparatorul, unde terminalul poate fi chei portuar, depozit, terminal cargo sau CFR; vânzătorul are obligația să acopere vămuirea mărfii şi costurile cu livrarea şi descărcarea la terminalul convenit;</a:t>
            </a:r>
          </a:p>
          <a:p>
            <a:pPr algn="just">
              <a:spcBef>
                <a:spcPts val="600"/>
              </a:spcBef>
            </a:pPr>
            <a:r>
              <a:rPr lang="ro-MO" sz="1500" b="1" dirty="0"/>
              <a:t>DDP (</a:t>
            </a:r>
            <a:r>
              <a:rPr lang="ro-MO" sz="1500" b="1" dirty="0" err="1"/>
              <a:t>Delivered</a:t>
            </a:r>
            <a:r>
              <a:rPr lang="ro-MO" sz="1500" b="1" dirty="0"/>
              <a:t> </a:t>
            </a:r>
            <a:r>
              <a:rPr lang="ro-MO" sz="1500" b="1" dirty="0" err="1"/>
              <a:t>Duty</a:t>
            </a:r>
            <a:r>
              <a:rPr lang="ro-MO" sz="1500" b="1" dirty="0"/>
              <a:t> </a:t>
            </a:r>
            <a:r>
              <a:rPr lang="ro-MO" sz="1500" b="1" dirty="0" err="1"/>
              <a:t>Paid</a:t>
            </a:r>
            <a:r>
              <a:rPr lang="ro-MO" sz="1500" b="1" dirty="0"/>
              <a:t> – livrat cu taxele plătite):</a:t>
            </a:r>
            <a:r>
              <a:rPr lang="ro-MO" sz="1500" dirty="0"/>
              <a:t> livrarea se considera efectuata când marfa a fost pusa la dispoziția comparatorului, în locul convenit cu acesta; vânzătorul are obligația să acopere toate costurile si riscurile legate de livrarea mărfurilor in locul convenit, inclusiv taxele vamale, atât de export cat si de import la locul de destinație, precum şi alte taxe si speze legale de import;</a:t>
            </a:r>
            <a:endParaRPr lang="ru-RU" sz="1500" dirty="0"/>
          </a:p>
        </p:txBody>
      </p:sp>
      <p:sp>
        <p:nvSpPr>
          <p:cNvPr id="6" name="TextBox 5"/>
          <p:cNvSpPr txBox="1"/>
          <p:nvPr/>
        </p:nvSpPr>
        <p:spPr>
          <a:xfrm>
            <a:off x="7006905" y="1361578"/>
            <a:ext cx="4733150" cy="307777"/>
          </a:xfrm>
          <a:prstGeom prst="rect">
            <a:avLst/>
          </a:prstGeom>
          <a:noFill/>
        </p:spPr>
        <p:txBody>
          <a:bodyPr wrap="square" rtlCol="0">
            <a:spAutoFit/>
          </a:bodyPr>
          <a:lstStyle/>
          <a:p>
            <a:pPr algn="ctr"/>
            <a:r>
              <a:rPr lang="ro-MO" sz="1400" b="1" dirty="0"/>
              <a:t>APLICABILE TUTUROR MODALITĂȚILOR DE TRANSPORT</a:t>
            </a:r>
          </a:p>
        </p:txBody>
      </p:sp>
      <p:grpSp>
        <p:nvGrpSpPr>
          <p:cNvPr id="3" name="Группа 2"/>
          <p:cNvGrpSpPr/>
          <p:nvPr/>
        </p:nvGrpSpPr>
        <p:grpSpPr>
          <a:xfrm>
            <a:off x="80495" y="2375928"/>
            <a:ext cx="6845822" cy="3423300"/>
            <a:chOff x="80495" y="2375928"/>
            <a:chExt cx="6845822" cy="3423300"/>
          </a:xfrm>
        </p:grpSpPr>
        <p:pic>
          <p:nvPicPr>
            <p:cNvPr id="9" name="Picture 3" descr="C:\Users\ACSA1\Pictures\INCOTERMS 2020.jpg"/>
            <p:cNvPicPr>
              <a:picLocks noChangeAspect="1" noChangeArrowheads="1"/>
            </p:cNvPicPr>
            <p:nvPr/>
          </p:nvPicPr>
          <p:blipFill rotWithShape="1">
            <a:blip r:embed="rId2">
              <a:extLst>
                <a:ext uri="{28A0092B-C50C-407E-A947-70E740481C1C}">
                  <a14:useLocalDpi xmlns:a14="http://schemas.microsoft.com/office/drawing/2010/main" val="0"/>
                </a:ext>
              </a:extLst>
            </a:blip>
            <a:srcRect b="92115"/>
            <a:stretch/>
          </p:blipFill>
          <p:spPr bwMode="auto">
            <a:xfrm>
              <a:off x="409717" y="2375928"/>
              <a:ext cx="6422008" cy="68258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ACSA1\Pictures\INCOTERMS 2020.jpg"/>
            <p:cNvPicPr>
              <a:picLocks noChangeAspect="1" noChangeArrowheads="1"/>
            </p:cNvPicPr>
            <p:nvPr/>
          </p:nvPicPr>
          <p:blipFill rotWithShape="1">
            <a:blip r:embed="rId2">
              <a:extLst>
                <a:ext uri="{28A0092B-C50C-407E-A947-70E740481C1C}">
                  <a14:useLocalDpi xmlns:a14="http://schemas.microsoft.com/office/drawing/2010/main" val="0"/>
                </a:ext>
              </a:extLst>
            </a:blip>
            <a:srcRect t="41204" b="34692"/>
            <a:stretch/>
          </p:blipFill>
          <p:spPr bwMode="auto">
            <a:xfrm>
              <a:off x="351649" y="3058510"/>
              <a:ext cx="6574668" cy="2740718"/>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80495" y="3107680"/>
              <a:ext cx="795324" cy="769441"/>
            </a:xfrm>
            <a:prstGeom prst="rect">
              <a:avLst/>
            </a:prstGeom>
            <a:solidFill>
              <a:srgbClr val="FFFF00"/>
            </a:solidFill>
            <a:ln>
              <a:solidFill>
                <a:srgbClr val="0000CC"/>
              </a:solidFill>
            </a:ln>
          </p:spPr>
          <p:txBody>
            <a:bodyPr wrap="square">
              <a:spAutoFit/>
            </a:bodyPr>
            <a:lstStyle/>
            <a:p>
              <a:pPr algn="ctr"/>
              <a:r>
                <a:rPr lang="ro-MO" sz="1100" b="1" dirty="0"/>
                <a:t>DAP </a:t>
              </a:r>
            </a:p>
            <a:p>
              <a:pPr algn="ctr"/>
              <a:endParaRPr lang="ro-MO" sz="1100" b="1" dirty="0"/>
            </a:p>
            <a:p>
              <a:pPr algn="ctr"/>
              <a:r>
                <a:rPr lang="ro-MO" sz="1100" b="1" dirty="0"/>
                <a:t>(</a:t>
              </a:r>
              <a:r>
                <a:rPr lang="ro-MO" sz="1100" b="1" dirty="0" err="1"/>
                <a:t>Delivered</a:t>
              </a:r>
              <a:r>
                <a:rPr lang="ro-MO" sz="1100" b="1" dirty="0"/>
                <a:t> At Place):</a:t>
              </a:r>
              <a:endParaRPr lang="ru-RU" sz="1100" dirty="0"/>
            </a:p>
          </p:txBody>
        </p:sp>
        <p:sp>
          <p:nvSpPr>
            <p:cNvPr id="21" name="Прямоугольник 20"/>
            <p:cNvSpPr/>
            <p:nvPr/>
          </p:nvSpPr>
          <p:spPr>
            <a:xfrm>
              <a:off x="80495" y="4080007"/>
              <a:ext cx="795324" cy="707886"/>
            </a:xfrm>
            <a:prstGeom prst="rect">
              <a:avLst/>
            </a:prstGeom>
            <a:solidFill>
              <a:srgbClr val="FFFF00"/>
            </a:solidFill>
            <a:ln>
              <a:solidFill>
                <a:srgbClr val="0000CC"/>
              </a:solidFill>
            </a:ln>
          </p:spPr>
          <p:txBody>
            <a:bodyPr wrap="square">
              <a:spAutoFit/>
            </a:bodyPr>
            <a:lstStyle/>
            <a:p>
              <a:pPr algn="ctr"/>
              <a:r>
                <a:rPr lang="ro-MO" sz="1000" b="1" dirty="0"/>
                <a:t>DAT </a:t>
              </a:r>
            </a:p>
            <a:p>
              <a:pPr algn="ctr"/>
              <a:r>
                <a:rPr lang="ro-MO" sz="1000" b="1" dirty="0"/>
                <a:t>(</a:t>
              </a:r>
              <a:r>
                <a:rPr lang="ro-MO" sz="1000" b="1" dirty="0" err="1"/>
                <a:t>Delivered</a:t>
              </a:r>
              <a:r>
                <a:rPr lang="ro-MO" sz="1000" b="1" dirty="0"/>
                <a:t> At Terminal)</a:t>
              </a:r>
              <a:endParaRPr lang="ru-RU" sz="1000" dirty="0"/>
            </a:p>
          </p:txBody>
        </p:sp>
        <p:sp>
          <p:nvSpPr>
            <p:cNvPr id="22" name="Прямоугольник 21"/>
            <p:cNvSpPr/>
            <p:nvPr/>
          </p:nvSpPr>
          <p:spPr>
            <a:xfrm>
              <a:off x="99374" y="5013829"/>
              <a:ext cx="795324" cy="707886"/>
            </a:xfrm>
            <a:prstGeom prst="rect">
              <a:avLst/>
            </a:prstGeom>
            <a:solidFill>
              <a:srgbClr val="FFFF00"/>
            </a:solidFill>
            <a:ln>
              <a:solidFill>
                <a:srgbClr val="0000CC"/>
              </a:solidFill>
            </a:ln>
          </p:spPr>
          <p:txBody>
            <a:bodyPr wrap="square">
              <a:spAutoFit/>
            </a:bodyPr>
            <a:lstStyle/>
            <a:p>
              <a:pPr algn="ctr"/>
              <a:r>
                <a:rPr lang="ro-MO" sz="1000" b="1" dirty="0"/>
                <a:t>DDP </a:t>
              </a:r>
            </a:p>
            <a:p>
              <a:pPr algn="ctr"/>
              <a:endParaRPr lang="ro-MO" sz="1000" b="1" dirty="0"/>
            </a:p>
            <a:p>
              <a:pPr algn="ctr"/>
              <a:r>
                <a:rPr lang="ro-MO" sz="1000" b="1" dirty="0"/>
                <a:t>(</a:t>
              </a:r>
              <a:r>
                <a:rPr lang="ro-MO" sz="1000" b="1" dirty="0" err="1"/>
                <a:t>Delivered</a:t>
              </a:r>
              <a:r>
                <a:rPr lang="ro-MO" sz="1000" b="1" dirty="0"/>
                <a:t> </a:t>
              </a:r>
              <a:r>
                <a:rPr lang="ro-MO" sz="1000" b="1" dirty="0" err="1"/>
                <a:t>Duty</a:t>
              </a:r>
              <a:r>
                <a:rPr lang="ro-MO" sz="1000" b="1" dirty="0"/>
                <a:t> </a:t>
              </a:r>
              <a:r>
                <a:rPr lang="ro-MO" sz="1000" b="1" dirty="0" err="1"/>
                <a:t>Paid</a:t>
              </a:r>
              <a:r>
                <a:rPr lang="ro-MO" sz="1000" b="1" dirty="0"/>
                <a:t>:</a:t>
              </a:r>
              <a:endParaRPr lang="ru-RU" sz="1000" dirty="0"/>
            </a:p>
          </p:txBody>
        </p:sp>
      </p:grpSp>
    </p:spTree>
    <p:extLst>
      <p:ext uri="{BB962C8B-B14F-4D97-AF65-F5344CB8AC3E}">
        <p14:creationId xmlns:p14="http://schemas.microsoft.com/office/powerpoint/2010/main" val="39895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III. </a:t>
            </a:r>
            <a:r>
              <a:rPr lang="x-none" b="1">
                <a:solidFill>
                  <a:srgbClr val="0000CC"/>
                </a:solidFill>
              </a:rPr>
              <a:t>MODALITĂȚILE DE LIVRARE - RECEPŢIONARE A MĂRFII ÎN CONFORMITATE CU INCOTERMS 20</a:t>
            </a:r>
            <a:r>
              <a:rPr lang="ro-RO" b="1" dirty="0">
                <a:solidFill>
                  <a:srgbClr val="0000CC"/>
                </a:solidFill>
              </a:rPr>
              <a:t>2</a:t>
            </a:r>
            <a:r>
              <a:rPr lang="x-none" b="1">
                <a:solidFill>
                  <a:srgbClr val="0000CC"/>
                </a:solidFill>
              </a:rPr>
              <a:t>0</a:t>
            </a:r>
            <a:endParaRPr lang="ru-RU" b="1" dirty="0">
              <a:solidFill>
                <a:srgbClr val="0000CC"/>
              </a:solidFill>
            </a:endParaRPr>
          </a:p>
        </p:txBody>
      </p:sp>
      <p:grpSp>
        <p:nvGrpSpPr>
          <p:cNvPr id="3" name="Группа 2"/>
          <p:cNvGrpSpPr/>
          <p:nvPr/>
        </p:nvGrpSpPr>
        <p:grpSpPr>
          <a:xfrm>
            <a:off x="61192" y="2623425"/>
            <a:ext cx="7230321" cy="3655744"/>
            <a:chOff x="1" y="1896805"/>
            <a:chExt cx="7230321" cy="3655744"/>
          </a:xfrm>
        </p:grpSpPr>
        <p:pic>
          <p:nvPicPr>
            <p:cNvPr id="12" name="Picture 3" descr="C:\Users\ACSA1\Pictures\INCOTERMS 2020.jpg"/>
            <p:cNvPicPr>
              <a:picLocks noChangeAspect="1" noChangeArrowheads="1"/>
            </p:cNvPicPr>
            <p:nvPr/>
          </p:nvPicPr>
          <p:blipFill rotWithShape="1">
            <a:blip r:embed="rId2">
              <a:extLst>
                <a:ext uri="{28A0092B-C50C-407E-A947-70E740481C1C}">
                  <a14:useLocalDpi xmlns:a14="http://schemas.microsoft.com/office/drawing/2010/main" val="0"/>
                </a:ext>
              </a:extLst>
            </a:blip>
            <a:srcRect t="1" b="92022"/>
            <a:stretch/>
          </p:blipFill>
          <p:spPr bwMode="auto">
            <a:xfrm>
              <a:off x="574328" y="1896805"/>
              <a:ext cx="6422008" cy="53108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0672" t="58726" r="5571" b="22309"/>
            <a:stretch/>
          </p:blipFill>
          <p:spPr bwMode="auto">
            <a:xfrm>
              <a:off x="340342" y="2441486"/>
              <a:ext cx="6889980" cy="3111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Прямоугольник 20"/>
            <p:cNvSpPr/>
            <p:nvPr/>
          </p:nvSpPr>
          <p:spPr>
            <a:xfrm>
              <a:off x="1" y="2427890"/>
              <a:ext cx="944059" cy="707886"/>
            </a:xfrm>
            <a:prstGeom prst="rect">
              <a:avLst/>
            </a:prstGeom>
            <a:solidFill>
              <a:srgbClr val="FFFF00"/>
            </a:solidFill>
            <a:ln>
              <a:solidFill>
                <a:srgbClr val="0000CC"/>
              </a:solidFill>
            </a:ln>
          </p:spPr>
          <p:txBody>
            <a:bodyPr wrap="square">
              <a:spAutoFit/>
            </a:bodyPr>
            <a:lstStyle/>
            <a:p>
              <a:pPr algn="ctr"/>
              <a:r>
                <a:rPr lang="ro-MO" sz="1000" b="1" dirty="0"/>
                <a:t>FAS </a:t>
              </a:r>
            </a:p>
            <a:p>
              <a:pPr algn="ctr"/>
              <a:r>
                <a:rPr lang="ro-MO" sz="1000" b="1" dirty="0"/>
                <a:t>(</a:t>
              </a:r>
              <a:r>
                <a:rPr lang="ro-MO" sz="1000" b="1" dirty="0" err="1"/>
                <a:t>Free</a:t>
              </a:r>
              <a:r>
                <a:rPr lang="ro-MO" sz="1000" b="1" dirty="0"/>
                <a:t> </a:t>
              </a:r>
              <a:r>
                <a:rPr lang="ro-MO" sz="1000" b="1" dirty="0" err="1"/>
                <a:t>Alongside</a:t>
              </a:r>
              <a:r>
                <a:rPr lang="ro-MO" sz="1000" b="1" dirty="0"/>
                <a:t> </a:t>
              </a:r>
              <a:r>
                <a:rPr lang="ro-MO" sz="1000" b="1" dirty="0" err="1"/>
                <a:t>Ship</a:t>
              </a:r>
              <a:r>
                <a:rPr lang="ro-MO" sz="1000" b="1" dirty="0"/>
                <a:t>)</a:t>
              </a:r>
              <a:endParaRPr lang="ru-RU" sz="950" dirty="0"/>
            </a:p>
          </p:txBody>
        </p:sp>
        <p:sp>
          <p:nvSpPr>
            <p:cNvPr id="22" name="Прямоугольник 21"/>
            <p:cNvSpPr/>
            <p:nvPr/>
          </p:nvSpPr>
          <p:spPr>
            <a:xfrm>
              <a:off x="61192" y="3326431"/>
              <a:ext cx="882868" cy="553998"/>
            </a:xfrm>
            <a:prstGeom prst="rect">
              <a:avLst/>
            </a:prstGeom>
            <a:solidFill>
              <a:srgbClr val="FFFF00"/>
            </a:solidFill>
            <a:ln>
              <a:solidFill>
                <a:srgbClr val="0000CC"/>
              </a:solidFill>
            </a:ln>
          </p:spPr>
          <p:txBody>
            <a:bodyPr wrap="square">
              <a:spAutoFit/>
            </a:bodyPr>
            <a:lstStyle/>
            <a:p>
              <a:pPr algn="ctr"/>
              <a:r>
                <a:rPr lang="ro-MO" sz="1000" b="1" dirty="0"/>
                <a:t>FOB </a:t>
              </a:r>
            </a:p>
            <a:p>
              <a:pPr algn="ctr"/>
              <a:r>
                <a:rPr lang="ro-MO" sz="1000" b="1" dirty="0"/>
                <a:t>(</a:t>
              </a:r>
              <a:r>
                <a:rPr lang="ro-MO" sz="1000" b="1" dirty="0" err="1"/>
                <a:t>Free</a:t>
              </a:r>
              <a:r>
                <a:rPr lang="ro-MO" sz="1000" b="1" dirty="0"/>
                <a:t> On Board)</a:t>
              </a:r>
              <a:endParaRPr lang="ru-RU" sz="950" dirty="0"/>
            </a:p>
          </p:txBody>
        </p:sp>
        <p:sp>
          <p:nvSpPr>
            <p:cNvPr id="23" name="Прямоугольник 22"/>
            <p:cNvSpPr/>
            <p:nvPr/>
          </p:nvSpPr>
          <p:spPr>
            <a:xfrm>
              <a:off x="30596" y="4151215"/>
              <a:ext cx="882868" cy="600164"/>
            </a:xfrm>
            <a:prstGeom prst="rect">
              <a:avLst/>
            </a:prstGeom>
            <a:solidFill>
              <a:srgbClr val="FFFF00"/>
            </a:solidFill>
            <a:ln>
              <a:solidFill>
                <a:srgbClr val="0000CC"/>
              </a:solidFill>
            </a:ln>
          </p:spPr>
          <p:txBody>
            <a:bodyPr wrap="square">
              <a:spAutoFit/>
            </a:bodyPr>
            <a:lstStyle/>
            <a:p>
              <a:pPr algn="ctr"/>
              <a:r>
                <a:rPr lang="ro-MO" sz="1100" b="1" dirty="0"/>
                <a:t>CFR </a:t>
              </a:r>
            </a:p>
            <a:p>
              <a:pPr algn="ctr"/>
              <a:r>
                <a:rPr lang="ro-MO" sz="1100" b="1" dirty="0"/>
                <a:t>(Cost </a:t>
              </a:r>
              <a:r>
                <a:rPr lang="ro-MO" sz="1100" b="1" dirty="0" err="1"/>
                <a:t>and</a:t>
              </a:r>
              <a:r>
                <a:rPr lang="ro-MO" sz="1100" b="1" dirty="0"/>
                <a:t> </a:t>
              </a:r>
              <a:r>
                <a:rPr lang="ro-MO" sz="1100" b="1" dirty="0" err="1"/>
                <a:t>Freight</a:t>
              </a:r>
              <a:r>
                <a:rPr lang="ro-MO" sz="1000" b="1" dirty="0"/>
                <a:t>)</a:t>
              </a:r>
              <a:endParaRPr lang="ru-RU" sz="950" dirty="0"/>
            </a:p>
          </p:txBody>
        </p:sp>
        <p:sp>
          <p:nvSpPr>
            <p:cNvPr id="24" name="Прямоугольник 23"/>
            <p:cNvSpPr/>
            <p:nvPr/>
          </p:nvSpPr>
          <p:spPr>
            <a:xfrm>
              <a:off x="61192" y="4834524"/>
              <a:ext cx="875818" cy="707886"/>
            </a:xfrm>
            <a:prstGeom prst="rect">
              <a:avLst/>
            </a:prstGeom>
            <a:solidFill>
              <a:srgbClr val="FFFF00"/>
            </a:solidFill>
            <a:ln>
              <a:solidFill>
                <a:srgbClr val="0000CC"/>
              </a:solidFill>
            </a:ln>
          </p:spPr>
          <p:txBody>
            <a:bodyPr wrap="square">
              <a:spAutoFit/>
            </a:bodyPr>
            <a:lstStyle/>
            <a:p>
              <a:pPr algn="ctr"/>
              <a:r>
                <a:rPr lang="ro-MO" sz="1000" b="1" dirty="0"/>
                <a:t>CIF </a:t>
              </a:r>
            </a:p>
            <a:p>
              <a:pPr algn="ctr"/>
              <a:r>
                <a:rPr lang="ro-MO" sz="1000" b="1" dirty="0"/>
                <a:t>(Cost, Insurance </a:t>
              </a:r>
              <a:r>
                <a:rPr lang="ro-MO" sz="1000" b="1" dirty="0" err="1"/>
                <a:t>and</a:t>
              </a:r>
              <a:r>
                <a:rPr lang="ro-MO" sz="1000" b="1" dirty="0"/>
                <a:t> </a:t>
              </a:r>
              <a:r>
                <a:rPr lang="ro-MO" sz="1000" b="1" dirty="0" err="1"/>
                <a:t>Freight</a:t>
              </a:r>
              <a:r>
                <a:rPr lang="ro-MO" sz="1000" b="1" dirty="0"/>
                <a:t>)</a:t>
              </a:r>
              <a:endParaRPr lang="ru-RU" sz="950" dirty="0"/>
            </a:p>
          </p:txBody>
        </p:sp>
      </p:grpSp>
      <p:sp>
        <p:nvSpPr>
          <p:cNvPr id="25" name="Прямоугольник 24"/>
          <p:cNvSpPr/>
          <p:nvPr/>
        </p:nvSpPr>
        <p:spPr>
          <a:xfrm>
            <a:off x="7535917" y="2312183"/>
            <a:ext cx="4413539" cy="4416594"/>
          </a:xfrm>
          <a:prstGeom prst="rect">
            <a:avLst/>
          </a:prstGeom>
        </p:spPr>
        <p:txBody>
          <a:bodyPr wrap="square">
            <a:spAutoFit/>
          </a:bodyPr>
          <a:lstStyle/>
          <a:p>
            <a:pPr algn="just">
              <a:spcBef>
                <a:spcPts val="600"/>
              </a:spcBef>
            </a:pPr>
            <a:r>
              <a:rPr lang="ro-MO" sz="1400" b="1" dirty="0"/>
              <a:t>FAS (</a:t>
            </a:r>
            <a:r>
              <a:rPr lang="ro-MO" sz="1400" b="1" dirty="0" err="1"/>
              <a:t>Free</a:t>
            </a:r>
            <a:r>
              <a:rPr lang="ro-MO" sz="1400" b="1" dirty="0"/>
              <a:t> </a:t>
            </a:r>
            <a:r>
              <a:rPr lang="ro-MO" sz="1400" b="1" dirty="0" err="1"/>
              <a:t>Alongside</a:t>
            </a:r>
            <a:r>
              <a:rPr lang="ro-MO" sz="1400" b="1" dirty="0"/>
              <a:t> </a:t>
            </a:r>
            <a:r>
              <a:rPr lang="ro-MO" sz="1400" b="1" dirty="0" err="1"/>
              <a:t>Ship</a:t>
            </a:r>
            <a:r>
              <a:rPr lang="ro-MO" sz="1400" b="1" dirty="0"/>
              <a:t> – liber lângă vas):</a:t>
            </a:r>
            <a:r>
              <a:rPr lang="ro-MO" sz="1400" dirty="0"/>
              <a:t> vânzătorul şi-a îndeplinit obligația de livrare când marfa este lângă vas, pe chei, în șlepuri sau </a:t>
            </a:r>
            <a:r>
              <a:rPr lang="ro-MO" sz="1400" dirty="0" err="1"/>
              <a:t>barje</a:t>
            </a:r>
            <a:r>
              <a:rPr lang="ro-MO" sz="1400" dirty="0"/>
              <a:t>, in portul de încărcare convenit;</a:t>
            </a:r>
          </a:p>
          <a:p>
            <a:pPr algn="just">
              <a:spcBef>
                <a:spcPts val="600"/>
              </a:spcBef>
            </a:pPr>
            <a:r>
              <a:rPr lang="ro-MO" sz="1400" b="1" dirty="0"/>
              <a:t>FOB (</a:t>
            </a:r>
            <a:r>
              <a:rPr lang="ro-MO" sz="1400" b="1" dirty="0" err="1"/>
              <a:t>Free</a:t>
            </a:r>
            <a:r>
              <a:rPr lang="ro-MO" sz="1400" b="1" dirty="0"/>
              <a:t> On Board – liber la bord)</a:t>
            </a:r>
            <a:r>
              <a:rPr lang="ro-MO" sz="1400" dirty="0"/>
              <a:t>: vânzătorul şi-a îndeplinit obligația de livrare când marfa trece balustrada vasului, in portul de incarnare convenit;</a:t>
            </a:r>
          </a:p>
          <a:p>
            <a:pPr algn="just">
              <a:spcBef>
                <a:spcPts val="600"/>
              </a:spcBef>
            </a:pPr>
            <a:r>
              <a:rPr lang="ro-MO" sz="1400" b="1" dirty="0"/>
              <a:t>CFR (Cost </a:t>
            </a:r>
            <a:r>
              <a:rPr lang="ro-MO" sz="1400" b="1" dirty="0" err="1"/>
              <a:t>and</a:t>
            </a:r>
            <a:r>
              <a:rPr lang="ro-MO" sz="1400" b="1" dirty="0"/>
              <a:t> </a:t>
            </a:r>
            <a:r>
              <a:rPr lang="ro-MO" sz="1400" b="1" dirty="0" err="1"/>
              <a:t>Freight</a:t>
            </a:r>
            <a:r>
              <a:rPr lang="ro-MO" sz="1400" b="1" dirty="0"/>
              <a:t> – </a:t>
            </a:r>
            <a:r>
              <a:rPr lang="ro-MO" sz="1400" b="1" dirty="0" err="1"/>
              <a:t>cost</a:t>
            </a:r>
            <a:r>
              <a:rPr lang="ro-MO" sz="1400" b="1" dirty="0"/>
              <a:t> şi transport):</a:t>
            </a:r>
            <a:r>
              <a:rPr lang="ro-MO" sz="1400" dirty="0"/>
              <a:t> vânzătorul este responsabil cu plata costurilor necesare pentru aducerea mărfii în portul de destinație convenit dar riscurile de pierdere sau deteriorare a mărfii sunt preluate de vânzător când marfa trece balustrada vasului in portul de încărcare;</a:t>
            </a:r>
          </a:p>
          <a:p>
            <a:pPr algn="just">
              <a:spcBef>
                <a:spcPts val="600"/>
              </a:spcBef>
            </a:pPr>
            <a:r>
              <a:rPr lang="ro-MO" sz="1400" b="1" dirty="0"/>
              <a:t>CIF (Cost, Insurance </a:t>
            </a:r>
            <a:r>
              <a:rPr lang="ro-MO" sz="1400" b="1" dirty="0" err="1"/>
              <a:t>and</a:t>
            </a:r>
            <a:r>
              <a:rPr lang="ro-MO" sz="1400" b="1" dirty="0"/>
              <a:t> </a:t>
            </a:r>
            <a:r>
              <a:rPr lang="ro-MO" sz="1400" b="1" dirty="0" err="1"/>
              <a:t>Freight</a:t>
            </a:r>
            <a:r>
              <a:rPr lang="ro-MO" sz="1400" b="1" dirty="0"/>
              <a:t> – cost, asigurare şi </a:t>
            </a:r>
            <a:r>
              <a:rPr lang="ro-MO" sz="1400" b="1" dirty="0" err="1"/>
              <a:t>trasport</a:t>
            </a:r>
            <a:r>
              <a:rPr lang="ro-MO" sz="1400" b="1" dirty="0"/>
              <a:t>):</a:t>
            </a:r>
            <a:r>
              <a:rPr lang="ro-MO" sz="1400" dirty="0"/>
              <a:t> vânzătorul are aceleași obligații ca în cazul CFR şi in plus acoperă şi asigurarea mărfii pentru situații de pierdere sau deteriorare pe timpul transportului; de asemenea implica obligația vânzătorului sa acopere vămuirea mărfii pentru export;</a:t>
            </a:r>
            <a:endParaRPr lang="ru-RU" sz="1400" dirty="0"/>
          </a:p>
        </p:txBody>
      </p:sp>
      <p:sp>
        <p:nvSpPr>
          <p:cNvPr id="26" name="TextBox 25"/>
          <p:cNvSpPr txBox="1"/>
          <p:nvPr/>
        </p:nvSpPr>
        <p:spPr>
          <a:xfrm>
            <a:off x="7216307" y="1459111"/>
            <a:ext cx="4733150" cy="738664"/>
          </a:xfrm>
          <a:prstGeom prst="rect">
            <a:avLst/>
          </a:prstGeom>
          <a:noFill/>
        </p:spPr>
        <p:txBody>
          <a:bodyPr wrap="square" rtlCol="0">
            <a:spAutoFit/>
          </a:bodyPr>
          <a:lstStyle/>
          <a:p>
            <a:pPr algn="ctr"/>
            <a:r>
              <a:rPr lang="ro-MO" sz="1400" b="1" dirty="0"/>
              <a:t>APLICABILE TUTUROR MODALITĂȚILOR DE TRANSPORT </a:t>
            </a:r>
            <a:r>
              <a:rPr lang="pt-BR" sz="1400" b="1" dirty="0"/>
              <a:t>MARITIM SAU TRANSPORTUL EFECTUAT PE APELE INTERIOARE NAVIGABILE</a:t>
            </a:r>
          </a:p>
        </p:txBody>
      </p:sp>
      <p:sp>
        <p:nvSpPr>
          <p:cNvPr id="27" name="Прямоугольник 2"/>
          <p:cNvSpPr>
            <a:spLocks noChangeArrowheads="1"/>
          </p:cNvSpPr>
          <p:nvPr/>
        </p:nvSpPr>
        <p:spPr bwMode="auto">
          <a:xfrm>
            <a:off x="235684" y="1486979"/>
            <a:ext cx="6480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1600" b="1" dirty="0">
                <a:solidFill>
                  <a:srgbClr val="FF0000"/>
                </a:solidFill>
              </a:rPr>
              <a:t>3.2. P</a:t>
            </a:r>
            <a:r>
              <a:rPr lang="ro-RO" sz="1600" b="1" dirty="0">
                <a:solidFill>
                  <a:srgbClr val="FF0000"/>
                </a:solidFill>
              </a:rPr>
              <a:t>lata cheltuielilor de transport pentru livrarea de mărfuri</a:t>
            </a:r>
            <a:r>
              <a:rPr lang="ro-MO" altLang="en-US" sz="1600" b="1" dirty="0">
                <a:solidFill>
                  <a:srgbClr val="FF0000"/>
                </a:solidFill>
              </a:rPr>
              <a:t>:</a:t>
            </a:r>
          </a:p>
          <a:p>
            <a:pPr algn="just"/>
            <a:r>
              <a:rPr lang="en-US" altLang="en-US" sz="1600" b="1" dirty="0">
                <a:solidFill>
                  <a:srgbClr val="FF0000"/>
                </a:solidFill>
              </a:rPr>
              <a:t>3.3. </a:t>
            </a:r>
            <a:r>
              <a:rPr lang="en-US" sz="1600" b="1" dirty="0">
                <a:solidFill>
                  <a:srgbClr val="FF0000"/>
                </a:solidFill>
              </a:rPr>
              <a:t>A</a:t>
            </a:r>
            <a:r>
              <a:rPr lang="ro-RO" sz="1600" b="1" dirty="0" err="1">
                <a:solidFill>
                  <a:srgbClr val="FF0000"/>
                </a:solidFill>
              </a:rPr>
              <a:t>sigurarea</a:t>
            </a:r>
            <a:r>
              <a:rPr lang="ro-RO" sz="1600" b="1" dirty="0">
                <a:solidFill>
                  <a:srgbClr val="FF0000"/>
                </a:solidFill>
              </a:rPr>
              <a:t> riscurilor pentru transportul şi livrarea mărfii </a:t>
            </a:r>
            <a:r>
              <a:rPr lang="ro-MO" altLang="en-US" sz="1600" b="1" dirty="0">
                <a:solidFill>
                  <a:srgbClr val="FF0000"/>
                </a:solidFill>
              </a:rPr>
              <a:t>:</a:t>
            </a:r>
          </a:p>
          <a:p>
            <a:pPr lvl="0" algn="just"/>
            <a:r>
              <a:rPr lang="en-US" altLang="en-US" sz="1600" b="1" dirty="0">
                <a:solidFill>
                  <a:srgbClr val="FF0000"/>
                </a:solidFill>
              </a:rPr>
              <a:t>3.4. L</a:t>
            </a:r>
            <a:r>
              <a:rPr lang="ro-RO" sz="1600" b="1" dirty="0" err="1">
                <a:solidFill>
                  <a:srgbClr val="FF0000"/>
                </a:solidFill>
              </a:rPr>
              <a:t>ivrarea</a:t>
            </a:r>
            <a:r>
              <a:rPr lang="ro-RO" sz="1600" b="1" dirty="0">
                <a:solidFill>
                  <a:srgbClr val="FF0000"/>
                </a:solidFill>
              </a:rPr>
              <a:t> şi descărcarea fizică a mărfii la rampa importatorului</a:t>
            </a:r>
            <a:r>
              <a:rPr lang="ro-MO" altLang="en-US" sz="1600" b="1" dirty="0">
                <a:solidFill>
                  <a:srgbClr val="FF0000"/>
                </a:solidFill>
              </a:rPr>
              <a:t>:</a:t>
            </a:r>
            <a:endParaRPr lang="en-US" altLang="en-US" sz="1600" b="1" dirty="0">
              <a:solidFill>
                <a:srgbClr val="FF0000"/>
              </a:solidFill>
            </a:endParaRPr>
          </a:p>
        </p:txBody>
      </p:sp>
    </p:spTree>
    <p:extLst>
      <p:ext uri="{BB962C8B-B14F-4D97-AF65-F5344CB8AC3E}">
        <p14:creationId xmlns:p14="http://schemas.microsoft.com/office/powerpoint/2010/main" val="3491275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5819" y="2472034"/>
            <a:ext cx="10622942" cy="2800767"/>
          </a:xfrm>
          <a:prstGeom prst="rect">
            <a:avLst/>
          </a:prstGeom>
          <a:noFill/>
        </p:spPr>
        <p:txBody>
          <a:bodyPr wrap="square" rtlCol="0">
            <a:spAutoFit/>
          </a:bodyPr>
          <a:lstStyle/>
          <a:p>
            <a:pPr algn="ctr"/>
            <a:r>
              <a:rPr lang="en-US" sz="4400" b="1" dirty="0">
                <a:solidFill>
                  <a:srgbClr val="0000CC"/>
                </a:solidFill>
              </a:rPr>
              <a:t>IV. </a:t>
            </a:r>
            <a:r>
              <a:rPr lang="ro-RO" sz="4400" b="1" dirty="0">
                <a:solidFill>
                  <a:srgbClr val="0000CC"/>
                </a:solidFill>
              </a:rPr>
              <a:t>ALGORITMUL EXPORTULUI SAU PAŞII EXPORTATORULUI PENTRU EXPORTUL PRODUCŢIEI AGROALIMENTAIRE DIN REPUBLICA MOLDOVA PE PIEŢELE UE ŞI CSI</a:t>
            </a:r>
            <a:endParaRPr lang="ro-RO" sz="4400" dirty="0">
              <a:solidFill>
                <a:srgbClr val="0000CC"/>
              </a:solidFill>
            </a:endParaRPr>
          </a:p>
        </p:txBody>
      </p:sp>
    </p:spTree>
    <p:extLst>
      <p:ext uri="{BB962C8B-B14F-4D97-AF65-F5344CB8AC3E}">
        <p14:creationId xmlns:p14="http://schemas.microsoft.com/office/powerpoint/2010/main" val="2004184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646331"/>
          </a:xfrm>
          <a:prstGeom prst="rect">
            <a:avLst/>
          </a:prstGeom>
          <a:noFill/>
        </p:spPr>
        <p:txBody>
          <a:bodyPr wrap="square" rtlCol="0">
            <a:spAutoFit/>
          </a:bodyPr>
          <a:lstStyle/>
          <a:p>
            <a:pPr algn="ctr"/>
            <a:r>
              <a:rPr lang="en-US" b="1" dirty="0">
                <a:solidFill>
                  <a:srgbClr val="0000CC"/>
                </a:solidFill>
              </a:rPr>
              <a:t>IV. </a:t>
            </a:r>
            <a:r>
              <a:rPr lang="ro-RO" b="1" dirty="0">
                <a:solidFill>
                  <a:srgbClr val="0000CC"/>
                </a:solidFill>
              </a:rPr>
              <a:t>ALGORITMUL EXPORTULUI SAU PAŞII EXPORTATORULUI PENTRU EXPORTUL PRODUCŢIEI AGROALIMENTAIRE DIN REPUBLICA MOLDOVA PE PIEŢELE UE ŞI CSI</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4.1. C</a:t>
            </a:r>
            <a:r>
              <a:rPr lang="ro-RO" b="1" dirty="0" err="1">
                <a:solidFill>
                  <a:srgbClr val="FF0000"/>
                </a:solidFill>
              </a:rPr>
              <a:t>ategorii</a:t>
            </a:r>
            <a:r>
              <a:rPr lang="ro-RO" b="1" dirty="0">
                <a:solidFill>
                  <a:srgbClr val="FF0000"/>
                </a:solidFill>
              </a:rPr>
              <a:t> de clienţi implicaţi în procedurile de export-import</a:t>
            </a:r>
            <a:r>
              <a:rPr lang="ro-MO" altLang="en-US" b="1" dirty="0">
                <a:solidFill>
                  <a:srgbClr val="FF0000"/>
                </a:solidFill>
              </a:rPr>
              <a:t>:</a:t>
            </a:r>
            <a:endParaRPr lang="en-US" altLang="en-US" b="1" dirty="0">
              <a:solidFill>
                <a:srgbClr val="FF0000"/>
              </a:solidFill>
            </a:endParaRPr>
          </a:p>
        </p:txBody>
      </p:sp>
      <p:pic>
        <p:nvPicPr>
          <p:cNvPr id="33" name="Рисунок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827" y="2175640"/>
            <a:ext cx="10649644" cy="4319752"/>
          </a:xfrm>
          <a:prstGeom prst="rect">
            <a:avLst/>
          </a:prstGeom>
        </p:spPr>
      </p:pic>
    </p:spTree>
    <p:extLst>
      <p:ext uri="{BB962C8B-B14F-4D97-AF65-F5344CB8AC3E}">
        <p14:creationId xmlns:p14="http://schemas.microsoft.com/office/powerpoint/2010/main" val="31195632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646331"/>
          </a:xfrm>
          <a:prstGeom prst="rect">
            <a:avLst/>
          </a:prstGeom>
          <a:noFill/>
        </p:spPr>
        <p:txBody>
          <a:bodyPr wrap="square" rtlCol="0">
            <a:spAutoFit/>
          </a:bodyPr>
          <a:lstStyle/>
          <a:p>
            <a:pPr algn="ctr"/>
            <a:r>
              <a:rPr lang="en-US" b="1" dirty="0">
                <a:solidFill>
                  <a:srgbClr val="0000CC"/>
                </a:solidFill>
              </a:rPr>
              <a:t>IV. </a:t>
            </a:r>
            <a:r>
              <a:rPr lang="ro-RO" b="1" dirty="0">
                <a:solidFill>
                  <a:srgbClr val="0000CC"/>
                </a:solidFill>
              </a:rPr>
              <a:t>ALGORITMUL EXPORTULUI SAU PAŞII EXPORTATORULUI PENTRU EXPORTUL PRODUCŢIEI AGROALIMENTAIRE DIN REPUBLICA MOLDOVA PE PIEŢELE UE ŞI CSI</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4.2A. </a:t>
            </a:r>
            <a:r>
              <a:rPr lang="ro-RO" b="1" dirty="0">
                <a:solidFill>
                  <a:srgbClr val="FF0000"/>
                </a:solidFill>
              </a:rPr>
              <a:t>Paşii Exportatorului pentru </a:t>
            </a:r>
            <a:r>
              <a:rPr lang="en-US" b="1" dirty="0" err="1">
                <a:solidFill>
                  <a:srgbClr val="FF0000"/>
                </a:solidFill>
              </a:rPr>
              <a:t>exportul</a:t>
            </a:r>
            <a:r>
              <a:rPr lang="en-US" b="1" dirty="0">
                <a:solidFill>
                  <a:srgbClr val="FF0000"/>
                </a:solidFill>
              </a:rPr>
              <a:t> </a:t>
            </a:r>
            <a:r>
              <a:rPr lang="en-US" b="1" dirty="0" err="1">
                <a:solidFill>
                  <a:srgbClr val="FF0000"/>
                </a:solidFill>
              </a:rPr>
              <a:t>producţiei</a:t>
            </a:r>
            <a:r>
              <a:rPr lang="en-US" b="1" dirty="0">
                <a:solidFill>
                  <a:srgbClr val="FF0000"/>
                </a:solidFill>
              </a:rPr>
              <a:t> </a:t>
            </a:r>
            <a:r>
              <a:rPr lang="en-US" b="1" dirty="0" err="1">
                <a:solidFill>
                  <a:srgbClr val="FF0000"/>
                </a:solidFill>
              </a:rPr>
              <a:t>agroalimentare</a:t>
            </a:r>
            <a:r>
              <a:rPr lang="en-US" b="1" dirty="0">
                <a:solidFill>
                  <a:srgbClr val="FF0000"/>
                </a:solidFill>
              </a:rPr>
              <a:t> din </a:t>
            </a:r>
            <a:r>
              <a:rPr lang="en-US" b="1" dirty="0" err="1">
                <a:solidFill>
                  <a:srgbClr val="FF0000"/>
                </a:solidFill>
              </a:rPr>
              <a:t>Republica</a:t>
            </a:r>
            <a:r>
              <a:rPr lang="en-US" b="1" dirty="0">
                <a:solidFill>
                  <a:srgbClr val="FF0000"/>
                </a:solidFill>
              </a:rPr>
              <a:t> Moldova </a:t>
            </a:r>
            <a:r>
              <a:rPr lang="en-US" b="1" dirty="0" err="1">
                <a:solidFill>
                  <a:srgbClr val="FF0000"/>
                </a:solidFill>
              </a:rPr>
              <a:t>pe</a:t>
            </a:r>
            <a:r>
              <a:rPr lang="en-US" b="1" dirty="0">
                <a:solidFill>
                  <a:srgbClr val="FF0000"/>
                </a:solidFill>
              </a:rPr>
              <a:t> </a:t>
            </a:r>
            <a:r>
              <a:rPr lang="en-US" b="1" dirty="0" err="1">
                <a:solidFill>
                  <a:srgbClr val="FF0000"/>
                </a:solidFill>
              </a:rPr>
              <a:t>pieţele</a:t>
            </a:r>
            <a:r>
              <a:rPr lang="en-US" b="1" dirty="0">
                <a:solidFill>
                  <a:srgbClr val="FF0000"/>
                </a:solidFill>
              </a:rPr>
              <a:t> UE</a:t>
            </a:r>
            <a:r>
              <a:rPr lang="ro-MO" altLang="en-US" b="1" dirty="0">
                <a:solidFill>
                  <a:srgbClr val="FF0000"/>
                </a:solidFill>
              </a:rPr>
              <a:t>:</a:t>
            </a:r>
            <a:endParaRPr lang="en-US" altLang="en-US" b="1" dirty="0">
              <a:solidFill>
                <a:srgbClr val="FF000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648" y="2229139"/>
            <a:ext cx="11346366" cy="4255744"/>
          </a:xfrm>
          <a:prstGeom prst="rect">
            <a:avLst/>
          </a:prstGeom>
        </p:spPr>
      </p:pic>
    </p:spTree>
    <p:extLst>
      <p:ext uri="{BB962C8B-B14F-4D97-AF65-F5344CB8AC3E}">
        <p14:creationId xmlns:p14="http://schemas.microsoft.com/office/powerpoint/2010/main" val="38422075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646331"/>
          </a:xfrm>
          <a:prstGeom prst="rect">
            <a:avLst/>
          </a:prstGeom>
          <a:noFill/>
        </p:spPr>
        <p:txBody>
          <a:bodyPr wrap="square" rtlCol="0">
            <a:spAutoFit/>
          </a:bodyPr>
          <a:lstStyle/>
          <a:p>
            <a:pPr algn="ctr"/>
            <a:r>
              <a:rPr lang="en-US" b="1" dirty="0">
                <a:solidFill>
                  <a:srgbClr val="0000CC"/>
                </a:solidFill>
              </a:rPr>
              <a:t>IV. </a:t>
            </a:r>
            <a:r>
              <a:rPr lang="ro-RO" b="1" dirty="0">
                <a:solidFill>
                  <a:srgbClr val="0000CC"/>
                </a:solidFill>
              </a:rPr>
              <a:t>ALGORITMUL EXPORTULUI SAU PAŞII EXPORTATORULUI PENTRU EXPORTUL PRODUCŢIEI AGROALIMENTAIRE DIN REPUBLICA MOLDOVA PE PIEŢELE UE ŞI CSI</a:t>
            </a:r>
            <a:endParaRPr lang="ro-RO" dirty="0">
              <a:solidFill>
                <a:srgbClr val="0000CC"/>
              </a:solidFill>
            </a:endParaRPr>
          </a:p>
        </p:txBody>
      </p:sp>
      <p:sp>
        <p:nvSpPr>
          <p:cNvPr id="11" name="Прямоугольник 2"/>
          <p:cNvSpPr>
            <a:spLocks noChangeArrowheads="1"/>
          </p:cNvSpPr>
          <p:nvPr/>
        </p:nvSpPr>
        <p:spPr bwMode="auto">
          <a:xfrm>
            <a:off x="351648" y="168294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4.2B. </a:t>
            </a:r>
            <a:r>
              <a:rPr lang="ro-RO" b="1" dirty="0">
                <a:solidFill>
                  <a:srgbClr val="FF0000"/>
                </a:solidFill>
              </a:rPr>
              <a:t>Paşii Exportatorului pentru </a:t>
            </a:r>
            <a:r>
              <a:rPr lang="en-US" b="1" dirty="0" err="1">
                <a:solidFill>
                  <a:srgbClr val="FF0000"/>
                </a:solidFill>
              </a:rPr>
              <a:t>exportul</a:t>
            </a:r>
            <a:r>
              <a:rPr lang="en-US" b="1" dirty="0">
                <a:solidFill>
                  <a:srgbClr val="FF0000"/>
                </a:solidFill>
              </a:rPr>
              <a:t> </a:t>
            </a:r>
            <a:r>
              <a:rPr lang="en-US" b="1" dirty="0" err="1">
                <a:solidFill>
                  <a:srgbClr val="FF0000"/>
                </a:solidFill>
              </a:rPr>
              <a:t>producţiei</a:t>
            </a:r>
            <a:r>
              <a:rPr lang="en-US" b="1" dirty="0">
                <a:solidFill>
                  <a:srgbClr val="FF0000"/>
                </a:solidFill>
              </a:rPr>
              <a:t> </a:t>
            </a:r>
            <a:r>
              <a:rPr lang="en-US" b="1" dirty="0" err="1">
                <a:solidFill>
                  <a:srgbClr val="FF0000"/>
                </a:solidFill>
              </a:rPr>
              <a:t>agroalimentare</a:t>
            </a:r>
            <a:r>
              <a:rPr lang="en-US" b="1" dirty="0">
                <a:solidFill>
                  <a:srgbClr val="FF0000"/>
                </a:solidFill>
              </a:rPr>
              <a:t> din </a:t>
            </a:r>
            <a:r>
              <a:rPr lang="en-US" b="1" dirty="0" err="1">
                <a:solidFill>
                  <a:srgbClr val="FF0000"/>
                </a:solidFill>
              </a:rPr>
              <a:t>Republica</a:t>
            </a:r>
            <a:r>
              <a:rPr lang="en-US" b="1" dirty="0">
                <a:solidFill>
                  <a:srgbClr val="FF0000"/>
                </a:solidFill>
              </a:rPr>
              <a:t> Moldova </a:t>
            </a:r>
            <a:r>
              <a:rPr lang="en-US" b="1" dirty="0" err="1">
                <a:solidFill>
                  <a:srgbClr val="FF0000"/>
                </a:solidFill>
              </a:rPr>
              <a:t>pe</a:t>
            </a:r>
            <a:r>
              <a:rPr lang="en-US" b="1" dirty="0">
                <a:solidFill>
                  <a:srgbClr val="FF0000"/>
                </a:solidFill>
              </a:rPr>
              <a:t> </a:t>
            </a:r>
            <a:r>
              <a:rPr lang="en-US" b="1" dirty="0" err="1">
                <a:solidFill>
                  <a:srgbClr val="FF0000"/>
                </a:solidFill>
              </a:rPr>
              <a:t>pieţele</a:t>
            </a:r>
            <a:r>
              <a:rPr lang="en-US" b="1" dirty="0">
                <a:solidFill>
                  <a:srgbClr val="FF0000"/>
                </a:solidFill>
              </a:rPr>
              <a:t> CSI</a:t>
            </a:r>
            <a:r>
              <a:rPr lang="ro-MO" altLang="en-US" b="1" dirty="0">
                <a:solidFill>
                  <a:srgbClr val="FF0000"/>
                </a:solidFill>
              </a:rPr>
              <a:t>:</a:t>
            </a:r>
            <a:endParaRPr lang="en-US" altLang="en-US" b="1" dirty="0">
              <a:solidFill>
                <a:srgbClr val="FF0000"/>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259" y="2179782"/>
            <a:ext cx="10808381" cy="4432605"/>
          </a:xfrm>
          <a:prstGeom prst="rect">
            <a:avLst/>
          </a:prstGeom>
        </p:spPr>
      </p:pic>
    </p:spTree>
    <p:extLst>
      <p:ext uri="{BB962C8B-B14F-4D97-AF65-F5344CB8AC3E}">
        <p14:creationId xmlns:p14="http://schemas.microsoft.com/office/powerpoint/2010/main" val="3678643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8497" y="1168842"/>
            <a:ext cx="11488703" cy="353943"/>
          </a:xfrm>
          <a:prstGeom prst="rect">
            <a:avLst/>
          </a:prstGeom>
          <a:noFill/>
        </p:spPr>
        <p:txBody>
          <a:bodyPr wrap="square" rtlCol="0">
            <a:spAutoFit/>
          </a:bodyPr>
          <a:lstStyle/>
          <a:p>
            <a:r>
              <a:rPr lang="en-US" sz="1700" b="1" dirty="0">
                <a:solidFill>
                  <a:srgbClr val="0000CC"/>
                </a:solidFill>
              </a:rPr>
              <a:t>I. </a:t>
            </a:r>
            <a:r>
              <a:rPr lang="ro-RO" sz="1700" b="1" dirty="0">
                <a:solidFill>
                  <a:srgbClr val="0000CC"/>
                </a:solidFill>
              </a:rPr>
              <a:t>BAZA NAŢIONALĂ LEGISLATIVĂ ŞI NORMATIVĂ PRIVITOR LA EXPORTUL PRODUSELOR AGROALIMENTARE ŞI PROCESATE</a:t>
            </a:r>
            <a:endParaRPr lang="ru-RU" sz="1700" b="1" dirty="0">
              <a:solidFill>
                <a:srgbClr val="0000CC"/>
              </a:solidFill>
            </a:endParaRPr>
          </a:p>
        </p:txBody>
      </p:sp>
      <p:sp>
        <p:nvSpPr>
          <p:cNvPr id="9" name="Прямоугольник 2"/>
          <p:cNvSpPr>
            <a:spLocks noChangeArrowheads="1"/>
          </p:cNvSpPr>
          <p:nvPr/>
        </p:nvSpPr>
        <p:spPr bwMode="auto">
          <a:xfrm>
            <a:off x="398497" y="1643694"/>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1.1. </a:t>
            </a:r>
            <a:r>
              <a:rPr lang="ro-RO" b="1" dirty="0">
                <a:solidFill>
                  <a:srgbClr val="FF0000"/>
                </a:solidFill>
              </a:rPr>
              <a:t>Cerinţele privitor la originea mărfii - </a:t>
            </a:r>
            <a:r>
              <a:rPr lang="en-US" altLang="en-US" b="1" dirty="0">
                <a:solidFill>
                  <a:srgbClr val="FF0000"/>
                </a:solidFill>
              </a:rPr>
              <a:t>pa</a:t>
            </a:r>
            <a:r>
              <a:rPr lang="ro-RO" altLang="en-US" b="1" dirty="0">
                <a:solidFill>
                  <a:srgbClr val="FF0000"/>
                </a:solidFill>
              </a:rPr>
              <a:t>şi la înregistrarea în calitate de participant la comerţul exterior şi </a:t>
            </a:r>
            <a:r>
              <a:rPr lang="vi-VN" b="1" dirty="0">
                <a:solidFill>
                  <a:srgbClr val="FF0000"/>
                </a:solidFill>
                <a:latin typeface="Calibri" pitchFamily="34" charset="0"/>
                <a:cs typeface="Calibri" pitchFamily="34" charset="0"/>
              </a:rPr>
              <a:t>de</a:t>
            </a:r>
            <a:r>
              <a:rPr lang="ro-RO" b="1" dirty="0">
                <a:solidFill>
                  <a:srgbClr val="FF0000"/>
                </a:solidFill>
                <a:latin typeface="Calibri" pitchFamily="34" charset="0"/>
                <a:cs typeface="Calibri" pitchFamily="34" charset="0"/>
              </a:rPr>
              <a:t> </a:t>
            </a:r>
            <a:r>
              <a:rPr lang="vi-VN" b="1" dirty="0">
                <a:solidFill>
                  <a:srgbClr val="FF0000"/>
                </a:solidFill>
                <a:latin typeface="Calibri" pitchFamily="34" charset="0"/>
                <a:cs typeface="Calibri" pitchFamily="34" charset="0"/>
              </a:rPr>
              <a:t>solicitare</a:t>
            </a:r>
            <a:r>
              <a:rPr lang="ro-RO" b="1" dirty="0">
                <a:solidFill>
                  <a:srgbClr val="FF0000"/>
                </a:solidFill>
                <a:latin typeface="Calibri" pitchFamily="34" charset="0"/>
                <a:cs typeface="Calibri" pitchFamily="34" charset="0"/>
              </a:rPr>
              <a:t> - </a:t>
            </a:r>
            <a:r>
              <a:rPr lang="vi-VN" b="1" dirty="0">
                <a:solidFill>
                  <a:srgbClr val="FF0000"/>
                </a:solidFill>
                <a:latin typeface="Calibri" pitchFamily="34" charset="0"/>
                <a:cs typeface="Calibri" pitchFamily="34" charset="0"/>
              </a:rPr>
              <a:t>emiterea informaţiilor</a:t>
            </a:r>
            <a:r>
              <a:rPr lang="ro-RO" b="1" dirty="0">
                <a:solidFill>
                  <a:srgbClr val="FF0000"/>
                </a:solidFill>
                <a:latin typeface="Calibri" pitchFamily="34" charset="0"/>
                <a:cs typeface="Calibri" pitchFamily="34" charset="0"/>
              </a:rPr>
              <a:t> </a:t>
            </a:r>
            <a:r>
              <a:rPr lang="vi-VN" b="1" dirty="0">
                <a:solidFill>
                  <a:srgbClr val="FF0000"/>
                </a:solidFill>
                <a:latin typeface="Calibri" pitchFamily="34" charset="0"/>
                <a:cs typeface="Calibri" pitchFamily="34" charset="0"/>
              </a:rPr>
              <a:t>obligatorii privind originea mărfurilor</a:t>
            </a:r>
            <a:endParaRPr lang="ro-RO" b="1" dirty="0">
              <a:solidFill>
                <a:srgbClr val="FF0000"/>
              </a:solidFill>
              <a:latin typeface="Calibri" pitchFamily="34" charset="0"/>
              <a:cs typeface="Calibri" pitchFamily="34" charset="0"/>
            </a:endParaRPr>
          </a:p>
        </p:txBody>
      </p:sp>
      <p:sp>
        <p:nvSpPr>
          <p:cNvPr id="10" name="Прямоугольник 1"/>
          <p:cNvSpPr>
            <a:spLocks noChangeArrowheads="1"/>
          </p:cNvSpPr>
          <p:nvPr/>
        </p:nvSpPr>
        <p:spPr bwMode="auto">
          <a:xfrm>
            <a:off x="494697" y="2498308"/>
            <a:ext cx="5096805" cy="386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lvl="1" indent="-342900" algn="just" eaLnBrk="1" hangingPunct="1">
              <a:buAutoNum type="arabicPeriod"/>
            </a:pPr>
            <a:r>
              <a:rPr lang="ro-MO" altLang="en-US" sz="1600" b="1" u="sng" dirty="0">
                <a:solidFill>
                  <a:srgbClr val="660033"/>
                </a:solidFill>
              </a:rPr>
              <a:t>Documente necesare şi procedura de înregistrare în calitate de exportator la Serviciul Vamal.</a:t>
            </a:r>
          </a:p>
          <a:p>
            <a:pPr marL="0" lvl="1" algn="just" eaLnBrk="1" hangingPunct="1"/>
            <a:endParaRPr lang="ru-RU" altLang="en-US" sz="1600" dirty="0"/>
          </a:p>
          <a:p>
            <a:r>
              <a:rPr lang="ro-MO" altLang="en-US" sz="1600" dirty="0"/>
              <a:t>Cererea de înregistrare ca Participant la comerţul extern: </a:t>
            </a:r>
            <a:r>
              <a:rPr lang="ro-MO" sz="1600" dirty="0">
                <a:hlinkClick r:id="rId2"/>
              </a:rPr>
              <a:t>https://customs.gov.md/ro/content/formulare-line</a:t>
            </a:r>
            <a:endParaRPr lang="ru-RU" sz="1600" b="1" dirty="0"/>
          </a:p>
          <a:p>
            <a:pPr algn="just" eaLnBrk="1" hangingPunct="1">
              <a:spcBef>
                <a:spcPts val="600"/>
              </a:spcBef>
            </a:pPr>
            <a:r>
              <a:rPr lang="ro-MO" altLang="en-US" sz="1600" dirty="0"/>
              <a:t>Setul de documente se depune fizic (pentru deschiderea mapei) </a:t>
            </a:r>
            <a:r>
              <a:rPr lang="ro-MO" altLang="en-US" sz="1600" b="1" u="sng" dirty="0">
                <a:solidFill>
                  <a:srgbClr val="FF0000"/>
                </a:solidFill>
              </a:rPr>
              <a:t>la unul din cele 3 Birouri Vamale</a:t>
            </a:r>
            <a:r>
              <a:rPr lang="ro-MO" altLang="en-US" sz="1600" dirty="0"/>
              <a:t>, odată cu completarea Cererii de înregistrare ca participant la comerţul extern şi include </a:t>
            </a:r>
            <a:r>
              <a:rPr lang="ro-MO" altLang="en-US" sz="1600" b="1" dirty="0"/>
              <a:t>13 acte în original şi copii</a:t>
            </a:r>
            <a:r>
              <a:rPr lang="ro-MO" altLang="en-US" sz="1600" dirty="0"/>
              <a:t>.</a:t>
            </a:r>
          </a:p>
          <a:p>
            <a:pPr algn="just" eaLnBrk="1" hangingPunct="1"/>
            <a:endParaRPr lang="ro-RO" altLang="en-US" sz="1600" b="1" dirty="0"/>
          </a:p>
          <a:p>
            <a:pPr algn="just" eaLnBrk="1" hangingPunct="1"/>
            <a:r>
              <a:rPr lang="en-US" altLang="en-US" sz="1600" b="1" dirty="0" err="1"/>
              <a:t>Biroul</a:t>
            </a:r>
            <a:r>
              <a:rPr lang="en-US" altLang="en-US" sz="1600" b="1" dirty="0"/>
              <a:t> </a:t>
            </a:r>
            <a:r>
              <a:rPr lang="en-US" altLang="en-US" sz="1600" b="1" dirty="0" err="1"/>
              <a:t>Vamal</a:t>
            </a:r>
            <a:r>
              <a:rPr lang="en-US" altLang="en-US" sz="1600" b="1" dirty="0"/>
              <a:t> Nord:</a:t>
            </a:r>
            <a:r>
              <a:rPr lang="en-US" altLang="en-US" sz="1600" dirty="0"/>
              <a:t> </a:t>
            </a:r>
            <a:r>
              <a:rPr lang="en-US" altLang="en-US" sz="1600" dirty="0" err="1"/>
              <a:t>mun</a:t>
            </a:r>
            <a:r>
              <a:rPr lang="en-US" altLang="en-US" sz="1600" dirty="0"/>
              <a:t>. </a:t>
            </a:r>
            <a:r>
              <a:rPr lang="en-US" altLang="en-US" sz="1600" dirty="0" err="1"/>
              <a:t>Bălţi</a:t>
            </a:r>
            <a:r>
              <a:rPr lang="ro-RO" altLang="en-US" sz="1600" dirty="0"/>
              <a:t>,    </a:t>
            </a:r>
          </a:p>
          <a:p>
            <a:pPr algn="just" eaLnBrk="1" hangingPunct="1"/>
            <a:r>
              <a:rPr lang="en-US" altLang="en-US" sz="1600" b="1" dirty="0" err="1"/>
              <a:t>Biroul</a:t>
            </a:r>
            <a:r>
              <a:rPr lang="en-US" altLang="en-US" sz="1600" b="1" dirty="0"/>
              <a:t> </a:t>
            </a:r>
            <a:r>
              <a:rPr lang="en-US" altLang="en-US" sz="1600" b="1" dirty="0" err="1"/>
              <a:t>Vamal</a:t>
            </a:r>
            <a:r>
              <a:rPr lang="en-US" altLang="en-US" sz="1600" b="1" dirty="0"/>
              <a:t> Centru:</a:t>
            </a:r>
            <a:r>
              <a:rPr lang="en-US" altLang="en-US" sz="1600" dirty="0"/>
              <a:t> </a:t>
            </a:r>
            <a:r>
              <a:rPr lang="en-US" altLang="en-US" sz="1600" dirty="0" err="1"/>
              <a:t>mun</a:t>
            </a:r>
            <a:r>
              <a:rPr lang="en-US" altLang="en-US" sz="1600" dirty="0"/>
              <a:t>. </a:t>
            </a:r>
            <a:r>
              <a:rPr lang="en-US" altLang="en-US" sz="1600" dirty="0" err="1"/>
              <a:t>Chişinău</a:t>
            </a:r>
            <a:r>
              <a:rPr lang="ro-RO" altLang="en-US" sz="1600" dirty="0"/>
              <a:t>,    </a:t>
            </a:r>
          </a:p>
          <a:p>
            <a:pPr algn="just" eaLnBrk="1" hangingPunct="1"/>
            <a:r>
              <a:rPr lang="ro-RO" altLang="en-US" sz="1600" dirty="0"/>
              <a:t> </a:t>
            </a:r>
            <a:r>
              <a:rPr lang="en-US" altLang="en-US" sz="1600" b="1" dirty="0" err="1"/>
              <a:t>Biroul</a:t>
            </a:r>
            <a:r>
              <a:rPr lang="en-US" altLang="en-US" sz="1600" b="1" dirty="0"/>
              <a:t> </a:t>
            </a:r>
            <a:r>
              <a:rPr lang="en-US" altLang="en-US" sz="1600" b="1" dirty="0" err="1"/>
              <a:t>Vamal</a:t>
            </a:r>
            <a:r>
              <a:rPr lang="en-US" altLang="en-US" sz="1600" b="1" dirty="0"/>
              <a:t> </a:t>
            </a:r>
            <a:r>
              <a:rPr lang="en-US" altLang="en-US" sz="1600" b="1" dirty="0" err="1"/>
              <a:t>Sud</a:t>
            </a:r>
            <a:r>
              <a:rPr lang="en-US" altLang="en-US" sz="1600" b="1" dirty="0"/>
              <a:t>:</a:t>
            </a:r>
            <a:r>
              <a:rPr lang="en-US" altLang="en-US" sz="1600" dirty="0"/>
              <a:t> </a:t>
            </a:r>
            <a:r>
              <a:rPr lang="en-US" altLang="en-US" sz="1600" dirty="0" err="1"/>
              <a:t>mun</a:t>
            </a:r>
            <a:r>
              <a:rPr lang="en-US" altLang="en-US" sz="1600" dirty="0"/>
              <a:t>. </a:t>
            </a:r>
            <a:r>
              <a:rPr lang="en-US" altLang="en-US" sz="1600" dirty="0" err="1"/>
              <a:t>Cahul</a:t>
            </a:r>
            <a:endParaRPr lang="ru-RU" altLang="en-US" sz="1600" dirty="0"/>
          </a:p>
          <a:p>
            <a:pPr algn="just"/>
            <a:r>
              <a:rPr lang="en-US" altLang="en-US" sz="1600" b="1" dirty="0"/>
              <a:t>CALL CENTRU</a:t>
            </a:r>
            <a:r>
              <a:rPr lang="ro-RO" altLang="en-US" sz="1600" b="1" dirty="0"/>
              <a:t> al Serviciului Vamal: </a:t>
            </a:r>
            <a:r>
              <a:rPr lang="en-US" altLang="en-US" sz="1600" dirty="0"/>
              <a:t>Tel: +373 (22)</a:t>
            </a:r>
            <a:r>
              <a:rPr lang="ro-MO" sz="1600" dirty="0"/>
              <a:t> 78-88-88</a:t>
            </a:r>
            <a:r>
              <a:rPr lang="ro-RO" altLang="en-US" sz="1600" dirty="0"/>
              <a:t>, </a:t>
            </a:r>
          </a:p>
          <a:p>
            <a:pPr algn="just"/>
            <a:r>
              <a:rPr lang="en-US" altLang="en-US" sz="1600" dirty="0"/>
              <a:t>E-mail: </a:t>
            </a:r>
            <a:r>
              <a:rPr lang="ro-MO" sz="1600" dirty="0">
                <a:hlinkClick r:id="rId3"/>
              </a:rPr>
              <a:t>vama@</a:t>
            </a:r>
            <a:r>
              <a:rPr lang="ro-MO" sz="1600" dirty="0" err="1">
                <a:hlinkClick r:id="rId3"/>
              </a:rPr>
              <a:t>customs.gov.md</a:t>
            </a:r>
            <a:endParaRPr lang="ro-MO" sz="1600" dirty="0"/>
          </a:p>
        </p:txBody>
      </p:sp>
      <p:sp>
        <p:nvSpPr>
          <p:cNvPr id="5" name="Прямоугольник 4"/>
          <p:cNvSpPr/>
          <p:nvPr/>
        </p:nvSpPr>
        <p:spPr>
          <a:xfrm>
            <a:off x="6096000" y="2784011"/>
            <a:ext cx="5906814" cy="3093154"/>
          </a:xfrm>
          <a:prstGeom prst="rect">
            <a:avLst/>
          </a:prstGeom>
          <a:ln w="12700">
            <a:solidFill>
              <a:srgbClr val="0000CC"/>
            </a:solidFill>
          </a:ln>
        </p:spPr>
        <p:txBody>
          <a:bodyPr wrap="square">
            <a:spAutoFit/>
          </a:bodyPr>
          <a:lstStyle/>
          <a:p>
            <a:pPr marL="228600" lvl="0" indent="-228600">
              <a:buFont typeface="+mj-lt"/>
              <a:buAutoNum type="arabicPeriod"/>
            </a:pPr>
            <a:r>
              <a:rPr lang="ro-MO" sz="1300" dirty="0"/>
              <a:t>Copia certificatului de înregistrare – copii/original;</a:t>
            </a:r>
            <a:endParaRPr lang="ru-RU" sz="1300" dirty="0"/>
          </a:p>
          <a:p>
            <a:pPr marL="228600" lvl="0" indent="-228600" algn="just">
              <a:buFont typeface="+mj-lt"/>
              <a:buAutoNum type="arabicPeriod"/>
            </a:pPr>
            <a:r>
              <a:rPr lang="ro-MO" sz="1300" dirty="0"/>
              <a:t>Copia certificatului de atribuire a codului statistic (CUIIO-OCPO), în 3 exemplare;</a:t>
            </a:r>
            <a:endParaRPr lang="ru-RU" sz="1300" dirty="0"/>
          </a:p>
          <a:p>
            <a:pPr marL="228600" lvl="0" indent="-228600" algn="just">
              <a:buFont typeface="+mj-lt"/>
              <a:buAutoNum type="arabicPeriod"/>
            </a:pPr>
            <a:r>
              <a:rPr lang="ro-MO" sz="1300" dirty="0"/>
              <a:t>Certificat cod plătitor de TVA;</a:t>
            </a:r>
            <a:endParaRPr lang="ru-RU" sz="1300" dirty="0"/>
          </a:p>
          <a:p>
            <a:pPr marL="228600" lvl="0" indent="-228600" algn="just">
              <a:buFont typeface="+mj-lt"/>
              <a:buAutoNum type="arabicPeriod"/>
            </a:pPr>
            <a:r>
              <a:rPr lang="ro-MO" sz="1300" dirty="0"/>
              <a:t>Certificat (în original) de atribuire a conturilor bancare (în lei şi în valută străină);</a:t>
            </a:r>
            <a:endParaRPr lang="ru-RU" sz="1300" dirty="0"/>
          </a:p>
          <a:p>
            <a:pPr marL="228600" lvl="0" indent="-228600" algn="just">
              <a:buFont typeface="+mj-lt"/>
              <a:buAutoNum type="arabicPeriod"/>
            </a:pPr>
            <a:r>
              <a:rPr lang="ro-MO" sz="1300" dirty="0"/>
              <a:t>Adeverinţa mostrelor ştampilelor;</a:t>
            </a:r>
            <a:endParaRPr lang="ru-RU" sz="1300" dirty="0"/>
          </a:p>
          <a:p>
            <a:pPr marL="228600" lvl="0" indent="-228600" algn="just">
              <a:buFont typeface="+mj-lt"/>
              <a:buAutoNum type="arabicPeriod"/>
            </a:pPr>
            <a:r>
              <a:rPr lang="ro-MO" sz="1300" dirty="0"/>
              <a:t>Decizia de fondare sau contract de constituire;</a:t>
            </a:r>
            <a:endParaRPr lang="ru-RU" sz="1300" dirty="0"/>
          </a:p>
          <a:p>
            <a:pPr marL="228600" lvl="0" indent="-228600" algn="just">
              <a:buFont typeface="+mj-lt"/>
              <a:buAutoNum type="arabicPeriod"/>
            </a:pPr>
            <a:r>
              <a:rPr lang="ro-MO" sz="1300" dirty="0"/>
              <a:t>Ordine de numire în funcţie a Directorului (Extras de la CÎS), în 3 exemplare;</a:t>
            </a:r>
            <a:endParaRPr lang="ru-RU" sz="1300" dirty="0"/>
          </a:p>
          <a:p>
            <a:pPr marL="228600" lvl="0" indent="-228600" algn="just">
              <a:buFont typeface="+mj-lt"/>
              <a:buAutoNum type="arabicPeriod"/>
            </a:pPr>
            <a:r>
              <a:rPr lang="ro-MO" sz="1300" dirty="0"/>
              <a:t>Ordin de numire în funcţie a Contabilului şef;</a:t>
            </a:r>
            <a:endParaRPr lang="ru-RU" sz="1300" dirty="0"/>
          </a:p>
          <a:p>
            <a:pPr marL="228600" lvl="0" indent="-228600" algn="just">
              <a:buFont typeface="+mj-lt"/>
              <a:buAutoNum type="arabicPeriod"/>
            </a:pPr>
            <a:r>
              <a:rPr lang="ro-MO" sz="1300" dirty="0"/>
              <a:t>Copia Buletinului de identitate a Directorului şi Contabilului – şef;</a:t>
            </a:r>
            <a:endParaRPr lang="ru-RU" sz="1300" dirty="0"/>
          </a:p>
          <a:p>
            <a:pPr marL="228600" lvl="0" indent="-228600" algn="just">
              <a:buFont typeface="+mj-lt"/>
              <a:buAutoNum type="arabicPeriod"/>
            </a:pPr>
            <a:r>
              <a:rPr lang="ro-MO" sz="1300" dirty="0"/>
              <a:t>Mostrele semnăturilor (original de pe cartela bancară sau pe blancul întreprinderii);</a:t>
            </a:r>
            <a:endParaRPr lang="ru-RU" sz="1300" dirty="0"/>
          </a:p>
          <a:p>
            <a:pPr marL="228600" lvl="0" indent="-228600" algn="just">
              <a:buFont typeface="+mj-lt"/>
              <a:buAutoNum type="arabicPeriod"/>
            </a:pPr>
            <a:r>
              <a:rPr lang="ro-MO" sz="1300" dirty="0"/>
              <a:t>Statutul întreprinderii;</a:t>
            </a:r>
            <a:endParaRPr lang="ru-RU" sz="1300" dirty="0"/>
          </a:p>
          <a:p>
            <a:pPr marL="228600" lvl="0" indent="-228600" algn="just">
              <a:buFont typeface="+mj-lt"/>
              <a:buAutoNum type="arabicPeriod"/>
            </a:pPr>
            <a:r>
              <a:rPr lang="ro-MO" sz="1300" dirty="0"/>
              <a:t>Certificat privind lipsa sau existenta restanţelor faţă de bugetul public naţional;</a:t>
            </a:r>
            <a:endParaRPr lang="ru-RU" sz="1300" dirty="0"/>
          </a:p>
          <a:p>
            <a:pPr marL="228600" lvl="0" indent="-228600" algn="just">
              <a:buFont typeface="+mj-lt"/>
              <a:buAutoNum type="arabicPeriod"/>
            </a:pPr>
            <a:r>
              <a:rPr lang="ro-MO" sz="1300" dirty="0"/>
              <a:t>Contract de arendă sau act de proprietate (adresa juridica, oficiu / depozit);</a:t>
            </a:r>
            <a:endParaRPr lang="ru-RU" sz="1300" dirty="0"/>
          </a:p>
          <a:p>
            <a:pPr marL="228600" lvl="0" indent="-228600" algn="just">
              <a:buFont typeface="+mj-lt"/>
              <a:buAutoNum type="arabicPeriod"/>
            </a:pPr>
            <a:r>
              <a:rPr lang="ro-MO" sz="1300" dirty="0"/>
              <a:t>Ştampila şi Mapă cu şine.</a:t>
            </a:r>
            <a:endParaRPr lang="ru-RU" sz="1300" dirty="0"/>
          </a:p>
        </p:txBody>
      </p:sp>
      <p:cxnSp>
        <p:nvCxnSpPr>
          <p:cNvPr id="11" name="Прямая со стрелкой 10"/>
          <p:cNvCxnSpPr/>
          <p:nvPr/>
        </p:nvCxnSpPr>
        <p:spPr>
          <a:xfrm>
            <a:off x="4440695" y="2932386"/>
            <a:ext cx="142673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14352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2608669"/>
            <a:ext cx="10622942" cy="1446550"/>
          </a:xfrm>
          <a:prstGeom prst="rect">
            <a:avLst/>
          </a:prstGeom>
          <a:noFill/>
        </p:spPr>
        <p:txBody>
          <a:bodyPr wrap="square" rtlCol="0">
            <a:spAutoFit/>
          </a:bodyPr>
          <a:lstStyle/>
          <a:p>
            <a:pPr algn="ctr"/>
            <a:r>
              <a:rPr lang="en-US" sz="4400" b="1" dirty="0">
                <a:solidFill>
                  <a:srgbClr val="0000CC"/>
                </a:solidFill>
              </a:rPr>
              <a:t>V. </a:t>
            </a:r>
            <a:r>
              <a:rPr lang="ro-RO" sz="4400" b="1" dirty="0">
                <a:solidFill>
                  <a:srgbClr val="0000CC"/>
                </a:solidFill>
              </a:rPr>
              <a:t>PROCEDURI PRE-VAMALE </a:t>
            </a:r>
          </a:p>
          <a:p>
            <a:pPr algn="ctr"/>
            <a:r>
              <a:rPr lang="ro-RO" sz="4400" b="1" dirty="0">
                <a:solidFill>
                  <a:srgbClr val="0000CC"/>
                </a:solidFill>
              </a:rPr>
              <a:t>DE EXPORT ÎN UE ŞI CSI</a:t>
            </a:r>
            <a:endParaRPr lang="ro-RO" sz="4400" dirty="0">
              <a:solidFill>
                <a:srgbClr val="0000CC"/>
              </a:solidFill>
            </a:endParaRPr>
          </a:p>
        </p:txBody>
      </p:sp>
    </p:spTree>
    <p:extLst>
      <p:ext uri="{BB962C8B-B14F-4D97-AF65-F5344CB8AC3E}">
        <p14:creationId xmlns:p14="http://schemas.microsoft.com/office/powerpoint/2010/main" val="2053439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PROCEDURI PRE-VAMALE DE EXPORT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5.1. </a:t>
            </a:r>
            <a:r>
              <a:rPr lang="en-US" b="1" dirty="0">
                <a:solidFill>
                  <a:srgbClr val="FF0000"/>
                </a:solidFill>
              </a:rPr>
              <a:t>P</a:t>
            </a:r>
            <a:r>
              <a:rPr lang="ro-RO" b="1" dirty="0" err="1">
                <a:solidFill>
                  <a:srgbClr val="FF0000"/>
                </a:solidFill>
              </a:rPr>
              <a:t>erfectarea</a:t>
            </a:r>
            <a:r>
              <a:rPr lang="ro-RO" b="1" dirty="0">
                <a:solidFill>
                  <a:srgbClr val="FF0000"/>
                </a:solidFill>
              </a:rPr>
              <a:t> documentelor referitoare la marfă</a:t>
            </a:r>
            <a:r>
              <a:rPr lang="ro-MO" altLang="en-US" b="1" dirty="0">
                <a:solidFill>
                  <a:srgbClr val="FF0000"/>
                </a:solidFill>
              </a:rPr>
              <a:t>:</a:t>
            </a:r>
            <a:endParaRPr lang="en-US" altLang="en-US" b="1" dirty="0">
              <a:solidFill>
                <a:srgbClr val="FF0000"/>
              </a:solidFill>
            </a:endParaRPr>
          </a:p>
        </p:txBody>
      </p:sp>
      <p:pic>
        <p:nvPicPr>
          <p:cNvPr id="9" name="Рисунок 3" descr="C:\ANATOLIE Fala\2016. DCFTA faza 2 Import-Export\Figuri Final Ghid\21. pct 3.4. Agrearea Inportator-Exportator.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498280"/>
            <a:ext cx="5350431" cy="269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Прямоугольник 1"/>
          <p:cNvSpPr>
            <a:spLocks noChangeArrowheads="1"/>
          </p:cNvSpPr>
          <p:nvPr/>
        </p:nvSpPr>
        <p:spPr bwMode="auto">
          <a:xfrm>
            <a:off x="306388" y="2055649"/>
            <a:ext cx="509592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lgn="just"/>
            <a:r>
              <a:rPr lang="ro-MO" sz="1600" dirty="0"/>
              <a:t>Contractul internaţional de export-import se pregăteşte de Importator (cumpărător) în original (sau prin consultarea ambelor părţi Importator şi Exportator), autentificat cu ştampilele şi semnăturile persoanelor responsabile ale Exportatorului (vânzător) şi Importatorului (cumpărător), precum un original şi o copie al acestui contract pentru prezentare în vamă internă. </a:t>
            </a:r>
            <a:endParaRPr lang="en-US" sz="1600" dirty="0"/>
          </a:p>
        </p:txBody>
      </p:sp>
      <p:sp>
        <p:nvSpPr>
          <p:cNvPr id="13" name="Прямоугольник 1"/>
          <p:cNvSpPr>
            <a:spLocks noChangeArrowheads="1"/>
          </p:cNvSpPr>
          <p:nvPr/>
        </p:nvSpPr>
        <p:spPr bwMode="auto">
          <a:xfrm>
            <a:off x="6715760" y="4646449"/>
            <a:ext cx="4746625"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1" algn="just"/>
            <a:endParaRPr lang="en-US" altLang="en-US" sz="1600" dirty="0"/>
          </a:p>
          <a:p>
            <a:pPr marL="0" lvl="1" algn="just"/>
            <a:r>
              <a:rPr lang="en-US" altLang="en-US" sz="1600" b="1" dirty="0"/>
              <a:t>DOCUMENTELE OBLIGATORII</a:t>
            </a:r>
            <a:r>
              <a:rPr lang="ro-RO" altLang="en-US" sz="1600" b="1" dirty="0"/>
              <a:t>:</a:t>
            </a:r>
            <a:endParaRPr lang="en-US" altLang="en-US" sz="1600" b="1" dirty="0"/>
          </a:p>
          <a:p>
            <a:pPr marL="285750" lvl="1" indent="-285750" algn="just">
              <a:spcBef>
                <a:spcPts val="600"/>
              </a:spcBef>
              <a:buFont typeface="Wingdings" pitchFamily="2" charset="2"/>
              <a:buChar char="Ø"/>
            </a:pPr>
            <a:r>
              <a:rPr lang="ro-MO" altLang="en-US" sz="1600" dirty="0"/>
              <a:t>contractul de export-import </a:t>
            </a:r>
          </a:p>
          <a:p>
            <a:pPr marL="285750" indent="-285750" algn="just">
              <a:spcBef>
                <a:spcPts val="600"/>
              </a:spcBef>
              <a:buFont typeface="Wingdings" pitchFamily="2" charset="2"/>
              <a:buChar char="Ø"/>
            </a:pPr>
            <a:r>
              <a:rPr lang="ro-MO" altLang="en-US" sz="1600" dirty="0"/>
              <a:t>factura comercială </a:t>
            </a:r>
          </a:p>
          <a:p>
            <a:pPr marL="285750" indent="-285750" algn="just">
              <a:spcBef>
                <a:spcPts val="600"/>
              </a:spcBef>
              <a:buFont typeface="Wingdings" pitchFamily="2" charset="2"/>
              <a:buChar char="Ø"/>
            </a:pPr>
            <a:r>
              <a:rPr lang="ro-MO" altLang="en-US" sz="1600" dirty="0"/>
              <a:t>lista de încărcătură (</a:t>
            </a:r>
            <a:r>
              <a:rPr lang="ro-MO" altLang="en-US" sz="1600" dirty="0" err="1"/>
              <a:t>Packing</a:t>
            </a:r>
            <a:r>
              <a:rPr lang="ro-MO" altLang="en-US" sz="1600" dirty="0"/>
              <a:t> </a:t>
            </a:r>
            <a:r>
              <a:rPr lang="ro-MO" altLang="en-US" sz="1600" dirty="0" err="1"/>
              <a:t>list</a:t>
            </a:r>
            <a:r>
              <a:rPr lang="ro-MO" altLang="en-US" sz="1600" dirty="0"/>
              <a:t>)</a:t>
            </a:r>
            <a:endParaRPr lang="ru-RU" altLang="en-US" sz="1600" dirty="0"/>
          </a:p>
        </p:txBody>
      </p:sp>
      <p:sp>
        <p:nvSpPr>
          <p:cNvPr id="3" name="Прямоугольник 2"/>
          <p:cNvSpPr/>
          <p:nvPr/>
        </p:nvSpPr>
        <p:spPr>
          <a:xfrm>
            <a:off x="306388" y="4027004"/>
            <a:ext cx="6096000" cy="2462213"/>
          </a:xfrm>
          <a:prstGeom prst="rect">
            <a:avLst/>
          </a:prstGeom>
        </p:spPr>
        <p:txBody>
          <a:bodyPr>
            <a:spAutoFit/>
          </a:bodyPr>
          <a:lstStyle/>
          <a:p>
            <a:pPr algn="just"/>
            <a:r>
              <a:rPr lang="ro-MO" sz="1400" b="1" dirty="0"/>
              <a:t>Contractul obligator  include: </a:t>
            </a:r>
          </a:p>
          <a:p>
            <a:pPr marL="400050" indent="-400050" algn="just">
              <a:buAutoNum type="romanLcParenBoth"/>
            </a:pPr>
            <a:r>
              <a:rPr lang="ro-MO" sz="1400" dirty="0"/>
              <a:t>data încheierii şi termenul de acţiune; </a:t>
            </a:r>
          </a:p>
          <a:p>
            <a:pPr marL="400050" indent="-400050" algn="just">
              <a:buAutoNum type="romanLcParenBoth"/>
            </a:pPr>
            <a:r>
              <a:rPr lang="ro-MO" sz="1400" dirty="0"/>
              <a:t>numele, adresele, rechizitele fiscale şi bancare ale Vânzătorului şi Cumpărătorului; </a:t>
            </a:r>
          </a:p>
          <a:p>
            <a:pPr marL="400050" indent="-400050" algn="just">
              <a:buAutoNum type="romanLcParenBoth"/>
            </a:pPr>
            <a:r>
              <a:rPr lang="ro-MO" sz="1400" dirty="0"/>
              <a:t>specificarea clară a bunurilor şi cantităţilor vândute (mărfii); </a:t>
            </a:r>
          </a:p>
          <a:p>
            <a:pPr marL="400050" indent="-400050" algn="just">
              <a:buAutoNum type="romanLcParenBoth"/>
            </a:pPr>
            <a:r>
              <a:rPr lang="ro-MO" sz="1400" dirty="0"/>
              <a:t>preţul contractului şi condițiile de plată; </a:t>
            </a:r>
          </a:p>
          <a:p>
            <a:pPr marL="400050" indent="-400050" algn="just">
              <a:buAutoNum type="romanLcParenBoth"/>
            </a:pPr>
            <a:r>
              <a:rPr lang="ro-MO" sz="1400" dirty="0"/>
              <a:t>ambalajul, termenii şi condiţiile de livrare; </a:t>
            </a:r>
          </a:p>
          <a:p>
            <a:pPr marL="400050" indent="-400050" algn="just">
              <a:buAutoNum type="romanLcParenBoth"/>
            </a:pPr>
            <a:r>
              <a:rPr lang="ro-MO" sz="1400" dirty="0"/>
              <a:t>obligațiile părţilor; </a:t>
            </a:r>
          </a:p>
          <a:p>
            <a:pPr marL="400050" indent="-400050" algn="just">
              <a:buAutoNum type="romanLcParenBoth"/>
            </a:pPr>
            <a:r>
              <a:rPr lang="ro-MO" sz="1400" dirty="0"/>
              <a:t>penalități, clauze contractuale și condiții de soluționare a disputelor; </a:t>
            </a:r>
          </a:p>
          <a:p>
            <a:pPr marL="400050" indent="-400050" algn="just">
              <a:buAutoNum type="romanLcParenBoth"/>
            </a:pPr>
            <a:r>
              <a:rPr lang="ro-MO" sz="1400" dirty="0"/>
              <a:t>anexe, dacă este cazul, </a:t>
            </a:r>
          </a:p>
          <a:p>
            <a:pPr marL="400050" indent="-400050" algn="just">
              <a:buAutoNum type="romanLcParenBoth"/>
            </a:pPr>
            <a:r>
              <a:rPr lang="ro-MO" sz="1400" dirty="0"/>
              <a:t>semnăturile şi ştampilele părţilor.</a:t>
            </a:r>
            <a:endParaRPr lang="ru-RU" sz="1400" dirty="0"/>
          </a:p>
        </p:txBody>
      </p:sp>
    </p:spTree>
    <p:extLst>
      <p:ext uri="{BB962C8B-B14F-4D97-AF65-F5344CB8AC3E}">
        <p14:creationId xmlns:p14="http://schemas.microsoft.com/office/powerpoint/2010/main" val="36875647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PROCEDURI PRE-VAMALE DE EXPORT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5.2. I</a:t>
            </a:r>
            <a:r>
              <a:rPr lang="ro-RO" b="1" dirty="0" err="1">
                <a:solidFill>
                  <a:srgbClr val="FF0000"/>
                </a:solidFill>
              </a:rPr>
              <a:t>dentificarea</a:t>
            </a:r>
            <a:r>
              <a:rPr lang="ro-RO" b="1" dirty="0">
                <a:solidFill>
                  <a:srgbClr val="FF0000"/>
                </a:solidFill>
              </a:rPr>
              <a:t> şi contractarea companiei de transport</a:t>
            </a:r>
            <a:r>
              <a:rPr lang="ro-MO" altLang="en-US" b="1" dirty="0">
                <a:solidFill>
                  <a:srgbClr val="FF0000"/>
                </a:solidFill>
              </a:rPr>
              <a:t>:</a:t>
            </a:r>
            <a:endParaRPr lang="en-US" altLang="en-US" b="1" dirty="0">
              <a:solidFill>
                <a:srgbClr val="FF0000"/>
              </a:solidFill>
            </a:endParaRPr>
          </a:p>
        </p:txBody>
      </p:sp>
      <p:sp>
        <p:nvSpPr>
          <p:cNvPr id="9" name="Прямоугольник 1"/>
          <p:cNvSpPr>
            <a:spLocks noChangeArrowheads="1"/>
          </p:cNvSpPr>
          <p:nvPr/>
        </p:nvSpPr>
        <p:spPr bwMode="auto">
          <a:xfrm>
            <a:off x="351647" y="1876865"/>
            <a:ext cx="5292408" cy="234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lgn="just" eaLnBrk="1" hangingPunct="1">
              <a:defRPr/>
            </a:pPr>
            <a:r>
              <a:rPr lang="x-none" sz="1600" b="1"/>
              <a:t>Contract</a:t>
            </a:r>
            <a:r>
              <a:rPr lang="ro-RO" sz="1600" b="1" dirty="0" err="1"/>
              <a:t>area</a:t>
            </a:r>
            <a:r>
              <a:rPr lang="ro-RO" sz="1600" b="1" dirty="0"/>
              <a:t> companiei</a:t>
            </a:r>
            <a:r>
              <a:rPr lang="x-none" sz="1600" b="1"/>
              <a:t> </a:t>
            </a:r>
            <a:r>
              <a:rPr lang="x-none" sz="1600" b="1" dirty="0"/>
              <a:t>de transport:</a:t>
            </a:r>
            <a:endParaRPr lang="ru-RU" sz="1600" dirty="0"/>
          </a:p>
          <a:p>
            <a:pPr algn="just" eaLnBrk="1" hangingPunct="1">
              <a:spcBef>
                <a:spcPts val="600"/>
              </a:spcBef>
              <a:defRPr/>
            </a:pPr>
            <a:r>
              <a:rPr lang="x-none" sz="1600" b="1" dirty="0"/>
              <a:t>AITA</a:t>
            </a:r>
            <a:r>
              <a:rPr lang="x-none" sz="1600" dirty="0"/>
              <a:t>:</a:t>
            </a:r>
            <a:r>
              <a:rPr lang="x-none" sz="1600" b="1" u="sng" dirty="0"/>
              <a:t> </a:t>
            </a:r>
            <a:r>
              <a:rPr lang="x-none" sz="1600" b="1" u="sng" dirty="0" err="1">
                <a:hlinkClick r:id="rId2"/>
              </a:rPr>
              <a:t>www.aita.md</a:t>
            </a:r>
            <a:r>
              <a:rPr lang="ro-RO" sz="1600" b="1" u="sng" dirty="0"/>
              <a:t> </a:t>
            </a:r>
            <a:r>
              <a:rPr lang="ro-RO" sz="1600" dirty="0"/>
              <a:t>sau </a:t>
            </a:r>
            <a:r>
              <a:rPr lang="x-none" sz="1600" b="1" dirty="0"/>
              <a:t>AEM – Trans</a:t>
            </a:r>
            <a:r>
              <a:rPr lang="x-none" sz="1600" dirty="0"/>
              <a:t>: </a:t>
            </a:r>
            <a:r>
              <a:rPr lang="x-none" sz="1600" b="1" u="sng" dirty="0" err="1">
                <a:solidFill>
                  <a:srgbClr val="0000FF"/>
                </a:solidFill>
              </a:rPr>
              <a:t>www.aemtrans.md</a:t>
            </a:r>
            <a:endParaRPr lang="x-none" sz="1600" dirty="0"/>
          </a:p>
          <a:p>
            <a:pPr algn="just" eaLnBrk="1" hangingPunct="1">
              <a:spcBef>
                <a:spcPts val="600"/>
              </a:spcBef>
              <a:defRPr/>
            </a:pPr>
            <a:r>
              <a:rPr lang="x-none" sz="1600" b="1" dirty="0"/>
              <a:t>Documentele pentru unitatea de transport </a:t>
            </a:r>
            <a:r>
              <a:rPr lang="x-none" sz="1600" dirty="0"/>
              <a:t>: </a:t>
            </a:r>
            <a:endParaRPr lang="ru-RU" sz="1600" dirty="0"/>
          </a:p>
          <a:p>
            <a:pPr marL="285750" indent="-285750" eaLnBrk="1" hangingPunct="1">
              <a:spcBef>
                <a:spcPts val="200"/>
              </a:spcBef>
              <a:buFont typeface="Wingdings" pitchFamily="2" charset="2"/>
              <a:buChar char="Ø"/>
              <a:defRPr/>
            </a:pPr>
            <a:r>
              <a:rPr lang="x-none" sz="1600" dirty="0"/>
              <a:t>scrisoarea de trăsură – CMR</a:t>
            </a:r>
            <a:endParaRPr lang="ru-RU" sz="1600" dirty="0"/>
          </a:p>
          <a:p>
            <a:pPr marL="285750" indent="-285750" eaLnBrk="1" hangingPunct="1">
              <a:spcBef>
                <a:spcPts val="200"/>
              </a:spcBef>
              <a:buFont typeface="Wingdings" pitchFamily="2" charset="2"/>
              <a:buChar char="Ø"/>
              <a:defRPr/>
            </a:pPr>
            <a:r>
              <a:rPr lang="x-none" sz="1600" dirty="0"/>
              <a:t>carnetul TIR</a:t>
            </a:r>
            <a:endParaRPr lang="ru-RU" sz="1600" dirty="0"/>
          </a:p>
          <a:p>
            <a:pPr marL="285750" indent="-285750" eaLnBrk="1" hangingPunct="1">
              <a:spcBef>
                <a:spcPts val="200"/>
              </a:spcBef>
              <a:buFont typeface="Wingdings" pitchFamily="2" charset="2"/>
              <a:buChar char="Ø"/>
              <a:defRPr/>
            </a:pPr>
            <a:r>
              <a:rPr lang="x-none" sz="1600" dirty="0"/>
              <a:t>conosament FIATA (transportului </a:t>
            </a:r>
            <a:r>
              <a:rPr lang="x-none" sz="1600" dirty="0" err="1"/>
              <a:t>multimodal</a:t>
            </a:r>
            <a:r>
              <a:rPr lang="x-none" sz="1600" dirty="0"/>
              <a:t>)</a:t>
            </a:r>
            <a:endParaRPr lang="ru-RU" sz="1600" dirty="0"/>
          </a:p>
          <a:p>
            <a:pPr marL="285750" indent="-285750" eaLnBrk="1" hangingPunct="1">
              <a:spcBef>
                <a:spcPts val="200"/>
              </a:spcBef>
              <a:buFont typeface="Wingdings" pitchFamily="2" charset="2"/>
              <a:buChar char="Ø"/>
              <a:defRPr/>
            </a:pPr>
            <a:r>
              <a:rPr lang="x-none" sz="1600" dirty="0"/>
              <a:t>actele de înregistrare şi de stare tehnică</a:t>
            </a:r>
            <a:endParaRPr lang="ru-RU" sz="1600" dirty="0"/>
          </a:p>
          <a:p>
            <a:pPr marL="285750" indent="-285750" eaLnBrk="1" hangingPunct="1">
              <a:spcBef>
                <a:spcPts val="200"/>
              </a:spcBef>
              <a:buFont typeface="Wingdings" pitchFamily="2" charset="2"/>
              <a:buChar char="Ø"/>
              <a:defRPr/>
            </a:pPr>
            <a:r>
              <a:rPr lang="x-none" sz="1600" dirty="0"/>
              <a:t>documentele şi actele şoferului</a:t>
            </a:r>
            <a:endParaRPr lang="ru-RU" sz="1600" dirty="0"/>
          </a:p>
        </p:txBody>
      </p:sp>
      <p:pic>
        <p:nvPicPr>
          <p:cNvPr id="12" name="Рисунок 3" descr="C:\ANATOLIE Fala\2016. DCFTA faza 2 Import-Export\Figuri Final Ghid\22. pct 3.5. Identificare Trasport-Expedit.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378" y="1850585"/>
            <a:ext cx="4989298" cy="20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Прямоугольник 2"/>
          <p:cNvSpPr>
            <a:spLocks noChangeArrowheads="1"/>
          </p:cNvSpPr>
          <p:nvPr/>
        </p:nvSpPr>
        <p:spPr bwMode="auto">
          <a:xfrm>
            <a:off x="330198" y="4221096"/>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5.</a:t>
            </a:r>
            <a:r>
              <a:rPr lang="ro-RO" altLang="en-US" b="1" dirty="0">
                <a:solidFill>
                  <a:srgbClr val="FF0000"/>
                </a:solidFill>
              </a:rPr>
              <a:t>3</a:t>
            </a:r>
            <a:r>
              <a:rPr lang="en-US" altLang="en-US" b="1" dirty="0">
                <a:solidFill>
                  <a:srgbClr val="FF0000"/>
                </a:solidFill>
              </a:rPr>
              <a:t>. </a:t>
            </a:r>
            <a:r>
              <a:rPr lang="x-none" b="1">
                <a:solidFill>
                  <a:srgbClr val="FF0000"/>
                </a:solidFill>
              </a:rPr>
              <a:t>Contractul de asigurare a mărfii (Contract de asigurare CARGO)</a:t>
            </a:r>
            <a:r>
              <a:rPr lang="ro-MO" altLang="en-US" b="1" dirty="0">
                <a:solidFill>
                  <a:srgbClr val="FF0000"/>
                </a:solidFill>
              </a:rPr>
              <a:t>:</a:t>
            </a:r>
            <a:endParaRPr lang="en-US" altLang="en-US" b="1" dirty="0">
              <a:solidFill>
                <a:srgbClr val="FF0000"/>
              </a:solidFill>
            </a:endParaRPr>
          </a:p>
        </p:txBody>
      </p:sp>
      <p:sp>
        <p:nvSpPr>
          <p:cNvPr id="16" name="Прямоугольник 1"/>
          <p:cNvSpPr>
            <a:spLocks noChangeArrowheads="1"/>
          </p:cNvSpPr>
          <p:nvPr/>
        </p:nvSpPr>
        <p:spPr bwMode="auto">
          <a:xfrm>
            <a:off x="330199" y="4734122"/>
            <a:ext cx="57443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eaLnBrk="1" hangingPunct="1">
              <a:buFont typeface="Wingdings" pitchFamily="2" charset="2"/>
              <a:buChar char="Ø"/>
              <a:defRPr/>
            </a:pPr>
            <a:r>
              <a:rPr lang="x-none" sz="1600"/>
              <a:t>cu </a:t>
            </a:r>
            <a:r>
              <a:rPr lang="x-none" sz="1600" dirty="0"/>
              <a:t>răspundere pentru toate riscurile </a:t>
            </a:r>
            <a:endParaRPr lang="ru-RU" sz="1600" dirty="0"/>
          </a:p>
          <a:p>
            <a:pPr marL="285750" indent="-285750" algn="just" eaLnBrk="1" hangingPunct="1">
              <a:buFont typeface="Wingdings" pitchFamily="2" charset="2"/>
              <a:buChar char="Ø"/>
              <a:defRPr/>
            </a:pPr>
            <a:r>
              <a:rPr lang="x-none" sz="1600" dirty="0"/>
              <a:t>cu răspundere pentru avaria particulară</a:t>
            </a:r>
            <a:endParaRPr lang="ru-RU" sz="1600" dirty="0"/>
          </a:p>
          <a:p>
            <a:pPr algn="just" eaLnBrk="1" hangingPunct="1">
              <a:defRPr/>
            </a:pPr>
            <a:endParaRPr lang="x-none" sz="1600" dirty="0"/>
          </a:p>
          <a:p>
            <a:pPr algn="just" eaLnBrk="1" hangingPunct="1">
              <a:defRPr/>
            </a:pPr>
            <a:r>
              <a:rPr lang="x-none" sz="1600" b="1" dirty="0"/>
              <a:t>Companiile</a:t>
            </a:r>
            <a:r>
              <a:rPr lang="x-none" sz="1600" dirty="0"/>
              <a:t>: ASITO, </a:t>
            </a:r>
            <a:r>
              <a:rPr lang="x-none" sz="1600" dirty="0" err="1"/>
              <a:t>DONARIS-Group</a:t>
            </a:r>
            <a:r>
              <a:rPr lang="x-none" sz="1600" dirty="0"/>
              <a:t>, GRAWE CARAT, KLASSIKA Asigurări, MOLDASIG, MOLDCARGO şi VICTORIA Asigurări.</a:t>
            </a:r>
            <a:endParaRPr lang="ru-RU" sz="1600" dirty="0"/>
          </a:p>
        </p:txBody>
      </p:sp>
      <p:pic>
        <p:nvPicPr>
          <p:cNvPr id="17" name="Рисунок 3" descr="C:\ANATOLIE Fala\2016. DCFTA faza 2 Import-Export\Figuri Final Ghid\25. Contract CARGO.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7378" y="4590428"/>
            <a:ext cx="5311471" cy="214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45064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PROCEDURI PRE-VAMALE DE EXPORT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5.</a:t>
            </a:r>
            <a:r>
              <a:rPr lang="ro-RO" altLang="en-US" b="1" dirty="0">
                <a:solidFill>
                  <a:srgbClr val="FF0000"/>
                </a:solidFill>
              </a:rPr>
              <a:t>4</a:t>
            </a:r>
            <a:r>
              <a:rPr lang="en-US" altLang="en-US" b="1" dirty="0">
                <a:solidFill>
                  <a:srgbClr val="FF0000"/>
                </a:solidFill>
              </a:rPr>
              <a:t>. </a:t>
            </a:r>
            <a:r>
              <a:rPr lang="en-US" b="1" dirty="0">
                <a:solidFill>
                  <a:srgbClr val="FF0000"/>
                </a:solidFill>
              </a:rPr>
              <a:t>P</a:t>
            </a:r>
            <a:r>
              <a:rPr lang="ro-RO" b="1" dirty="0" err="1">
                <a:solidFill>
                  <a:srgbClr val="FF0000"/>
                </a:solidFill>
              </a:rPr>
              <a:t>erfectarea</a:t>
            </a:r>
            <a:r>
              <a:rPr lang="ro-RO" b="1" dirty="0">
                <a:solidFill>
                  <a:srgbClr val="FF0000"/>
                </a:solidFill>
              </a:rPr>
              <a:t> certificatelor obligatorii şi opționale pentru mărfuri</a:t>
            </a:r>
            <a:r>
              <a:rPr lang="ro-MO" altLang="en-US" b="1" dirty="0">
                <a:solidFill>
                  <a:srgbClr val="FF0000"/>
                </a:solidFill>
              </a:rPr>
              <a:t>:</a:t>
            </a:r>
            <a:endParaRPr lang="en-US" altLang="en-US" b="1" dirty="0">
              <a:solidFill>
                <a:srgbClr val="FF0000"/>
              </a:solidFill>
            </a:endParaRPr>
          </a:p>
        </p:txBody>
      </p:sp>
      <p:sp>
        <p:nvSpPr>
          <p:cNvPr id="13" name="Прямоугольник 12"/>
          <p:cNvSpPr/>
          <p:nvPr/>
        </p:nvSpPr>
        <p:spPr>
          <a:xfrm>
            <a:off x="408575" y="2032672"/>
            <a:ext cx="5609349" cy="2046714"/>
          </a:xfrm>
          <a:prstGeom prst="rect">
            <a:avLst/>
          </a:prstGeom>
        </p:spPr>
        <p:txBody>
          <a:bodyPr wrap="square">
            <a:spAutoFit/>
          </a:bodyPr>
          <a:lstStyle/>
          <a:p>
            <a:pPr algn="just" eaLnBrk="1" hangingPunct="1">
              <a:spcAft>
                <a:spcPts val="600"/>
              </a:spcAft>
              <a:defRPr/>
            </a:pPr>
            <a:r>
              <a:rPr lang="x-none" sz="1600" b="1"/>
              <a:t>Perfectarea </a:t>
            </a:r>
            <a:r>
              <a:rPr lang="x-none" sz="1600" b="1" dirty="0"/>
              <a:t>certificatelor obligatorii pentru mărfuri de la Serviciul Vamal:</a:t>
            </a:r>
          </a:p>
          <a:p>
            <a:pPr algn="just" eaLnBrk="1" hangingPunct="1">
              <a:defRPr/>
            </a:pPr>
            <a:r>
              <a:rPr lang="x-none" sz="1600" dirty="0"/>
              <a:t>Prezentarea mostrelor şi documentelor necesare pentru obţinerea următoarelor certificate: </a:t>
            </a:r>
            <a:endParaRPr lang="ru-RU" sz="1600" dirty="0"/>
          </a:p>
          <a:p>
            <a:pPr marL="342900" indent="-342900" algn="just" eaLnBrk="1" hangingPunct="1">
              <a:spcBef>
                <a:spcPts val="400"/>
              </a:spcBef>
              <a:buFont typeface="Wingdings" pitchFamily="2" charset="2"/>
              <a:buChar char="Ø"/>
              <a:defRPr/>
            </a:pPr>
            <a:r>
              <a:rPr lang="x-none" sz="1600" b="1" dirty="0"/>
              <a:t>Certificatul de circulaţie a mărfurilor EUR.1</a:t>
            </a:r>
            <a:endParaRPr lang="ru-RU" sz="1600" b="1" dirty="0"/>
          </a:p>
          <a:p>
            <a:pPr marL="342900" indent="-342900" algn="just" eaLnBrk="1" hangingPunct="1">
              <a:spcBef>
                <a:spcPts val="400"/>
              </a:spcBef>
              <a:buFont typeface="Wingdings" pitchFamily="2" charset="2"/>
              <a:buChar char="Ø"/>
              <a:defRPr/>
            </a:pPr>
            <a:r>
              <a:rPr lang="x-none" sz="1600" b="1" dirty="0"/>
              <a:t>Certificatul de transport EUR.1</a:t>
            </a:r>
            <a:endParaRPr lang="ru-RU" sz="1600" b="1" dirty="0"/>
          </a:p>
          <a:p>
            <a:pPr marL="342900" indent="-342900" algn="just" eaLnBrk="1" hangingPunct="1">
              <a:spcBef>
                <a:spcPts val="400"/>
              </a:spcBef>
              <a:buFont typeface="Wingdings" pitchFamily="2" charset="2"/>
              <a:buChar char="Ø"/>
              <a:defRPr/>
            </a:pPr>
            <a:r>
              <a:rPr lang="x-none" sz="1600" b="1" dirty="0"/>
              <a:t>Certificatul de origine forma A</a:t>
            </a:r>
          </a:p>
        </p:txBody>
      </p:sp>
      <p:pic>
        <p:nvPicPr>
          <p:cNvPr id="14" name="Рисунок 4" descr="C:\ANATOLIE Fala\2016. DCFTA faza 2 Import-Export\Figuri Final Ghid\27. pct.361. Depunere doc. SV.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8759" y="1867612"/>
            <a:ext cx="5187606" cy="205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Прямоугольник 8"/>
          <p:cNvSpPr>
            <a:spLocks noChangeArrowheads="1"/>
          </p:cNvSpPr>
          <p:nvPr/>
        </p:nvSpPr>
        <p:spPr bwMode="auto">
          <a:xfrm>
            <a:off x="370200" y="4198121"/>
            <a:ext cx="568609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ro-MO" altLang="en-US" sz="1600" b="1" dirty="0">
                <a:cs typeface="Tahoma" pitchFamily="34" charset="0"/>
              </a:rPr>
              <a:t>Perfectarea Certificatului de conformitate a mărfii de la OEC:</a:t>
            </a:r>
          </a:p>
          <a:p>
            <a:pPr algn="just" eaLnBrk="1" hangingPunct="1">
              <a:buFont typeface="Wingdings" pitchFamily="2" charset="2"/>
              <a:buChar char="Ø"/>
            </a:pPr>
            <a:r>
              <a:rPr lang="ro-MO" altLang="en-US" sz="1600" b="1" dirty="0">
                <a:cs typeface="Tahoma" pitchFamily="34" charset="0"/>
              </a:rPr>
              <a:t> Centrul Naţional de Acreditare din Republicii Moldova (MOLDAC)</a:t>
            </a:r>
            <a:r>
              <a:rPr lang="ro-MO" altLang="en-US" sz="1600" dirty="0">
                <a:cs typeface="Tahoma" pitchFamily="34" charset="0"/>
              </a:rPr>
              <a:t>: acreditarea - evaluare a Organismelor de Evaluare a Conformităţii (</a:t>
            </a:r>
            <a:r>
              <a:rPr lang="ro-MO" altLang="en-US" sz="1600" b="1" dirty="0">
                <a:cs typeface="Tahoma" pitchFamily="34" charset="0"/>
              </a:rPr>
              <a:t>OEC</a:t>
            </a:r>
            <a:r>
              <a:rPr lang="ro-MO" altLang="en-US" sz="1600" dirty="0">
                <a:cs typeface="Tahoma" pitchFamily="34" charset="0"/>
              </a:rPr>
              <a:t>).</a:t>
            </a:r>
          </a:p>
          <a:p>
            <a:pPr algn="just" eaLnBrk="1" hangingPunct="1">
              <a:buFont typeface="Wingdings" pitchFamily="2" charset="2"/>
              <a:buChar char="Ø"/>
            </a:pPr>
            <a:endParaRPr lang="ru-RU" altLang="en-US" sz="1600" dirty="0">
              <a:cs typeface="Tahoma" pitchFamily="34" charset="0"/>
            </a:endParaRPr>
          </a:p>
          <a:p>
            <a:pPr algn="just" eaLnBrk="1" hangingPunct="1">
              <a:buFont typeface="Wingdings" pitchFamily="2" charset="2"/>
              <a:buChar char="Ø"/>
            </a:pPr>
            <a:r>
              <a:rPr lang="ro-MO" altLang="en-US" sz="1600" b="1" dirty="0">
                <a:cs typeface="Tahoma" pitchFamily="34" charset="0"/>
              </a:rPr>
              <a:t> Organismul de Evaluare a Conformităţii sau Organismul de Certificare </a:t>
            </a:r>
            <a:r>
              <a:rPr lang="ro-MO" altLang="en-US" sz="1600" dirty="0">
                <a:cs typeface="Tahoma" pitchFamily="34" charset="0"/>
              </a:rPr>
              <a:t>a produsului exportat, urmează să fie acceptat de către ţara importatoare.</a:t>
            </a:r>
            <a:endParaRPr lang="ru-RU" altLang="en-US" sz="1600" dirty="0">
              <a:cs typeface="Tahoma" pitchFamily="34" charset="0"/>
            </a:endParaRPr>
          </a:p>
        </p:txBody>
      </p:sp>
      <p:sp>
        <p:nvSpPr>
          <p:cNvPr id="17" name="Прямоугольник 10"/>
          <p:cNvSpPr>
            <a:spLocks noChangeArrowheads="1"/>
          </p:cNvSpPr>
          <p:nvPr/>
        </p:nvSpPr>
        <p:spPr bwMode="auto">
          <a:xfrm>
            <a:off x="1458082" y="6310552"/>
            <a:ext cx="96374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altLang="en-US" sz="1600" dirty="0">
                <a:cs typeface="Tahoma" pitchFamily="34" charset="0"/>
              </a:rPr>
              <a:t>OEC şi Laboratoarele acreditate: </a:t>
            </a:r>
            <a:r>
              <a:rPr lang="ro-MO" sz="1600" b="1" dirty="0">
                <a:solidFill>
                  <a:srgbClr val="0000CC"/>
                </a:solidFill>
                <a:hlinkClick r:id="rId3"/>
              </a:rPr>
              <a:t>https://acreditare.md/registre/</a:t>
            </a:r>
            <a:r>
              <a:rPr lang="ro-MO" altLang="en-US" sz="1600" b="1" dirty="0">
                <a:solidFill>
                  <a:srgbClr val="0000CC"/>
                </a:solidFill>
                <a:cs typeface="Tahoma" pitchFamily="34" charset="0"/>
              </a:rPr>
              <a:t>.</a:t>
            </a:r>
            <a:endParaRPr lang="ru-RU" altLang="en-US" sz="1600" b="1" dirty="0">
              <a:solidFill>
                <a:srgbClr val="0000CC"/>
              </a:solidFill>
              <a:cs typeface="Tahoma" pitchFamily="34" charset="0"/>
            </a:endParaRPr>
          </a:p>
        </p:txBody>
      </p:sp>
      <p:grpSp>
        <p:nvGrpSpPr>
          <p:cNvPr id="3" name="Группа 2"/>
          <p:cNvGrpSpPr/>
          <p:nvPr/>
        </p:nvGrpSpPr>
        <p:grpSpPr>
          <a:xfrm>
            <a:off x="6276817" y="4079386"/>
            <a:ext cx="5713377" cy="2180838"/>
            <a:chOff x="6276817" y="4079386"/>
            <a:chExt cx="5713377" cy="2180838"/>
          </a:xfrm>
        </p:grpSpPr>
        <p:pic>
          <p:nvPicPr>
            <p:cNvPr id="16" name="Рисунок 4"/>
            <p:cNvPicPr>
              <a:picLocks noChangeAspect="1" noChangeArrowheads="1"/>
            </p:cNvPicPr>
            <p:nvPr/>
          </p:nvPicPr>
          <p:blipFill rotWithShape="1">
            <a:blip r:embed="rId4">
              <a:extLst>
                <a:ext uri="{28A0092B-C50C-407E-A947-70E740481C1C}">
                  <a14:useLocalDpi xmlns:a14="http://schemas.microsoft.com/office/drawing/2010/main" val="0"/>
                </a:ext>
              </a:extLst>
            </a:blip>
            <a:srcRect r="35817"/>
            <a:stretch/>
          </p:blipFill>
          <p:spPr bwMode="auto">
            <a:xfrm>
              <a:off x="6276817" y="4138702"/>
              <a:ext cx="3434742" cy="212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152" t="14012" r="20084" b="5926"/>
            <a:stretch/>
          </p:blipFill>
          <p:spPr bwMode="auto">
            <a:xfrm>
              <a:off x="9809537" y="4079386"/>
              <a:ext cx="2180657" cy="218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5230850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PROCEDURI PRE-VAMALE DE EXPORT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5.</a:t>
            </a:r>
            <a:r>
              <a:rPr lang="ro-RO" altLang="en-US" b="1" dirty="0">
                <a:solidFill>
                  <a:srgbClr val="FF0000"/>
                </a:solidFill>
              </a:rPr>
              <a:t>4</a:t>
            </a:r>
            <a:r>
              <a:rPr lang="en-US" altLang="en-US" b="1" dirty="0">
                <a:solidFill>
                  <a:srgbClr val="FF0000"/>
                </a:solidFill>
              </a:rPr>
              <a:t>. </a:t>
            </a:r>
            <a:r>
              <a:rPr lang="en-US" b="1" dirty="0">
                <a:solidFill>
                  <a:srgbClr val="FF0000"/>
                </a:solidFill>
              </a:rPr>
              <a:t>P</a:t>
            </a:r>
            <a:r>
              <a:rPr lang="ro-RO" b="1" dirty="0" err="1">
                <a:solidFill>
                  <a:srgbClr val="FF0000"/>
                </a:solidFill>
              </a:rPr>
              <a:t>erfectarea</a:t>
            </a:r>
            <a:r>
              <a:rPr lang="ro-RO" b="1" dirty="0">
                <a:solidFill>
                  <a:srgbClr val="FF0000"/>
                </a:solidFill>
              </a:rPr>
              <a:t> certificatelor obligatorii şi opționale pentru mărfuri </a:t>
            </a:r>
            <a:r>
              <a:rPr lang="ro-MO" altLang="en-US" b="1" dirty="0">
                <a:solidFill>
                  <a:srgbClr val="FF0000"/>
                </a:solidFill>
              </a:rPr>
              <a:t>eliberate de ANSA pentru exportul în UE şi CSI:</a:t>
            </a:r>
            <a:endParaRPr lang="en-US" altLang="en-US" b="1" dirty="0">
              <a:solidFill>
                <a:srgbClr val="FF0000"/>
              </a:solidFill>
            </a:endParaRPr>
          </a:p>
        </p:txBody>
      </p:sp>
      <p:sp>
        <p:nvSpPr>
          <p:cNvPr id="13" name="Прямоугольник 1"/>
          <p:cNvSpPr>
            <a:spLocks noChangeArrowheads="1"/>
          </p:cNvSpPr>
          <p:nvPr/>
        </p:nvSpPr>
        <p:spPr bwMode="auto">
          <a:xfrm>
            <a:off x="245518" y="2093572"/>
            <a:ext cx="2727884" cy="81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eaLnBrk="1" hangingPunct="1">
              <a:spcAft>
                <a:spcPts val="600"/>
              </a:spcAft>
              <a:buFont typeface="Wingdings" pitchFamily="2" charset="2"/>
              <a:buChar char="Ø"/>
              <a:defRPr/>
            </a:pPr>
            <a:r>
              <a:rPr lang="x-none" sz="1400" b="1" dirty="0"/>
              <a:t>Certificatul fitosanitar </a:t>
            </a:r>
          </a:p>
          <a:p>
            <a:pPr marL="285750" indent="-285750" eaLnBrk="1" hangingPunct="1">
              <a:spcAft>
                <a:spcPts val="600"/>
              </a:spcAft>
              <a:buFont typeface="Wingdings" pitchFamily="2" charset="2"/>
              <a:buChar char="Ø"/>
              <a:defRPr/>
            </a:pPr>
            <a:r>
              <a:rPr lang="x-none" sz="1400" b="1" dirty="0"/>
              <a:t>Certificatul de inofensivitate </a:t>
            </a:r>
            <a:r>
              <a:rPr lang="x-none" sz="1400" dirty="0"/>
              <a:t>pentru </a:t>
            </a:r>
            <a:r>
              <a:rPr lang="x-none" sz="1400" b="1" u="sng" dirty="0">
                <a:solidFill>
                  <a:srgbClr val="0000CC"/>
                </a:solidFill>
              </a:rPr>
              <a:t>produse vegetale</a:t>
            </a:r>
            <a:r>
              <a:rPr lang="x-none" sz="1400"/>
              <a:t>, şi</a:t>
            </a:r>
            <a:endParaRPr lang="x-none" sz="1400" dirty="0"/>
          </a:p>
        </p:txBody>
      </p:sp>
      <p:sp>
        <p:nvSpPr>
          <p:cNvPr id="14" name="Прямоугольник 1"/>
          <p:cNvSpPr>
            <a:spLocks noChangeArrowheads="1"/>
          </p:cNvSpPr>
          <p:nvPr/>
        </p:nvSpPr>
        <p:spPr bwMode="auto">
          <a:xfrm>
            <a:off x="5322387" y="3762430"/>
            <a:ext cx="6869613"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ro-MO" altLang="en-US" sz="900" b="1" dirty="0"/>
              <a:t>Procedurile fitosanitare la frontieră la importul şi tranzitul plantelor, al produselor vegetale</a:t>
            </a:r>
            <a:r>
              <a:rPr lang="ro-MO" altLang="en-US" sz="900" dirty="0"/>
              <a:t>:</a:t>
            </a:r>
          </a:p>
          <a:p>
            <a:pPr algn="just" eaLnBrk="1" hangingPunct="1"/>
            <a:r>
              <a:rPr lang="ro-MO" altLang="en-US" sz="1000" b="1" u="sng" dirty="0">
                <a:hlinkClick r:id="rId2"/>
              </a:rPr>
              <a:t>http://ansa.gov.md/uploads/files/Proceduri%20la%20frontiera/Proceduri%20fitosanitare%20la%20frontier%C4%83.pdf</a:t>
            </a:r>
            <a:r>
              <a:rPr lang="ro-MO" altLang="en-US" sz="1000" dirty="0"/>
              <a:t> </a:t>
            </a:r>
            <a:endParaRPr lang="ru-RU" altLang="en-US" sz="1000" dirty="0"/>
          </a:p>
        </p:txBody>
      </p:sp>
      <p:sp>
        <p:nvSpPr>
          <p:cNvPr id="15" name="Прямоугольник 11"/>
          <p:cNvSpPr>
            <a:spLocks noChangeArrowheads="1"/>
          </p:cNvSpPr>
          <p:nvPr/>
        </p:nvSpPr>
        <p:spPr bwMode="auto">
          <a:xfrm>
            <a:off x="4723297" y="6135696"/>
            <a:ext cx="7321558"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ro-MO" altLang="en-US" sz="900" b="1" dirty="0"/>
              <a:t>Procedurile fitosanitare la frontieră la importul şi tranzitul plantelor, al produselor vegetale</a:t>
            </a:r>
            <a:r>
              <a:rPr lang="ro-MO" altLang="en-US" sz="900" dirty="0"/>
              <a:t>:</a:t>
            </a:r>
          </a:p>
          <a:p>
            <a:pPr algn="just" eaLnBrk="1" hangingPunct="1"/>
            <a:r>
              <a:rPr lang="ro-MO" altLang="en-US" sz="1000" b="1" u="sng" dirty="0">
                <a:hlinkClick r:id="rId3"/>
              </a:rPr>
              <a:t>http://www.ansa.gov.md/uploads/files/Proceduri%20la%20frontiera/Proceduri%20sanitar-veterinar%20la%20frontier%C4%83.pdf</a:t>
            </a:r>
            <a:r>
              <a:rPr lang="ro-MO" altLang="en-US" sz="1000" b="1" u="sng" dirty="0"/>
              <a:t> </a:t>
            </a:r>
            <a:endParaRPr lang="ru-RU" altLang="en-US" sz="1000" dirty="0"/>
          </a:p>
        </p:txBody>
      </p:sp>
      <p:sp>
        <p:nvSpPr>
          <p:cNvPr id="16" name="Прямоугольник 1"/>
          <p:cNvSpPr>
            <a:spLocks noChangeArrowheads="1"/>
          </p:cNvSpPr>
          <p:nvPr/>
        </p:nvSpPr>
        <p:spPr bwMode="auto">
          <a:xfrm>
            <a:off x="351648" y="3319541"/>
            <a:ext cx="2990643"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a:spcBef>
                <a:spcPts val="600"/>
              </a:spcBef>
              <a:buFont typeface="Wingdings" pitchFamily="2" charset="2"/>
              <a:buChar char="Ø"/>
              <a:defRPr/>
            </a:pPr>
            <a:r>
              <a:rPr lang="x-none" sz="1400" b="1"/>
              <a:t>Certificatului </a:t>
            </a:r>
            <a:r>
              <a:rPr lang="x-none" sz="1400" b="1" dirty="0"/>
              <a:t>sanitar-veterinar</a:t>
            </a:r>
          </a:p>
          <a:p>
            <a:pPr marL="285750" indent="-285750" algn="just">
              <a:spcBef>
                <a:spcPts val="600"/>
              </a:spcBef>
              <a:buFont typeface="Wingdings" pitchFamily="2" charset="2"/>
              <a:buChar char="Ø"/>
              <a:defRPr/>
            </a:pPr>
            <a:r>
              <a:rPr lang="x-none" sz="1400" b="1" dirty="0"/>
              <a:t>Avizul sanitar-veterinar de export, </a:t>
            </a:r>
          </a:p>
          <a:p>
            <a:pPr marL="285750" indent="-285750" algn="just">
              <a:spcBef>
                <a:spcPts val="600"/>
              </a:spcBef>
              <a:buFont typeface="Wingdings" pitchFamily="2" charset="2"/>
              <a:buChar char="Ø"/>
              <a:defRPr/>
            </a:pPr>
            <a:r>
              <a:rPr lang="x-none" sz="1400" b="1" dirty="0"/>
              <a:t>Autorizația sanitar-veterinară pentru mijloacele de transport </a:t>
            </a:r>
          </a:p>
          <a:p>
            <a:pPr marL="285750" indent="-285750" algn="just" eaLnBrk="1" hangingPunct="1">
              <a:spcBef>
                <a:spcPts val="600"/>
              </a:spcBef>
              <a:buFont typeface="Wingdings" pitchFamily="2" charset="2"/>
              <a:buChar char="Ø"/>
              <a:defRPr/>
            </a:pPr>
            <a:r>
              <a:rPr lang="x-none" sz="1400" b="1" dirty="0"/>
              <a:t>Documentul </a:t>
            </a:r>
            <a:r>
              <a:rPr lang="x-none" sz="1400" b="1" dirty="0" err="1"/>
              <a:t>Sanitar-Veterinar</a:t>
            </a:r>
            <a:r>
              <a:rPr lang="x-none" sz="1400" b="1" dirty="0"/>
              <a:t> Comun de Intrare (DSVCI) </a:t>
            </a:r>
            <a:r>
              <a:rPr lang="x-none" sz="1400" dirty="0"/>
              <a:t>la exportul produselor de </a:t>
            </a:r>
            <a:r>
              <a:rPr lang="x-none" sz="1400" b="1" u="sng">
                <a:solidFill>
                  <a:srgbClr val="0000CC"/>
                </a:solidFill>
              </a:rPr>
              <a:t>origine animală</a:t>
            </a:r>
            <a:endParaRPr lang="ro-RO" sz="1400" b="1" u="sng" dirty="0">
              <a:solidFill>
                <a:srgbClr val="0000CC"/>
              </a:solidFill>
            </a:endParaRPr>
          </a:p>
          <a:p>
            <a:pPr algn="just" eaLnBrk="1" hangingPunct="1">
              <a:spcBef>
                <a:spcPts val="600"/>
              </a:spcBef>
              <a:defRPr/>
            </a:pPr>
            <a:endParaRPr lang="x-none" sz="1400" dirty="0"/>
          </a:p>
          <a:p>
            <a:pPr algn="just" eaLnBrk="1" hangingPunct="1">
              <a:defRPr/>
            </a:pPr>
            <a:r>
              <a:rPr lang="x-none" sz="1400" dirty="0"/>
              <a:t>se eliberează de către subdiviziunile teritoriale ale ANSA:</a:t>
            </a:r>
          </a:p>
          <a:p>
            <a:pPr algn="just">
              <a:defRPr/>
            </a:pPr>
            <a:r>
              <a:rPr lang="ro-MO" sz="1400" b="1" dirty="0">
                <a:solidFill>
                  <a:srgbClr val="FF0000"/>
                </a:solidFill>
                <a:hlinkClick r:id="rId4"/>
              </a:rPr>
              <a:t>http://old.ansa.gov.md/ro/autorizari-si-certificate.html</a:t>
            </a:r>
            <a:endParaRPr lang="ru-RU" sz="1400" b="1" dirty="0">
              <a:solidFill>
                <a:srgbClr val="FF0000"/>
              </a:solidFill>
            </a:endParaRPr>
          </a:p>
        </p:txBody>
      </p:sp>
      <p:grpSp>
        <p:nvGrpSpPr>
          <p:cNvPr id="22" name="Группа 21"/>
          <p:cNvGrpSpPr/>
          <p:nvPr/>
        </p:nvGrpSpPr>
        <p:grpSpPr>
          <a:xfrm>
            <a:off x="1311119" y="1867612"/>
            <a:ext cx="10334343" cy="4255572"/>
            <a:chOff x="1311119" y="1867612"/>
            <a:chExt cx="10334343" cy="4255572"/>
          </a:xfrm>
        </p:grpSpPr>
        <p:pic>
          <p:nvPicPr>
            <p:cNvPr id="10" name="Рисунок 4" descr="C:\ANATOLIE Fala\2016. DCFTA faza 2 Import-Export\Figuri Final Ghid\29. pct 363 Obtinerea certificatului fitosanitar.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9523" y="1867612"/>
              <a:ext cx="54737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Рисунок 4" descr="C:\ANATOLIE Fala\2016. DCFTA faza 2 Import-Export\Figuri Final Ghid\30. pct 364 Obtinerea certificatului san-veter.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38304" y="4197889"/>
              <a:ext cx="6407158" cy="192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Прямоугольник 1"/>
            <p:cNvSpPr>
              <a:spLocks noChangeArrowheads="1"/>
            </p:cNvSpPr>
            <p:nvPr/>
          </p:nvSpPr>
          <p:spPr bwMode="auto">
            <a:xfrm>
              <a:off x="3171025" y="2504624"/>
              <a:ext cx="2067279" cy="1015663"/>
            </a:xfrm>
            <a:prstGeom prst="rect">
              <a:avLst/>
            </a:prstGeom>
            <a:noFill/>
            <a:ln w="1270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eaLnBrk="1" hangingPunct="1">
                <a:spcAft>
                  <a:spcPts val="600"/>
                </a:spcAft>
                <a:defRPr/>
              </a:pPr>
              <a:r>
                <a:rPr lang="ro-MO" sz="1300" b="1" dirty="0">
                  <a:solidFill>
                    <a:srgbClr val="000099"/>
                  </a:solidFill>
                </a:rPr>
                <a:t>Inspecția primară a </a:t>
              </a:r>
              <a:r>
                <a:rPr lang="ru-MO" sz="1400" b="1" dirty="0">
                  <a:solidFill>
                    <a:srgbClr val="FF0000"/>
                  </a:solidFill>
                </a:rPr>
                <a:t>РОССЕЛЬХОЗНАДЗОР</a:t>
              </a:r>
              <a:endParaRPr lang="ro-RO" sz="1400" b="1" dirty="0">
                <a:solidFill>
                  <a:srgbClr val="FF0000"/>
                </a:solidFill>
              </a:endParaRPr>
            </a:p>
            <a:p>
              <a:pPr algn="ctr" eaLnBrk="1" hangingPunct="1">
                <a:spcAft>
                  <a:spcPts val="600"/>
                </a:spcAft>
                <a:defRPr/>
              </a:pPr>
              <a:r>
                <a:rPr lang="ro-RO" sz="1400" b="1" dirty="0">
                  <a:solidFill>
                    <a:srgbClr val="FF0000"/>
                  </a:solidFill>
                </a:rPr>
                <a:t>Pentru export în Federaţia Rusă</a:t>
              </a:r>
              <a:endParaRPr lang="ro-MO" sz="1300" b="1" dirty="0"/>
            </a:p>
          </p:txBody>
        </p:sp>
        <p:cxnSp>
          <p:nvCxnSpPr>
            <p:cNvPr id="18" name="Прямая со стрелкой 17"/>
            <p:cNvCxnSpPr/>
            <p:nvPr/>
          </p:nvCxnSpPr>
          <p:spPr>
            <a:xfrm>
              <a:off x="1311119" y="3096537"/>
              <a:ext cx="1859905"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V="1">
              <a:off x="5238304" y="3012455"/>
              <a:ext cx="531219" cy="1576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4204664" y="3525542"/>
              <a:ext cx="766729" cy="1067479"/>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761171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PROCEDURI PRE-VAMALE DE EXPORT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5.</a:t>
            </a:r>
            <a:r>
              <a:rPr lang="ro-RO" altLang="en-US" b="1" dirty="0">
                <a:solidFill>
                  <a:srgbClr val="FF0000"/>
                </a:solidFill>
              </a:rPr>
              <a:t>4</a:t>
            </a:r>
            <a:r>
              <a:rPr lang="en-US" altLang="en-US" b="1" dirty="0">
                <a:solidFill>
                  <a:srgbClr val="FF0000"/>
                </a:solidFill>
              </a:rPr>
              <a:t>. </a:t>
            </a:r>
            <a:r>
              <a:rPr lang="en-US" b="1" dirty="0">
                <a:solidFill>
                  <a:srgbClr val="FF0000"/>
                </a:solidFill>
              </a:rPr>
              <a:t>P</a:t>
            </a:r>
            <a:r>
              <a:rPr lang="ro-RO" b="1" dirty="0" err="1">
                <a:solidFill>
                  <a:srgbClr val="FF0000"/>
                </a:solidFill>
              </a:rPr>
              <a:t>erfectarea</a:t>
            </a:r>
            <a:r>
              <a:rPr lang="ro-RO" b="1" dirty="0">
                <a:solidFill>
                  <a:srgbClr val="FF0000"/>
                </a:solidFill>
              </a:rPr>
              <a:t> certificatelor obligatorii şi opționale pentru mărfuri </a:t>
            </a:r>
            <a:r>
              <a:rPr lang="ro-MO" altLang="en-US" b="1" dirty="0">
                <a:solidFill>
                  <a:srgbClr val="FF0000"/>
                </a:solidFill>
              </a:rPr>
              <a:t>eliberate de ANSA pentru exportul în CSI:</a:t>
            </a:r>
            <a:endParaRPr lang="en-US" altLang="en-US" b="1" dirty="0">
              <a:solidFill>
                <a:srgbClr val="FF0000"/>
              </a:solidFill>
            </a:endParaRPr>
          </a:p>
        </p:txBody>
      </p:sp>
      <p:sp>
        <p:nvSpPr>
          <p:cNvPr id="18" name="Прямоугольник 17">
            <a:extLst>
              <a:ext uri="{FF2B5EF4-FFF2-40B4-BE49-F238E27FC236}">
                <a16:creationId xmlns:a16="http://schemas.microsoft.com/office/drawing/2014/main" id="{A926EE53-F020-4182-8F25-947E912248D4}"/>
              </a:ext>
            </a:extLst>
          </p:cNvPr>
          <p:cNvSpPr/>
          <p:nvPr/>
        </p:nvSpPr>
        <p:spPr>
          <a:xfrm>
            <a:off x="6563261" y="6247376"/>
            <a:ext cx="5628739" cy="307777"/>
          </a:xfrm>
          <a:prstGeom prst="rect">
            <a:avLst/>
          </a:prstGeom>
        </p:spPr>
        <p:txBody>
          <a:bodyPr wrap="square">
            <a:spAutoFit/>
          </a:bodyPr>
          <a:lstStyle/>
          <a:p>
            <a:r>
              <a:rPr lang="en-US" sz="1400" b="1" dirty="0">
                <a:solidFill>
                  <a:srgbClr val="0000CC"/>
                </a:solidFill>
              </a:rPr>
              <a:t>http://ansa.gov.md/ro/content/sanatatea-si-protectia-plantelor#tab-0-1</a:t>
            </a:r>
            <a:endParaRPr lang="ru-RU" sz="1400" b="1" dirty="0">
              <a:solidFill>
                <a:srgbClr val="0000CC"/>
              </a:solidFill>
            </a:endParaRPr>
          </a:p>
        </p:txBody>
      </p:sp>
      <p:grpSp>
        <p:nvGrpSpPr>
          <p:cNvPr id="3" name="Группа 2"/>
          <p:cNvGrpSpPr/>
          <p:nvPr/>
        </p:nvGrpSpPr>
        <p:grpSpPr>
          <a:xfrm>
            <a:off x="351645" y="1972716"/>
            <a:ext cx="11418044" cy="4121667"/>
            <a:chOff x="351645" y="1972716"/>
            <a:chExt cx="11418044" cy="4121667"/>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342" t="11516" r="20083" b="6251"/>
            <a:stretch/>
          </p:blipFill>
          <p:spPr bwMode="auto">
            <a:xfrm>
              <a:off x="6715760" y="1972716"/>
              <a:ext cx="5053929" cy="3955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2499" t="15551" r="4751" b="10586"/>
            <a:stretch/>
          </p:blipFill>
          <p:spPr bwMode="auto">
            <a:xfrm>
              <a:off x="351645" y="2223347"/>
              <a:ext cx="5692333" cy="3871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Прямая со стрелкой 18"/>
            <p:cNvCxnSpPr/>
            <p:nvPr/>
          </p:nvCxnSpPr>
          <p:spPr>
            <a:xfrm>
              <a:off x="5382632" y="5087007"/>
              <a:ext cx="142673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168007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 </a:t>
            </a:r>
            <a:r>
              <a:rPr lang="ro-RO" b="1" dirty="0">
                <a:solidFill>
                  <a:srgbClr val="0000CC"/>
                </a:solidFill>
              </a:rPr>
              <a:t>PROCEDURI PRE-VAMALE DE EXPORT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5.</a:t>
            </a:r>
            <a:r>
              <a:rPr lang="ro-RO" altLang="en-US" b="1" dirty="0">
                <a:solidFill>
                  <a:srgbClr val="FF0000"/>
                </a:solidFill>
              </a:rPr>
              <a:t>5</a:t>
            </a:r>
            <a:r>
              <a:rPr lang="en-US" altLang="en-US" b="1" dirty="0">
                <a:solidFill>
                  <a:srgbClr val="FF0000"/>
                </a:solidFill>
              </a:rPr>
              <a:t>. </a:t>
            </a:r>
            <a:r>
              <a:rPr lang="x-none" b="1">
                <a:solidFill>
                  <a:srgbClr val="FF0000"/>
                </a:solidFill>
              </a:rPr>
              <a:t>Documente necesare la bordul maşinii pentru exportul în statele UE</a:t>
            </a:r>
            <a:r>
              <a:rPr lang="ro-RO" b="1" dirty="0">
                <a:solidFill>
                  <a:srgbClr val="FF0000"/>
                </a:solidFill>
              </a:rPr>
              <a:t> </a:t>
            </a:r>
            <a:r>
              <a:rPr lang="ro-MO" altLang="en-US" b="1" dirty="0">
                <a:solidFill>
                  <a:srgbClr val="FF0000"/>
                </a:solidFill>
              </a:rPr>
              <a:t> şi CSI:</a:t>
            </a:r>
            <a:endParaRPr lang="en-US" altLang="en-US" b="1" dirty="0">
              <a:solidFill>
                <a:srgbClr val="FF0000"/>
              </a:solidFill>
            </a:endParaRPr>
          </a:p>
        </p:txBody>
      </p:sp>
      <p:sp>
        <p:nvSpPr>
          <p:cNvPr id="12" name="Прямоугольник 11"/>
          <p:cNvSpPr/>
          <p:nvPr/>
        </p:nvSpPr>
        <p:spPr>
          <a:xfrm>
            <a:off x="252999" y="1884900"/>
            <a:ext cx="8785225" cy="4862870"/>
          </a:xfrm>
          <a:prstGeom prst="rect">
            <a:avLst/>
          </a:prstGeom>
        </p:spPr>
        <p:txBody>
          <a:bodyPr>
            <a:spAutoFit/>
          </a:bodyPr>
          <a:lstStyle/>
          <a:p>
            <a:pPr algn="just" eaLnBrk="1" hangingPunct="1">
              <a:defRPr/>
            </a:pPr>
            <a:r>
              <a:rPr lang="x-none" sz="1400" b="1"/>
              <a:t>Pentru </a:t>
            </a:r>
            <a:r>
              <a:rPr lang="x-none" sz="1400" b="1" dirty="0"/>
              <a:t>şofer: </a:t>
            </a:r>
            <a:endParaRPr lang="ru-RU" sz="1400" dirty="0"/>
          </a:p>
          <a:p>
            <a:pPr marL="285750" indent="-285750" algn="just" eaLnBrk="1" hangingPunct="1">
              <a:buFont typeface="Wingdings" pitchFamily="2" charset="2"/>
              <a:buChar char="Ø"/>
              <a:defRPr/>
            </a:pPr>
            <a:r>
              <a:rPr lang="x-none" sz="1400" dirty="0"/>
              <a:t>paşaport internaţional, act de identitate</a:t>
            </a:r>
            <a:endParaRPr lang="ru-RU" sz="1400" dirty="0"/>
          </a:p>
          <a:p>
            <a:pPr marL="285750" indent="-285750" algn="just" eaLnBrk="1" hangingPunct="1">
              <a:buFont typeface="Wingdings" pitchFamily="2" charset="2"/>
              <a:buChar char="Ø"/>
              <a:defRPr/>
            </a:pPr>
            <a:r>
              <a:rPr lang="x-none" sz="1400" dirty="0"/>
              <a:t>permis de conducere internaţional, corespunzător categoriei vehiculului</a:t>
            </a:r>
            <a:endParaRPr lang="ru-RU" sz="1400" dirty="0"/>
          </a:p>
          <a:p>
            <a:pPr algn="just" eaLnBrk="1" hangingPunct="1">
              <a:defRPr/>
            </a:pPr>
            <a:endParaRPr lang="x-none" sz="1400" b="1" dirty="0"/>
          </a:p>
          <a:p>
            <a:pPr algn="just" eaLnBrk="1" hangingPunct="1">
              <a:defRPr/>
            </a:pPr>
            <a:r>
              <a:rPr lang="x-none" sz="1400" b="1" dirty="0"/>
              <a:t>Pentru vehicul: </a:t>
            </a:r>
            <a:endParaRPr lang="ru-RU" sz="1400" dirty="0"/>
          </a:p>
          <a:p>
            <a:pPr marL="285750" indent="-285750" algn="just" eaLnBrk="1" hangingPunct="1">
              <a:buFont typeface="Wingdings" pitchFamily="2" charset="2"/>
              <a:buChar char="Ø"/>
              <a:defRPr/>
            </a:pPr>
            <a:r>
              <a:rPr lang="x-none" sz="1400" dirty="0"/>
              <a:t>certificatul de înmatriculare a vehiculului, însoţit de talonul de inspecţie tehnică</a:t>
            </a:r>
            <a:endParaRPr lang="ru-RU" sz="1400" dirty="0"/>
          </a:p>
          <a:p>
            <a:pPr marL="285750" indent="-285750" algn="just" eaLnBrk="1" hangingPunct="1">
              <a:buFont typeface="Wingdings" pitchFamily="2" charset="2"/>
              <a:buChar char="Ø"/>
              <a:defRPr/>
            </a:pPr>
            <a:r>
              <a:rPr lang="x-none" sz="1400" dirty="0"/>
              <a:t>asigurare Carte verde, efectuată de o societate de asigurări</a:t>
            </a:r>
            <a:endParaRPr lang="ru-RU" sz="1400" dirty="0"/>
          </a:p>
          <a:p>
            <a:pPr marL="285750" indent="-285750" algn="just" eaLnBrk="1" hangingPunct="1">
              <a:buFont typeface="Wingdings" pitchFamily="2" charset="2"/>
              <a:buChar char="Ø"/>
              <a:defRPr/>
            </a:pPr>
            <a:r>
              <a:rPr lang="x-none" sz="1400" dirty="0"/>
              <a:t>copia conformă a licenței de transport</a:t>
            </a:r>
            <a:endParaRPr lang="ru-RU" sz="1400" dirty="0"/>
          </a:p>
          <a:p>
            <a:pPr marL="285750" indent="-285750" algn="just" eaLnBrk="1" hangingPunct="1">
              <a:buFont typeface="Wingdings" pitchFamily="2" charset="2"/>
              <a:buChar char="Ø"/>
              <a:defRPr/>
            </a:pPr>
            <a:r>
              <a:rPr lang="x-none" sz="1400" dirty="0"/>
              <a:t>I.T.P.I. (Certificat Internaţional de Inspecţie Tehnică)</a:t>
            </a:r>
            <a:endParaRPr lang="ru-RU" sz="1400" dirty="0"/>
          </a:p>
          <a:p>
            <a:pPr marL="285750" indent="-285750" algn="just" eaLnBrk="1" hangingPunct="1">
              <a:buFont typeface="Wingdings" pitchFamily="2" charset="2"/>
              <a:buChar char="Ø"/>
              <a:defRPr/>
            </a:pPr>
            <a:r>
              <a:rPr lang="x-none" sz="1400" dirty="0"/>
              <a:t>diagrama tahograf pentru autovehiculele de marfă cu sarcina utilă mai mare de 3,5 tone</a:t>
            </a:r>
            <a:endParaRPr lang="ru-RU" sz="1400" dirty="0"/>
          </a:p>
          <a:p>
            <a:pPr algn="just" eaLnBrk="1" hangingPunct="1">
              <a:defRPr/>
            </a:pPr>
            <a:endParaRPr lang="x-none" sz="1400" b="1" dirty="0"/>
          </a:p>
          <a:p>
            <a:pPr algn="just" eaLnBrk="1" hangingPunct="1">
              <a:defRPr/>
            </a:pPr>
            <a:r>
              <a:rPr lang="x-none" sz="1400" b="1" dirty="0"/>
              <a:t>Pentru marfă:</a:t>
            </a:r>
            <a:endParaRPr lang="ru-RU" sz="1400" dirty="0"/>
          </a:p>
          <a:p>
            <a:pPr marL="285750" indent="-285750" algn="just" eaLnBrk="1" hangingPunct="1">
              <a:buFont typeface="Wingdings" pitchFamily="2" charset="2"/>
              <a:buChar char="Ø"/>
              <a:defRPr/>
            </a:pPr>
            <a:r>
              <a:rPr lang="x-none" sz="1400" dirty="0"/>
              <a:t>documente de însoţire a mărfii (Contractul, </a:t>
            </a:r>
            <a:r>
              <a:rPr lang="x-none" sz="1400" dirty="0" err="1"/>
              <a:t>Invoice</a:t>
            </a:r>
            <a:r>
              <a:rPr lang="x-none" sz="1400" dirty="0"/>
              <a:t>, facturi, avize etc.)</a:t>
            </a:r>
            <a:endParaRPr lang="ru-RU" sz="1400" dirty="0"/>
          </a:p>
          <a:p>
            <a:pPr marL="285750" indent="-285750" algn="just" eaLnBrk="1" hangingPunct="1">
              <a:buFont typeface="Wingdings" pitchFamily="2" charset="2"/>
              <a:buChar char="Ø"/>
              <a:defRPr/>
            </a:pPr>
            <a:r>
              <a:rPr lang="x-none" sz="1400" dirty="0"/>
              <a:t>CMR - scrisoare de transport internaţional</a:t>
            </a:r>
            <a:endParaRPr lang="ru-RU" sz="1400" dirty="0"/>
          </a:p>
          <a:p>
            <a:pPr marL="285750" indent="-285750" algn="just" eaLnBrk="1" hangingPunct="1">
              <a:buFont typeface="Wingdings" pitchFamily="2" charset="2"/>
              <a:buChar char="Ø"/>
              <a:defRPr/>
            </a:pPr>
            <a:r>
              <a:rPr lang="x-none" sz="1400" dirty="0"/>
              <a:t>carnet TIR (dacă circulă sub convenţia TIR)</a:t>
            </a:r>
          </a:p>
          <a:p>
            <a:pPr marL="285750" indent="-285750" algn="just" eaLnBrk="1" hangingPunct="1">
              <a:buFont typeface="Wingdings" pitchFamily="2" charset="2"/>
              <a:buChar char="Ø"/>
              <a:defRPr/>
            </a:pPr>
            <a:r>
              <a:rPr lang="x-none" sz="1400" dirty="0"/>
              <a:t>Contract asigurare Cargo</a:t>
            </a:r>
            <a:endParaRPr lang="ru-RU" sz="1400" dirty="0"/>
          </a:p>
          <a:p>
            <a:pPr algn="just" eaLnBrk="1" hangingPunct="1">
              <a:defRPr/>
            </a:pPr>
            <a:endParaRPr lang="x-none" sz="1400" b="1" dirty="0"/>
          </a:p>
          <a:p>
            <a:pPr algn="just" eaLnBrk="1" hangingPunct="1">
              <a:defRPr/>
            </a:pPr>
            <a:r>
              <a:rPr lang="x-none" sz="1400" b="1" dirty="0"/>
              <a:t>Pentru transportul de mărfuri perisabile sau de animale vii:</a:t>
            </a:r>
            <a:endParaRPr lang="ru-RU" sz="1400" dirty="0"/>
          </a:p>
          <a:p>
            <a:pPr marL="285750" indent="-285750" algn="just" eaLnBrk="1" hangingPunct="1">
              <a:buFont typeface="Wingdings" pitchFamily="2" charset="2"/>
              <a:buChar char="Ø"/>
              <a:defRPr/>
            </a:pPr>
            <a:r>
              <a:rPr lang="x-none" sz="1400" dirty="0"/>
              <a:t>autorizaţie sanitar-veterinară pentru vehicul;</a:t>
            </a:r>
            <a:endParaRPr lang="ru-RU" sz="1400" dirty="0"/>
          </a:p>
          <a:p>
            <a:pPr marL="285750" indent="-285750" algn="just">
              <a:buFont typeface="Wingdings" pitchFamily="2" charset="2"/>
              <a:buChar char="Ø"/>
              <a:defRPr/>
            </a:pPr>
            <a:r>
              <a:rPr lang="x-none" sz="1400" dirty="0"/>
              <a:t>certificat sanitar-veterinar de transport pentru marfă, </a:t>
            </a:r>
            <a:r>
              <a:rPr lang="x-none" sz="1200" i="1" dirty="0"/>
              <a:t>inclusiv Certificatele fitosanitar / sau veterinar , Certificatul de inofensivitate şi Document Sanitar -  Veterinar Comun de Intrare, DSVCI pentru produs (marfă) obţinut de la Agenţia Naţională pentru Siguranţa </a:t>
            </a:r>
            <a:r>
              <a:rPr lang="x-none" sz="1200" i="1"/>
              <a:t>Alimentelor</a:t>
            </a:r>
            <a:r>
              <a:rPr lang="x-none" sz="1200"/>
              <a:t> (</a:t>
            </a:r>
            <a:r>
              <a:rPr lang="ro-MO" sz="1200" b="1" dirty="0">
                <a:solidFill>
                  <a:srgbClr val="0000CC"/>
                </a:solidFill>
                <a:hlinkClick r:id="rId2"/>
              </a:rPr>
              <a:t>http://old.ansa.gov.md/ro/autorizari-si-certificate.html</a:t>
            </a:r>
            <a:r>
              <a:rPr lang="x-none" sz="1200"/>
              <a:t>).</a:t>
            </a:r>
            <a:endParaRPr lang="ru-RU" sz="1200" dirty="0"/>
          </a:p>
        </p:txBody>
      </p:sp>
      <p:sp>
        <p:nvSpPr>
          <p:cNvPr id="5" name="Прямоугольник 4"/>
          <p:cNvSpPr/>
          <p:nvPr/>
        </p:nvSpPr>
        <p:spPr>
          <a:xfrm>
            <a:off x="7643218" y="4030066"/>
            <a:ext cx="4386318" cy="1754326"/>
          </a:xfrm>
          <a:prstGeom prst="rect">
            <a:avLst/>
          </a:prstGeom>
        </p:spPr>
        <p:txBody>
          <a:bodyPr wrap="square">
            <a:spAutoFit/>
          </a:bodyPr>
          <a:lstStyle/>
          <a:p>
            <a:pPr algn="ctr">
              <a:defRPr/>
            </a:pPr>
            <a:r>
              <a:rPr lang="ro-MO" sz="1200" b="1" u="sng" dirty="0">
                <a:solidFill>
                  <a:srgbClr val="FF0000"/>
                </a:solidFill>
              </a:rPr>
              <a:t>OBŢIONAL PENTRU EXPORTUL ÎN FEDERAŢIA RUSĂ</a:t>
            </a:r>
          </a:p>
          <a:p>
            <a:pPr algn="just">
              <a:defRPr/>
            </a:pPr>
            <a:r>
              <a:rPr lang="ro-MO" sz="1200" dirty="0"/>
              <a:t>Includerea companiei în </a:t>
            </a:r>
            <a:r>
              <a:rPr lang="ro-MO" altLang="en-US" sz="1200" b="1" dirty="0"/>
              <a:t>Lista entităților economice care au permisiune de export, </a:t>
            </a:r>
            <a:r>
              <a:rPr lang="ro-MO" altLang="en-US" sz="1200" dirty="0"/>
              <a:t>care au permisiune de export, obținută prin inspecțiile efectuate la întreprindere de</a:t>
            </a:r>
            <a:r>
              <a:rPr lang="ro-MO" altLang="en-US" sz="1200" b="1" dirty="0"/>
              <a:t> </a:t>
            </a:r>
            <a:r>
              <a:rPr lang="vi-VN" sz="1200" b="1" dirty="0"/>
              <a:t>Serviciul Federal pentru Supraveghere Veterinară și Fitosanitară</a:t>
            </a:r>
            <a:r>
              <a:rPr lang="ro-MO" sz="1200" b="1" dirty="0"/>
              <a:t> </a:t>
            </a:r>
            <a:r>
              <a:rPr lang="ro-RO" sz="1200" b="1" dirty="0">
                <a:solidFill>
                  <a:srgbClr val="FF0000"/>
                </a:solidFill>
              </a:rPr>
              <a:t>– </a:t>
            </a:r>
            <a:r>
              <a:rPr lang="ru-MO" sz="1200" b="1" dirty="0"/>
              <a:t>РОССЕЛЬХОЗНАДЗОР</a:t>
            </a:r>
            <a:r>
              <a:rPr lang="ro-MO" altLang="en-US" sz="1200" b="1" dirty="0"/>
              <a:t>, </a:t>
            </a:r>
            <a:r>
              <a:rPr lang="ro-MO" altLang="en-US" sz="1200" dirty="0"/>
              <a:t>și certificarea produselor procesate de </a:t>
            </a:r>
            <a:r>
              <a:rPr lang="ro-RO" sz="1200" b="1" dirty="0"/>
              <a:t>Serviciul Federal de Supraveghere în domeniul Protecției Drepturilor Consumatorilor și de Protecție Socială – РОСПОТРЕБНАДЗОР.</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2118" y="1867612"/>
            <a:ext cx="3606800" cy="1936750"/>
          </a:xfrm>
          <a:prstGeom prst="rect">
            <a:avLst/>
          </a:prstGeom>
        </p:spPr>
      </p:pic>
    </p:spTree>
    <p:extLst>
      <p:ext uri="{BB962C8B-B14F-4D97-AF65-F5344CB8AC3E}">
        <p14:creationId xmlns:p14="http://schemas.microsoft.com/office/powerpoint/2010/main" val="17028779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5819" y="2629690"/>
            <a:ext cx="10622942" cy="1446550"/>
          </a:xfrm>
          <a:prstGeom prst="rect">
            <a:avLst/>
          </a:prstGeom>
          <a:noFill/>
        </p:spPr>
        <p:txBody>
          <a:bodyPr wrap="square" rtlCol="0">
            <a:spAutoFit/>
          </a:bodyPr>
          <a:lstStyle/>
          <a:p>
            <a:pPr algn="ctr"/>
            <a:r>
              <a:rPr lang="en-US" sz="4400" b="1" dirty="0">
                <a:solidFill>
                  <a:srgbClr val="0000CC"/>
                </a:solidFill>
              </a:rPr>
              <a:t>VI. </a:t>
            </a:r>
            <a:r>
              <a:rPr lang="ro-MO" sz="4400" b="1" dirty="0">
                <a:solidFill>
                  <a:srgbClr val="0000CC"/>
                </a:solidFill>
              </a:rPr>
              <a:t>OPERAŢIUNI VAMALE </a:t>
            </a:r>
          </a:p>
          <a:p>
            <a:pPr algn="ctr"/>
            <a:r>
              <a:rPr lang="ro-MO" sz="4400" b="1" dirty="0">
                <a:solidFill>
                  <a:srgbClr val="0000CC"/>
                </a:solidFill>
              </a:rPr>
              <a:t>DE EXPORT ÎN UE ŞI CSI</a:t>
            </a:r>
            <a:endParaRPr lang="ru-RU" sz="4400" b="1" dirty="0">
              <a:solidFill>
                <a:srgbClr val="0000CC"/>
              </a:solidFill>
            </a:endParaRPr>
          </a:p>
        </p:txBody>
      </p:sp>
    </p:spTree>
    <p:extLst>
      <p:ext uri="{BB962C8B-B14F-4D97-AF65-F5344CB8AC3E}">
        <p14:creationId xmlns:p14="http://schemas.microsoft.com/office/powerpoint/2010/main" val="6121843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 </a:t>
            </a:r>
            <a:r>
              <a:rPr lang="ro-MO" b="1" dirty="0">
                <a:solidFill>
                  <a:srgbClr val="0000CC"/>
                </a:solidFill>
              </a:rPr>
              <a:t>OPERAŢIUNI VAMALE DE EXPORT ÎN UE ŞI CSI</a:t>
            </a:r>
            <a:endParaRPr lang="ru-RU" b="1"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6.1. D</a:t>
            </a:r>
            <a:r>
              <a:rPr lang="ro-RO" b="1" dirty="0" err="1">
                <a:solidFill>
                  <a:srgbClr val="FF0000"/>
                </a:solidFill>
              </a:rPr>
              <a:t>eclarația</a:t>
            </a:r>
            <a:r>
              <a:rPr lang="ro-RO" b="1" dirty="0">
                <a:solidFill>
                  <a:srgbClr val="FF0000"/>
                </a:solidFill>
              </a:rPr>
              <a:t> vamală, Declarantul şi efectuarea operaţiunilor de vămuire</a:t>
            </a:r>
            <a:r>
              <a:rPr lang="ro-MO" altLang="en-US" b="1" dirty="0">
                <a:solidFill>
                  <a:srgbClr val="FF0000"/>
                </a:solidFill>
              </a:rPr>
              <a:t>:</a:t>
            </a:r>
            <a:endParaRPr lang="en-US" altLang="en-US" b="1" dirty="0">
              <a:solidFill>
                <a:srgbClr val="FF0000"/>
              </a:solidFill>
            </a:endParaRPr>
          </a:p>
        </p:txBody>
      </p:sp>
      <p:sp>
        <p:nvSpPr>
          <p:cNvPr id="9" name="Прямоугольник 8"/>
          <p:cNvSpPr/>
          <p:nvPr/>
        </p:nvSpPr>
        <p:spPr>
          <a:xfrm>
            <a:off x="179388" y="1895804"/>
            <a:ext cx="7335509" cy="2046714"/>
          </a:xfrm>
          <a:prstGeom prst="rect">
            <a:avLst/>
          </a:prstGeom>
        </p:spPr>
        <p:txBody>
          <a:bodyPr wrap="square">
            <a:spAutoFit/>
          </a:bodyPr>
          <a:lstStyle/>
          <a:p>
            <a:pPr algn="just" eaLnBrk="1" hangingPunct="1">
              <a:defRPr/>
            </a:pPr>
            <a:r>
              <a:rPr lang="x-none" sz="1400" b="1"/>
              <a:t>Completarea </a:t>
            </a:r>
            <a:r>
              <a:rPr lang="x-none" sz="1400" b="1" dirty="0"/>
              <a:t>electronică a Declarației vamale şi înregistrarea entităţii economice în Sistemul Informaţional Integrat Vamal ASYCUDA World (SIIV ASYCUDA World) </a:t>
            </a:r>
            <a:endParaRPr lang="ru-RU" sz="1400" dirty="0"/>
          </a:p>
          <a:p>
            <a:pPr marL="285750" indent="-285750" algn="just" eaLnBrk="1" hangingPunct="1">
              <a:spcBef>
                <a:spcPts val="600"/>
              </a:spcBef>
              <a:buFont typeface="Wingdings" pitchFamily="2" charset="2"/>
              <a:buChar char="Ø"/>
              <a:defRPr/>
            </a:pPr>
            <a:r>
              <a:rPr lang="x-none" sz="1400" dirty="0"/>
              <a:t>Completarea de către Exportator (Declarant) din numele propriu sau Brokerul vamal împuternicit </a:t>
            </a:r>
            <a:endParaRPr lang="ru-RU" sz="1400" dirty="0"/>
          </a:p>
          <a:p>
            <a:pPr marL="285750" indent="-285750" algn="just" eaLnBrk="1" hangingPunct="1">
              <a:spcBef>
                <a:spcPts val="600"/>
              </a:spcBef>
              <a:buFont typeface="Wingdings" pitchFamily="2" charset="2"/>
              <a:buChar char="Ø"/>
              <a:defRPr/>
            </a:pPr>
            <a:r>
              <a:rPr lang="x-none" sz="1400" dirty="0"/>
              <a:t>înregistrarea entităţii economice participantă la comerţul extern SIIV ASYCUDA World</a:t>
            </a:r>
            <a:endParaRPr lang="ru-RU" sz="1400" dirty="0"/>
          </a:p>
          <a:p>
            <a:pPr marL="285750" indent="-285750" algn="just" eaLnBrk="1" hangingPunct="1">
              <a:spcBef>
                <a:spcPts val="600"/>
              </a:spcBef>
              <a:buFont typeface="Wingdings" pitchFamily="2" charset="2"/>
              <a:buChar char="Ø"/>
              <a:defRPr/>
            </a:pPr>
            <a:r>
              <a:rPr lang="x-none" sz="1400" dirty="0"/>
              <a:t>anexează documentele scanate, aplicarea semnăturii digitale şi expedierea electronică a documentelor</a:t>
            </a:r>
            <a:endParaRPr lang="ru-RU" sz="1400" dirty="0"/>
          </a:p>
          <a:p>
            <a:pPr algn="just" eaLnBrk="1" hangingPunct="1">
              <a:defRPr/>
            </a:pPr>
            <a:endParaRPr lang="x-none" sz="1400" b="1" dirty="0"/>
          </a:p>
        </p:txBody>
      </p:sp>
      <p:grpSp>
        <p:nvGrpSpPr>
          <p:cNvPr id="12" name="Группа 4"/>
          <p:cNvGrpSpPr>
            <a:grpSpLocks/>
          </p:cNvGrpSpPr>
          <p:nvPr/>
        </p:nvGrpSpPr>
        <p:grpSpPr bwMode="auto">
          <a:xfrm>
            <a:off x="461939" y="4209723"/>
            <a:ext cx="7599362" cy="2252662"/>
            <a:chOff x="644773" y="4077072"/>
            <a:chExt cx="7599635" cy="2252096"/>
          </a:xfrm>
        </p:grpSpPr>
        <p:grpSp>
          <p:nvGrpSpPr>
            <p:cNvPr id="13" name="Группа 2"/>
            <p:cNvGrpSpPr>
              <a:grpSpLocks/>
            </p:cNvGrpSpPr>
            <p:nvPr/>
          </p:nvGrpSpPr>
          <p:grpSpPr bwMode="auto">
            <a:xfrm>
              <a:off x="827584" y="4077072"/>
              <a:ext cx="7162791" cy="1977390"/>
              <a:chOff x="1291310" y="1913632"/>
              <a:chExt cx="7162791" cy="1977390"/>
            </a:xfrm>
          </p:grpSpPr>
          <p:pic>
            <p:nvPicPr>
              <p:cNvPr id="15" name="Рисунок 7" descr="C:\ANATOLIE Fala\2016. DCFTA faza 2 Import-Export\Figuri Final Ghid\34. pct. 46 inreg.Export electron.tif"/>
              <p:cNvPicPr>
                <a:picLocks noChangeAspect="1" noChangeArrowheads="1"/>
              </p:cNvPicPr>
              <p:nvPr/>
            </p:nvPicPr>
            <p:blipFill>
              <a:blip r:embed="rId2">
                <a:extLst>
                  <a:ext uri="{28A0092B-C50C-407E-A947-70E740481C1C}">
                    <a14:useLocalDpi xmlns:a14="http://schemas.microsoft.com/office/drawing/2010/main" val="0"/>
                  </a:ext>
                </a:extLst>
              </a:blip>
              <a:srcRect l="33202"/>
              <a:stretch>
                <a:fillRect/>
              </a:stretch>
            </p:blipFill>
            <p:spPr bwMode="auto">
              <a:xfrm>
                <a:off x="4335015" y="1913632"/>
                <a:ext cx="4119086" cy="197739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6" descr="C:\Users\ACSA1\Pictures\01 A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291310" y="1916832"/>
                <a:ext cx="3064665" cy="197419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sp>
          <p:nvSpPr>
            <p:cNvPr id="14" name="TextBox 3"/>
            <p:cNvSpPr txBox="1">
              <a:spLocks noChangeArrowheads="1"/>
            </p:cNvSpPr>
            <p:nvPr/>
          </p:nvSpPr>
          <p:spPr bwMode="auto">
            <a:xfrm>
              <a:off x="644773" y="6021391"/>
              <a:ext cx="75996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hangingPunct="1"/>
              <a:r>
                <a:rPr lang="ro-RO" altLang="en-US" sz="1400" b="1" dirty="0">
                  <a:solidFill>
                    <a:srgbClr val="FF0000"/>
                  </a:solidFill>
                </a:rPr>
                <a:t>DECLARANŢII: </a:t>
              </a:r>
              <a:r>
                <a:rPr lang="ro-RO" altLang="en-US" sz="1400" b="1" dirty="0"/>
                <a:t>Exportatorul din numele propriu sau Brokerul Vamal împuternicit</a:t>
              </a:r>
              <a:endParaRPr lang="ru-RU" altLang="en-US" sz="1400" b="1" dirty="0"/>
            </a:p>
          </p:txBody>
        </p:sp>
      </p:grpSp>
      <p:sp>
        <p:nvSpPr>
          <p:cNvPr id="17" name="Прямоугольник 16"/>
          <p:cNvSpPr/>
          <p:nvPr/>
        </p:nvSpPr>
        <p:spPr>
          <a:xfrm>
            <a:off x="8061300" y="2280524"/>
            <a:ext cx="3941029" cy="3323987"/>
          </a:xfrm>
          <a:prstGeom prst="rect">
            <a:avLst/>
          </a:prstGeom>
          <a:ln w="12700">
            <a:solidFill>
              <a:srgbClr val="0000CC"/>
            </a:solidFill>
          </a:ln>
        </p:spPr>
        <p:txBody>
          <a:bodyPr wrap="square">
            <a:spAutoFit/>
          </a:bodyPr>
          <a:lstStyle/>
          <a:p>
            <a:pPr algn="just" eaLnBrk="1" hangingPunct="1">
              <a:defRPr/>
            </a:pPr>
            <a:r>
              <a:rPr lang="x-none" sz="1400" b="1"/>
              <a:t>Principalele </a:t>
            </a:r>
            <a:r>
              <a:rPr lang="x-none" sz="1400" b="1" dirty="0"/>
              <a:t>documente</a:t>
            </a:r>
            <a:r>
              <a:rPr lang="x-none" sz="1400"/>
              <a:t>:</a:t>
            </a:r>
            <a:r>
              <a:rPr lang="ro-RO" sz="1400" dirty="0"/>
              <a:t> </a:t>
            </a:r>
            <a:endParaRPr lang="ru-RU" sz="1400" dirty="0"/>
          </a:p>
          <a:p>
            <a:pPr marL="400050" indent="-400050" algn="just" eaLnBrk="1" hangingPunct="1">
              <a:buAutoNum type="romanLcParenBoth"/>
              <a:defRPr/>
            </a:pPr>
            <a:r>
              <a:rPr lang="ro-RO" sz="1400" dirty="0"/>
              <a:t>d</a:t>
            </a:r>
            <a:r>
              <a:rPr lang="x-none" sz="1400" dirty="0" err="1"/>
              <a:t>ocumentele</a:t>
            </a:r>
            <a:r>
              <a:rPr lang="x-none" sz="1400" dirty="0"/>
              <a:t> pentru marfă</a:t>
            </a:r>
            <a:r>
              <a:rPr lang="x-none" sz="1400"/>
              <a:t>;</a:t>
            </a:r>
            <a:r>
              <a:rPr lang="ro-RO" sz="1400" dirty="0"/>
              <a:t> </a:t>
            </a:r>
            <a:endParaRPr lang="ru-RU" sz="1400" dirty="0"/>
          </a:p>
          <a:p>
            <a:pPr marL="400050" indent="-400050" algn="just" eaLnBrk="1" hangingPunct="1">
              <a:buAutoNum type="romanLcParenBoth"/>
              <a:defRPr/>
            </a:pPr>
            <a:r>
              <a:rPr lang="x-none" sz="1400"/>
              <a:t>Certificatul </a:t>
            </a:r>
            <a:r>
              <a:rPr lang="x-none" sz="1400" dirty="0"/>
              <a:t>de origine A, Certificatul de circulaţie a mărfurilor EUR.1 ori Certificatul de transport EUR.1</a:t>
            </a:r>
            <a:r>
              <a:rPr lang="x-none" sz="1400"/>
              <a:t>;</a:t>
            </a:r>
            <a:r>
              <a:rPr lang="ro-RO" sz="1400" dirty="0"/>
              <a:t> </a:t>
            </a:r>
            <a:endParaRPr lang="ru-RU" sz="1400" dirty="0"/>
          </a:p>
          <a:p>
            <a:pPr marL="400050" indent="-400050" algn="just" eaLnBrk="1" hangingPunct="1">
              <a:buAutoNum type="romanLcParenBoth"/>
              <a:defRPr/>
            </a:pPr>
            <a:r>
              <a:rPr lang="x-none" sz="1400"/>
              <a:t>Certificatul </a:t>
            </a:r>
            <a:r>
              <a:rPr lang="x-none" sz="1400" dirty="0"/>
              <a:t>de conformitate</a:t>
            </a:r>
            <a:r>
              <a:rPr lang="x-none" sz="1400"/>
              <a:t>;</a:t>
            </a:r>
            <a:r>
              <a:rPr lang="ro-RO" sz="1400" dirty="0"/>
              <a:t> </a:t>
            </a:r>
            <a:endParaRPr lang="ru-RU" sz="1400" dirty="0"/>
          </a:p>
          <a:p>
            <a:pPr marL="400050" indent="-400050" algn="just" eaLnBrk="1" hangingPunct="1">
              <a:buAutoNum type="romanLcParenBoth"/>
              <a:defRPr/>
            </a:pPr>
            <a:r>
              <a:rPr lang="x-none" sz="1400"/>
              <a:t>Certificatele </a:t>
            </a:r>
            <a:r>
              <a:rPr lang="x-none" sz="1400" dirty="0"/>
              <a:t>fitosanitar / sanitar-veterinar şi Certificatul de inofensivitate</a:t>
            </a:r>
            <a:r>
              <a:rPr lang="x-none" sz="1400"/>
              <a:t>;</a:t>
            </a:r>
            <a:r>
              <a:rPr lang="ro-RO" sz="1400" dirty="0"/>
              <a:t> </a:t>
            </a:r>
            <a:endParaRPr lang="ru-RU" sz="1400" dirty="0"/>
          </a:p>
          <a:p>
            <a:pPr marL="400050" indent="-400050" algn="just" eaLnBrk="1" hangingPunct="1">
              <a:buAutoNum type="romanLcParenBoth"/>
              <a:defRPr/>
            </a:pPr>
            <a:r>
              <a:rPr lang="x-none" sz="1400"/>
              <a:t>CMR </a:t>
            </a:r>
            <a:r>
              <a:rPr lang="x-none" sz="1400" dirty="0"/>
              <a:t>- scrisoare de transport internaţional</a:t>
            </a:r>
            <a:r>
              <a:rPr lang="x-none" sz="1400"/>
              <a:t>;</a:t>
            </a:r>
            <a:r>
              <a:rPr lang="ro-RO" sz="1400" dirty="0"/>
              <a:t> </a:t>
            </a:r>
            <a:endParaRPr lang="ru-RU" sz="1400" dirty="0"/>
          </a:p>
          <a:p>
            <a:pPr marL="400050" indent="-400050" algn="just" eaLnBrk="1" hangingPunct="1">
              <a:buAutoNum type="romanLcParenBoth"/>
              <a:defRPr/>
            </a:pPr>
            <a:r>
              <a:rPr lang="x-none" sz="1400"/>
              <a:t>Paşaportul </a:t>
            </a:r>
            <a:r>
              <a:rPr lang="x-none" sz="1400" dirty="0"/>
              <a:t>tehnic al unităţii de transport şi a remorcii</a:t>
            </a:r>
            <a:r>
              <a:rPr lang="x-none" sz="1400"/>
              <a:t>;</a:t>
            </a:r>
            <a:r>
              <a:rPr lang="ro-RO" sz="1400" dirty="0"/>
              <a:t> </a:t>
            </a:r>
            <a:endParaRPr lang="ru-RU" sz="1400" dirty="0"/>
          </a:p>
          <a:p>
            <a:pPr marL="400050" indent="-400050" algn="just" eaLnBrk="1" hangingPunct="1">
              <a:buAutoNum type="romanLcParenBoth"/>
              <a:defRPr/>
            </a:pPr>
            <a:r>
              <a:rPr lang="x-none" sz="1400"/>
              <a:t>Permisul </a:t>
            </a:r>
            <a:r>
              <a:rPr lang="x-none" sz="1400" dirty="0"/>
              <a:t>de conducere a şoferului unităţii de transport</a:t>
            </a:r>
            <a:r>
              <a:rPr lang="x-none" sz="1400"/>
              <a:t>;</a:t>
            </a:r>
            <a:r>
              <a:rPr lang="ro-RO" sz="1400" dirty="0"/>
              <a:t> </a:t>
            </a:r>
            <a:endParaRPr lang="ru-RU" sz="1400" dirty="0"/>
          </a:p>
          <a:p>
            <a:pPr marL="400050" indent="-400050" algn="just" eaLnBrk="1" hangingPunct="1">
              <a:buAutoNum type="romanLcParenBoth"/>
              <a:defRPr/>
            </a:pPr>
            <a:r>
              <a:rPr lang="x-none" sz="1400"/>
              <a:t>carnet </a:t>
            </a:r>
            <a:r>
              <a:rPr lang="x-none" sz="1400" dirty="0"/>
              <a:t>TIR;</a:t>
            </a:r>
            <a:r>
              <a:rPr lang="ro-RO" sz="1400" dirty="0"/>
              <a:t> (</a:t>
            </a:r>
            <a:r>
              <a:rPr lang="ro-RO" sz="1400" dirty="0" err="1"/>
              <a:t>ix</a:t>
            </a:r>
            <a:r>
              <a:rPr lang="ro-RO" sz="1400" dirty="0"/>
              <a:t>) </a:t>
            </a:r>
            <a:r>
              <a:rPr lang="x-none" sz="1400" dirty="0"/>
              <a:t>alte certificate solicitate pe anumite piețe.</a:t>
            </a:r>
            <a:endParaRPr lang="ru-RU" sz="1400" dirty="0"/>
          </a:p>
        </p:txBody>
      </p:sp>
      <p:cxnSp>
        <p:nvCxnSpPr>
          <p:cNvPr id="18" name="Прямая со стрелкой 17"/>
          <p:cNvCxnSpPr/>
          <p:nvPr/>
        </p:nvCxnSpPr>
        <p:spPr>
          <a:xfrm>
            <a:off x="6095998" y="3736427"/>
            <a:ext cx="1859905"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73093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 </a:t>
            </a:r>
            <a:r>
              <a:rPr lang="ro-MO" b="1" dirty="0">
                <a:solidFill>
                  <a:srgbClr val="0000CC"/>
                </a:solidFill>
              </a:rPr>
              <a:t>OPERAŢIUNI VAMALE DE EXPORT ÎN UE ŞI CSI</a:t>
            </a:r>
            <a:endParaRPr lang="ru-RU" b="1"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en-US" altLang="en-US" b="1" dirty="0">
                <a:solidFill>
                  <a:srgbClr val="FF0000"/>
                </a:solidFill>
              </a:rPr>
              <a:t>6.2. D</a:t>
            </a:r>
            <a:r>
              <a:rPr lang="ro-RO" b="1" dirty="0" err="1">
                <a:solidFill>
                  <a:srgbClr val="FF0000"/>
                </a:solidFill>
              </a:rPr>
              <a:t>repturile</a:t>
            </a:r>
            <a:r>
              <a:rPr lang="ro-RO" b="1" dirty="0">
                <a:solidFill>
                  <a:srgbClr val="FF0000"/>
                </a:solidFill>
              </a:rPr>
              <a:t> de export pentru mărfurile şi mijloacele de transport, taxe şi procedurile vamale în export</a:t>
            </a:r>
            <a:r>
              <a:rPr lang="en-US" b="1" dirty="0" err="1">
                <a:solidFill>
                  <a:srgbClr val="FF0000"/>
                </a:solidFill>
              </a:rPr>
              <a:t>ul</a:t>
            </a:r>
            <a:r>
              <a:rPr lang="en-US" b="1" dirty="0">
                <a:solidFill>
                  <a:srgbClr val="FF0000"/>
                </a:solidFill>
              </a:rPr>
              <a:t> </a:t>
            </a:r>
            <a:r>
              <a:rPr lang="ro-RO" b="1" dirty="0">
                <a:solidFill>
                  <a:srgbClr val="FF0000"/>
                </a:solidFill>
              </a:rPr>
              <a:t>electronic</a:t>
            </a:r>
            <a:r>
              <a:rPr lang="ro-MO" altLang="en-US" b="1" dirty="0">
                <a:solidFill>
                  <a:srgbClr val="FF0000"/>
                </a:solidFill>
              </a:rPr>
              <a:t>:</a:t>
            </a:r>
            <a:endParaRPr lang="en-US" altLang="en-US" b="1" dirty="0">
              <a:solidFill>
                <a:srgbClr val="FF0000"/>
              </a:solidFill>
            </a:endParaRPr>
          </a:p>
        </p:txBody>
      </p:sp>
      <p:sp>
        <p:nvSpPr>
          <p:cNvPr id="9" name="Прямоугольник 8"/>
          <p:cNvSpPr/>
          <p:nvPr/>
        </p:nvSpPr>
        <p:spPr>
          <a:xfrm>
            <a:off x="351120" y="1900872"/>
            <a:ext cx="11489230" cy="1949252"/>
          </a:xfrm>
          <a:prstGeom prst="rect">
            <a:avLst/>
          </a:prstGeom>
        </p:spPr>
        <p:txBody>
          <a:bodyPr wrap="square">
            <a:spAutoFit/>
          </a:bodyPr>
          <a:lstStyle/>
          <a:p>
            <a:pPr algn="just" eaLnBrk="1" hangingPunct="1">
              <a:defRPr/>
            </a:pPr>
            <a:r>
              <a:rPr lang="x-none" sz="1400" b="1"/>
              <a:t>Repartizarea </a:t>
            </a:r>
            <a:r>
              <a:rPr lang="x-none" sz="1400" b="1" dirty="0"/>
              <a:t>declarației vamale de către SIIV ASYCUDA World pe culoarul control cu amplasarea ulterioară şi a mijlocului de transport şi mărfii</a:t>
            </a:r>
            <a:endParaRPr lang="ru-RU" sz="1400" b="1" dirty="0"/>
          </a:p>
          <a:p>
            <a:pPr marL="285750" indent="-285750" algn="just" eaLnBrk="1" hangingPunct="1">
              <a:spcBef>
                <a:spcPts val="800"/>
              </a:spcBef>
              <a:buFont typeface="Wingdings" pitchFamily="2" charset="2"/>
              <a:buChar char="Ø"/>
              <a:defRPr/>
            </a:pPr>
            <a:r>
              <a:rPr lang="x-none" sz="1400" dirty="0"/>
              <a:t>recepţionarea Declaraţiei vamale electronice de către Serviciul Vamal </a:t>
            </a:r>
            <a:endParaRPr lang="ru-RU" sz="1400" dirty="0"/>
          </a:p>
          <a:p>
            <a:pPr marL="285750" indent="-285750" algn="just" eaLnBrk="1" hangingPunct="1">
              <a:spcBef>
                <a:spcPts val="800"/>
              </a:spcBef>
              <a:buFont typeface="Wingdings" pitchFamily="2" charset="2"/>
              <a:buChar char="Ø"/>
              <a:defRPr/>
            </a:pPr>
            <a:r>
              <a:rPr lang="x-none" sz="1400" dirty="0"/>
              <a:t>repartizarea automată de către SIIV ASYCUDA World</a:t>
            </a:r>
            <a:r>
              <a:rPr lang="ro-RO" sz="1400" dirty="0"/>
              <a:t> </a:t>
            </a:r>
            <a:r>
              <a:rPr lang="x-none" sz="1400" dirty="0"/>
              <a:t>pe unul din culoare de control </a:t>
            </a:r>
          </a:p>
          <a:p>
            <a:pPr marL="285750" indent="-285750" algn="just" eaLnBrk="1" hangingPunct="1">
              <a:spcBef>
                <a:spcPts val="800"/>
              </a:spcBef>
              <a:buFont typeface="Wingdings" pitchFamily="2" charset="2"/>
              <a:buChar char="Ø"/>
              <a:defRPr/>
            </a:pPr>
            <a:r>
              <a:rPr lang="x-none" sz="1400" dirty="0"/>
              <a:t>controlul vamal în baza analizei de risc</a:t>
            </a:r>
            <a:endParaRPr lang="ru-RU" sz="1400" dirty="0"/>
          </a:p>
          <a:p>
            <a:pPr marL="285750" indent="-285750" algn="just" eaLnBrk="1" hangingPunct="1">
              <a:spcBef>
                <a:spcPts val="800"/>
              </a:spcBef>
              <a:buFont typeface="Wingdings" pitchFamily="2" charset="2"/>
              <a:buChar char="Ø"/>
              <a:defRPr/>
            </a:pPr>
            <a:r>
              <a:rPr lang="x-none" sz="1400" dirty="0"/>
              <a:t>agentul economic află la frontieră tipul culoarului de control</a:t>
            </a:r>
            <a:endParaRPr lang="ru-RU" sz="1400" dirty="0"/>
          </a:p>
          <a:p>
            <a:pPr algn="just" eaLnBrk="1" hangingPunct="1">
              <a:spcBef>
                <a:spcPts val="1200"/>
              </a:spcBef>
              <a:defRPr/>
            </a:pPr>
            <a:r>
              <a:rPr lang="x-none" sz="1400" b="1" dirty="0"/>
              <a:t>Declarația vamală se repartizează de către SIIV ASYCUDA World pe unul din cele 4 culoare de control: </a:t>
            </a:r>
            <a:r>
              <a:rPr lang="x-none" sz="1400" b="1" dirty="0">
                <a:solidFill>
                  <a:srgbClr val="006600"/>
                </a:solidFill>
              </a:rPr>
              <a:t>verde</a:t>
            </a:r>
            <a:r>
              <a:rPr lang="x-none" sz="1400" b="1" dirty="0"/>
              <a:t>, </a:t>
            </a:r>
            <a:r>
              <a:rPr lang="x-none" sz="1400" b="1" dirty="0">
                <a:solidFill>
                  <a:srgbClr val="0000FF"/>
                </a:solidFill>
              </a:rPr>
              <a:t>albastru</a:t>
            </a:r>
            <a:r>
              <a:rPr lang="x-none" sz="1400" b="1" dirty="0"/>
              <a:t>, </a:t>
            </a:r>
            <a:r>
              <a:rPr lang="x-none" sz="1400" b="1" dirty="0">
                <a:solidFill>
                  <a:srgbClr val="FFCC00"/>
                </a:solidFill>
                <a:effectLst>
                  <a:outerShdw blurRad="38100" dist="38100" dir="2700000" algn="tl">
                    <a:srgbClr val="000000">
                      <a:alpha val="43137"/>
                    </a:srgbClr>
                  </a:outerShdw>
                </a:effectLst>
              </a:rPr>
              <a:t>galben</a:t>
            </a:r>
            <a:r>
              <a:rPr lang="x-none" sz="1400" b="1" dirty="0"/>
              <a:t> și </a:t>
            </a:r>
            <a:r>
              <a:rPr lang="x-none" sz="1400" b="1" dirty="0">
                <a:solidFill>
                  <a:srgbClr val="FF0000"/>
                </a:solidFill>
              </a:rPr>
              <a:t>roșu</a:t>
            </a:r>
            <a:r>
              <a:rPr lang="x-none" sz="1400" dirty="0"/>
              <a:t>.</a:t>
            </a:r>
            <a:endParaRPr lang="ru-RU" sz="1400" dirty="0"/>
          </a:p>
        </p:txBody>
      </p:sp>
      <p:pic>
        <p:nvPicPr>
          <p:cNvPr id="12" name="Рисунок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3958162"/>
            <a:ext cx="80645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8131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8497" y="1168842"/>
            <a:ext cx="11488703" cy="353943"/>
          </a:xfrm>
          <a:prstGeom prst="rect">
            <a:avLst/>
          </a:prstGeom>
          <a:noFill/>
        </p:spPr>
        <p:txBody>
          <a:bodyPr wrap="square" rtlCol="0">
            <a:spAutoFit/>
          </a:bodyPr>
          <a:lstStyle/>
          <a:p>
            <a:r>
              <a:rPr lang="en-US" sz="1700" b="1" dirty="0">
                <a:solidFill>
                  <a:srgbClr val="0000CC"/>
                </a:solidFill>
              </a:rPr>
              <a:t>I. </a:t>
            </a:r>
            <a:r>
              <a:rPr lang="ro-RO" sz="1700" b="1" dirty="0">
                <a:solidFill>
                  <a:srgbClr val="0000CC"/>
                </a:solidFill>
              </a:rPr>
              <a:t>BAZA NAŢIONALĂ LEGISLATIVĂ ŞI NORMATIVĂ PRIVITOR LA EXPORTUL PRODUSELOR AGROALIMENTARE ŞI PROCESATE</a:t>
            </a:r>
            <a:endParaRPr lang="ru-RU" sz="1700" b="1" dirty="0">
              <a:solidFill>
                <a:srgbClr val="0000CC"/>
              </a:solidFill>
            </a:endParaRPr>
          </a:p>
        </p:txBody>
      </p:sp>
      <p:sp>
        <p:nvSpPr>
          <p:cNvPr id="9" name="Прямоугольник 2"/>
          <p:cNvSpPr>
            <a:spLocks noChangeArrowheads="1"/>
          </p:cNvSpPr>
          <p:nvPr/>
        </p:nvSpPr>
        <p:spPr bwMode="auto">
          <a:xfrm>
            <a:off x="398497" y="1643694"/>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1.1. </a:t>
            </a:r>
            <a:r>
              <a:rPr lang="ro-RO" b="1" dirty="0">
                <a:solidFill>
                  <a:srgbClr val="FF0000"/>
                </a:solidFill>
              </a:rPr>
              <a:t>Cerinţele privitor la originea mărfii - </a:t>
            </a:r>
            <a:r>
              <a:rPr lang="en-US" altLang="en-US" b="1" dirty="0">
                <a:solidFill>
                  <a:srgbClr val="FF0000"/>
                </a:solidFill>
              </a:rPr>
              <a:t>pa</a:t>
            </a:r>
            <a:r>
              <a:rPr lang="ro-RO" altLang="en-US" b="1" dirty="0">
                <a:solidFill>
                  <a:srgbClr val="FF0000"/>
                </a:solidFill>
              </a:rPr>
              <a:t>şi la înregistrarea în calitate de participant la comerţul exterior şi </a:t>
            </a:r>
            <a:r>
              <a:rPr lang="vi-VN" b="1" dirty="0">
                <a:solidFill>
                  <a:srgbClr val="FF0000"/>
                </a:solidFill>
                <a:latin typeface="Calibri" pitchFamily="34" charset="0"/>
                <a:cs typeface="Calibri" pitchFamily="34" charset="0"/>
              </a:rPr>
              <a:t>de</a:t>
            </a:r>
            <a:r>
              <a:rPr lang="ro-RO" b="1" dirty="0">
                <a:solidFill>
                  <a:srgbClr val="FF0000"/>
                </a:solidFill>
                <a:latin typeface="Calibri" pitchFamily="34" charset="0"/>
                <a:cs typeface="Calibri" pitchFamily="34" charset="0"/>
              </a:rPr>
              <a:t> </a:t>
            </a:r>
            <a:r>
              <a:rPr lang="vi-VN" b="1" dirty="0">
                <a:solidFill>
                  <a:srgbClr val="FF0000"/>
                </a:solidFill>
                <a:latin typeface="Calibri" pitchFamily="34" charset="0"/>
                <a:cs typeface="Calibri" pitchFamily="34" charset="0"/>
              </a:rPr>
              <a:t>solicitare</a:t>
            </a:r>
            <a:r>
              <a:rPr lang="ro-RO" b="1" dirty="0">
                <a:solidFill>
                  <a:srgbClr val="FF0000"/>
                </a:solidFill>
                <a:latin typeface="Calibri" pitchFamily="34" charset="0"/>
                <a:cs typeface="Calibri" pitchFamily="34" charset="0"/>
              </a:rPr>
              <a:t> - </a:t>
            </a:r>
            <a:r>
              <a:rPr lang="vi-VN" b="1" dirty="0">
                <a:solidFill>
                  <a:srgbClr val="FF0000"/>
                </a:solidFill>
                <a:latin typeface="Calibri" pitchFamily="34" charset="0"/>
                <a:cs typeface="Calibri" pitchFamily="34" charset="0"/>
              </a:rPr>
              <a:t>emiterea informaţiilor</a:t>
            </a:r>
            <a:r>
              <a:rPr lang="ro-RO" b="1" dirty="0">
                <a:solidFill>
                  <a:srgbClr val="FF0000"/>
                </a:solidFill>
                <a:latin typeface="Calibri" pitchFamily="34" charset="0"/>
                <a:cs typeface="Calibri" pitchFamily="34" charset="0"/>
              </a:rPr>
              <a:t> </a:t>
            </a:r>
            <a:r>
              <a:rPr lang="vi-VN" b="1" dirty="0">
                <a:solidFill>
                  <a:srgbClr val="FF0000"/>
                </a:solidFill>
                <a:latin typeface="Calibri" pitchFamily="34" charset="0"/>
                <a:cs typeface="Calibri" pitchFamily="34" charset="0"/>
              </a:rPr>
              <a:t>obligatorii privind originea mărfurilor</a:t>
            </a:r>
            <a:endParaRPr lang="ro-RO" b="1" dirty="0">
              <a:solidFill>
                <a:srgbClr val="FF0000"/>
              </a:solidFill>
              <a:latin typeface="Calibri" pitchFamily="34" charset="0"/>
              <a:cs typeface="Calibri" pitchFamily="34" charset="0"/>
            </a:endParaRPr>
          </a:p>
        </p:txBody>
      </p:sp>
      <p:sp>
        <p:nvSpPr>
          <p:cNvPr id="10" name="Прямоугольник 1"/>
          <p:cNvSpPr>
            <a:spLocks noChangeArrowheads="1"/>
          </p:cNvSpPr>
          <p:nvPr/>
        </p:nvSpPr>
        <p:spPr bwMode="auto">
          <a:xfrm>
            <a:off x="494696" y="2498308"/>
            <a:ext cx="8155317"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lgn="just"/>
            <a:r>
              <a:rPr lang="ro-MO" altLang="en-US" sz="1600" b="1" u="sng" dirty="0">
                <a:solidFill>
                  <a:srgbClr val="660033"/>
                </a:solidFill>
              </a:rPr>
              <a:t>2. Pentru facilitarea procedurilor Exportatorul trebuie să dispună de semnătura digitală pentru operaţiuni de vămuire electronică a mărfurilor.</a:t>
            </a:r>
            <a:endParaRPr lang="ru-RU" altLang="en-US" sz="1600" b="1" u="sng" dirty="0">
              <a:solidFill>
                <a:srgbClr val="660033"/>
              </a:solidFill>
            </a:endParaRPr>
          </a:p>
          <a:p>
            <a:pPr algn="just"/>
            <a:endParaRPr lang="ro-MO" altLang="en-US" sz="1600" b="1" dirty="0"/>
          </a:p>
          <a:p>
            <a:pPr algn="just"/>
            <a:r>
              <a:rPr lang="ro-MO" altLang="en-US" sz="1600" b="1" dirty="0"/>
              <a:t>Cerere de obţinere a semnăturii digitale</a:t>
            </a:r>
            <a:r>
              <a:rPr lang="ro-MO" altLang="en-US" sz="1600" dirty="0"/>
              <a:t> însoțită de un set de acte la Centrul de Telecomunicații Speciale (</a:t>
            </a:r>
            <a:r>
              <a:rPr lang="ro-MO" altLang="en-US" sz="1200" b="1" u="sng" dirty="0">
                <a:solidFill>
                  <a:srgbClr val="0000FF"/>
                </a:solidFill>
                <a:hlinkClick r:id="rId2"/>
              </a:rPr>
              <a:t>http://customs.gov.md/sites/customs.gov.md/files/formulare/instructiune_obtinere_semnatura_digitala.pdf</a:t>
            </a:r>
            <a:r>
              <a:rPr lang="ro-MO" altLang="en-US" sz="1600" dirty="0"/>
              <a:t>) sau în adresa Î.S. </a:t>
            </a:r>
            <a:r>
              <a:rPr lang="ro-MO" altLang="en-US" sz="1600" dirty="0" err="1"/>
              <a:t>Vamservinform</a:t>
            </a:r>
            <a:r>
              <a:rPr lang="ro-MO" altLang="en-US" sz="1600" dirty="0"/>
              <a:t> (</a:t>
            </a:r>
            <a:r>
              <a:rPr lang="ro-MO" altLang="en-US" sz="1200" b="1" u="sng" dirty="0">
                <a:solidFill>
                  <a:srgbClr val="0000FF"/>
                </a:solidFill>
                <a:hlinkClick r:id="rId3"/>
              </a:rPr>
              <a:t>http://www.vsi.md/index.php/ro/contacte</a:t>
            </a:r>
            <a:r>
              <a:rPr lang="ro-MO" altLang="en-US" sz="1200" b="1" u="sng" dirty="0">
                <a:solidFill>
                  <a:srgbClr val="0000FF"/>
                </a:solidFill>
              </a:rPr>
              <a:t> </a:t>
            </a:r>
            <a:r>
              <a:rPr lang="ro-MO" altLang="en-US" sz="1600" b="1" u="sng" dirty="0"/>
              <a:t>)</a:t>
            </a:r>
            <a:r>
              <a:rPr lang="ro-MO" altLang="en-US" sz="1600" dirty="0"/>
              <a:t>. </a:t>
            </a:r>
            <a:endParaRPr lang="ru-RU" altLang="en-US" sz="1600" dirty="0"/>
          </a:p>
          <a:p>
            <a:pPr algn="just"/>
            <a:endParaRPr lang="ro-MO" altLang="en-US" sz="1600" b="1" dirty="0"/>
          </a:p>
          <a:p>
            <a:pPr marL="0" lvl="1" algn="just"/>
            <a:r>
              <a:rPr lang="ro-MO" altLang="en-US" sz="1600" b="1" u="sng" dirty="0">
                <a:solidFill>
                  <a:srgbClr val="660033"/>
                </a:solidFill>
              </a:rPr>
              <a:t>3. În cazul dacă exportatorul este deja înregistrat în calitate de Participant la comerţul extern la Serviciul Vamal.</a:t>
            </a:r>
          </a:p>
          <a:p>
            <a:pPr algn="just"/>
            <a:endParaRPr lang="ru-RU" altLang="en-US" sz="1600" dirty="0"/>
          </a:p>
          <a:p>
            <a:pPr algn="just"/>
            <a:r>
              <a:rPr lang="ro-MO" altLang="en-US" sz="1600" b="1" dirty="0"/>
              <a:t>Exportatorul sau reprezentantul împuternicit: </a:t>
            </a:r>
            <a:r>
              <a:rPr lang="ro-MO" altLang="en-US" sz="1600" dirty="0"/>
              <a:t>depun</a:t>
            </a:r>
            <a:r>
              <a:rPr lang="ro-MO" altLang="en-US" sz="1600" b="1" dirty="0"/>
              <a:t> </a:t>
            </a:r>
            <a:r>
              <a:rPr lang="ro-MO" altLang="en-US" sz="1600" dirty="0"/>
              <a:t>o declaraţie vamală electronică pentru fiecare document de transport, însoţit de: a) factura (</a:t>
            </a:r>
            <a:r>
              <a:rPr lang="ro-MO" altLang="en-US" sz="1600" dirty="0" err="1"/>
              <a:t>Invoice</a:t>
            </a:r>
            <a:r>
              <a:rPr lang="ro-MO" altLang="en-US" sz="1600" dirty="0"/>
              <a:t>); b) documentele de transport, şi c) actele permisive.</a:t>
            </a:r>
            <a:endParaRPr lang="ru-RU" altLang="en-US" sz="1600" dirty="0"/>
          </a:p>
        </p:txBody>
      </p:sp>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1629" y="2962844"/>
            <a:ext cx="2732049" cy="1983346"/>
          </a:xfrm>
          <a:prstGeom prst="rect">
            <a:avLst/>
          </a:prstGeom>
        </p:spPr>
      </p:pic>
    </p:spTree>
    <p:extLst>
      <p:ext uri="{BB962C8B-B14F-4D97-AF65-F5344CB8AC3E}">
        <p14:creationId xmlns:p14="http://schemas.microsoft.com/office/powerpoint/2010/main" val="3072508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 </a:t>
            </a:r>
            <a:r>
              <a:rPr lang="ro-MO" b="1" dirty="0">
                <a:solidFill>
                  <a:srgbClr val="0000CC"/>
                </a:solidFill>
              </a:rPr>
              <a:t>OPERAŢIUNI VAMALE DE EXPORT ÎN UE ŞI CSI</a:t>
            </a:r>
            <a:endParaRPr lang="ru-RU" b="1"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b="1" dirty="0">
                <a:solidFill>
                  <a:srgbClr val="FF0000"/>
                </a:solidFill>
              </a:rPr>
              <a:t>6.3. </a:t>
            </a:r>
            <a:r>
              <a:rPr lang="ro-RO" b="1" dirty="0">
                <a:solidFill>
                  <a:srgbClr val="FF0000"/>
                </a:solidFill>
              </a:rPr>
              <a:t>Agentul Economic Autorizat (AEO) şi beneficii de la acest serviciu</a:t>
            </a:r>
            <a:r>
              <a:rPr lang="ro-MO" altLang="en-US" b="1" dirty="0">
                <a:solidFill>
                  <a:srgbClr val="FF0000"/>
                </a:solidFill>
              </a:rPr>
              <a:t>:</a:t>
            </a:r>
            <a:endParaRPr lang="en-US" altLang="en-US" b="1" dirty="0">
              <a:solidFill>
                <a:srgbClr val="FF0000"/>
              </a:solidFill>
            </a:endParaRPr>
          </a:p>
        </p:txBody>
      </p:sp>
      <p:sp>
        <p:nvSpPr>
          <p:cNvPr id="9" name="Прямоугольник 8"/>
          <p:cNvSpPr/>
          <p:nvPr/>
        </p:nvSpPr>
        <p:spPr>
          <a:xfrm>
            <a:off x="522287" y="1867612"/>
            <a:ext cx="11165215" cy="2793072"/>
          </a:xfrm>
          <a:prstGeom prst="rect">
            <a:avLst/>
          </a:prstGeom>
        </p:spPr>
        <p:txBody>
          <a:bodyPr wrap="square">
            <a:spAutoFit/>
          </a:bodyPr>
          <a:lstStyle/>
          <a:p>
            <a:pPr marL="171450" indent="-171450" algn="just">
              <a:spcBef>
                <a:spcPts val="300"/>
              </a:spcBef>
              <a:buFont typeface="Wingdings" pitchFamily="2" charset="2"/>
              <a:buChar char="Ø"/>
              <a:defRPr/>
            </a:pPr>
            <a:r>
              <a:rPr lang="x-none" sz="1400"/>
              <a:t>agent </a:t>
            </a:r>
            <a:r>
              <a:rPr lang="x-none" sz="1400" dirty="0"/>
              <a:t>economic considerat de încredere în contextual operaţiunilor sale vamale</a:t>
            </a:r>
            <a:endParaRPr lang="ru-RU" sz="1400" dirty="0"/>
          </a:p>
          <a:p>
            <a:pPr marL="171450" indent="-171450" algn="just">
              <a:spcBef>
                <a:spcPts val="300"/>
              </a:spcBef>
              <a:buFont typeface="Wingdings" pitchFamily="2" charset="2"/>
              <a:buChar char="Ø"/>
              <a:defRPr/>
            </a:pPr>
            <a:r>
              <a:rPr lang="x-none" sz="1400" dirty="0"/>
              <a:t>AEO (cu certificat AEO</a:t>
            </a:r>
            <a:r>
              <a:rPr lang="x-none" sz="1400"/>
              <a:t>) </a:t>
            </a:r>
            <a:r>
              <a:rPr lang="ro-RO" sz="1400" dirty="0"/>
              <a:t>oferă </a:t>
            </a:r>
            <a:r>
              <a:rPr lang="x-none" sz="1400"/>
              <a:t>facilități</a:t>
            </a:r>
            <a:r>
              <a:rPr lang="x-none" sz="1400" dirty="0"/>
              <a:t>, vămuire la domiciliu și trecerea frontierei în regim prioritar</a:t>
            </a:r>
            <a:endParaRPr lang="ru-RU" sz="1400" dirty="0"/>
          </a:p>
          <a:p>
            <a:pPr marL="171450" indent="-171450" algn="just">
              <a:spcBef>
                <a:spcPts val="300"/>
              </a:spcBef>
              <a:buFont typeface="Wingdings" pitchFamily="2" charset="2"/>
              <a:buChar char="Ø"/>
              <a:defRPr/>
            </a:pPr>
            <a:r>
              <a:rPr lang="x-none" sz="1400" dirty="0"/>
              <a:t>recunoaşterea drept partener de afaceri securizat </a:t>
            </a:r>
            <a:r>
              <a:rPr lang="x-none" sz="1400"/>
              <a:t>şi sigur</a:t>
            </a:r>
            <a:endParaRPr lang="ru-RU" sz="1400" dirty="0"/>
          </a:p>
          <a:p>
            <a:pPr algn="just">
              <a:spcBef>
                <a:spcPts val="300"/>
              </a:spcBef>
              <a:defRPr/>
            </a:pPr>
            <a:r>
              <a:rPr lang="x-none" sz="1400"/>
              <a:t>Serviciul </a:t>
            </a:r>
            <a:r>
              <a:rPr lang="x-none" sz="1400" dirty="0"/>
              <a:t>Vamal al </a:t>
            </a:r>
            <a:r>
              <a:rPr lang="x-none" sz="1400" b="1" dirty="0"/>
              <a:t>RM eliberează 3 tipuri de certificate:</a:t>
            </a:r>
            <a:r>
              <a:rPr lang="ro-RO" sz="1400" dirty="0"/>
              <a:t> (i) </a:t>
            </a:r>
            <a:r>
              <a:rPr lang="x-none" sz="1400" dirty="0"/>
              <a:t>certificatul AEO pentru simplificări vamale (</a:t>
            </a:r>
            <a:r>
              <a:rPr lang="x-none" sz="1400" b="1" dirty="0">
                <a:solidFill>
                  <a:srgbClr val="0000FF"/>
                </a:solidFill>
              </a:rPr>
              <a:t>AEOC</a:t>
            </a:r>
            <a:r>
              <a:rPr lang="x-none" sz="1400" dirty="0"/>
              <a:t>)</a:t>
            </a:r>
            <a:r>
              <a:rPr lang="ro-RO" sz="1400" dirty="0"/>
              <a:t>; (ii) </a:t>
            </a:r>
            <a:r>
              <a:rPr lang="x-none" sz="1400" dirty="0"/>
              <a:t>certificatul AEO pentru securitate şi siguranţă (</a:t>
            </a:r>
            <a:r>
              <a:rPr lang="x-none" sz="1400" b="1" dirty="0">
                <a:solidFill>
                  <a:srgbClr val="0000FF"/>
                </a:solidFill>
              </a:rPr>
              <a:t>AEOS</a:t>
            </a:r>
            <a:r>
              <a:rPr lang="x-none" sz="1400" dirty="0"/>
              <a:t>)</a:t>
            </a:r>
            <a:r>
              <a:rPr lang="ro-RO" sz="1400" dirty="0"/>
              <a:t> (</a:t>
            </a:r>
            <a:r>
              <a:rPr lang="ro-RO" sz="1400" dirty="0" err="1"/>
              <a:t>iii</a:t>
            </a:r>
            <a:r>
              <a:rPr lang="ro-RO" sz="1400" dirty="0"/>
              <a:t>) </a:t>
            </a:r>
            <a:r>
              <a:rPr lang="x-none" sz="1400" dirty="0"/>
              <a:t>certificatul AEO pentru simplificări vamale/securitate (</a:t>
            </a:r>
            <a:r>
              <a:rPr lang="x-none" sz="1400" b="1" dirty="0">
                <a:solidFill>
                  <a:srgbClr val="0000FF"/>
                </a:solidFill>
              </a:rPr>
              <a:t>AEOF</a:t>
            </a:r>
            <a:r>
              <a:rPr lang="x-none" sz="1400" dirty="0"/>
              <a:t>).</a:t>
            </a:r>
            <a:endParaRPr lang="ru-RU" sz="1400" dirty="0"/>
          </a:p>
          <a:p>
            <a:pPr algn="just" eaLnBrk="1" hangingPunct="1">
              <a:defRPr/>
            </a:pPr>
            <a:endParaRPr lang="x-none" sz="1400" b="1" dirty="0"/>
          </a:p>
          <a:p>
            <a:pPr algn="just" eaLnBrk="1" hangingPunct="1">
              <a:defRPr/>
            </a:pPr>
            <a:r>
              <a:rPr lang="x-none" sz="1400" b="1" dirty="0"/>
              <a:t>Etapele </a:t>
            </a:r>
            <a:r>
              <a:rPr lang="x-none" sz="1400" b="1"/>
              <a:t>obţinerii statutul</a:t>
            </a:r>
            <a:r>
              <a:rPr lang="ro-RO" sz="1400" b="1" dirty="0"/>
              <a:t>ui</a:t>
            </a:r>
            <a:r>
              <a:rPr lang="x-none" sz="1400" b="1"/>
              <a:t> </a:t>
            </a:r>
            <a:r>
              <a:rPr lang="x-none" sz="1400" b="1" dirty="0"/>
              <a:t>de AEO</a:t>
            </a:r>
            <a:endParaRPr lang="ru-RU" sz="1400" dirty="0"/>
          </a:p>
          <a:p>
            <a:pPr marL="228600" indent="-228600" algn="just" eaLnBrk="1" hangingPunct="1">
              <a:buFont typeface="+mj-lt"/>
              <a:buAutoNum type="arabicPeriod"/>
              <a:defRPr/>
            </a:pPr>
            <a:r>
              <a:rPr lang="x-none" sz="1400" dirty="0"/>
              <a:t>Etapa de auto-evaluare</a:t>
            </a:r>
            <a:endParaRPr lang="ru-RU" sz="1400" dirty="0"/>
          </a:p>
          <a:p>
            <a:pPr marL="228600" indent="-228600" algn="just" eaLnBrk="1" hangingPunct="1">
              <a:buFont typeface="+mj-lt"/>
              <a:buAutoNum type="arabicPeriod"/>
              <a:defRPr/>
            </a:pPr>
            <a:r>
              <a:rPr lang="x-none" sz="1400" dirty="0"/>
              <a:t>Depunerea cererii şi Chestionarului de auto-evaluare pentru obţinerea AEO la Ghişeul unic sau On line</a:t>
            </a:r>
            <a:endParaRPr lang="ru-RU" sz="1400" dirty="0"/>
          </a:p>
          <a:p>
            <a:pPr marL="228600" indent="-228600" algn="just" eaLnBrk="1" hangingPunct="1">
              <a:buFont typeface="+mj-lt"/>
              <a:buAutoNum type="arabicPeriod"/>
              <a:defRPr/>
            </a:pPr>
            <a:r>
              <a:rPr lang="x-none" sz="1400" dirty="0"/>
              <a:t>Examinarea cererii de către Serviciul Vamal </a:t>
            </a:r>
            <a:endParaRPr lang="ru-RU" sz="1400" dirty="0"/>
          </a:p>
          <a:p>
            <a:pPr marL="228600" indent="-228600" algn="just" eaLnBrk="1" hangingPunct="1">
              <a:buFont typeface="+mj-lt"/>
              <a:buAutoNum type="arabicPeriod"/>
              <a:defRPr/>
            </a:pPr>
            <a:r>
              <a:rPr lang="x-none" sz="1400" dirty="0"/>
              <a:t>Pre-auditul agentului economic desfăşurat de către organul vamal</a:t>
            </a:r>
            <a:endParaRPr lang="ru-RU" sz="1400" dirty="0"/>
          </a:p>
          <a:p>
            <a:pPr marL="228600" indent="-228600" algn="just" eaLnBrk="1" hangingPunct="1">
              <a:buFont typeface="+mj-lt"/>
              <a:buAutoNum type="arabicPeriod"/>
              <a:defRPr/>
            </a:pPr>
            <a:r>
              <a:rPr lang="x-none" sz="1400" dirty="0"/>
              <a:t>Emiterea certificatului AEO de către Serviciul </a:t>
            </a:r>
            <a:r>
              <a:rPr lang="x-none" sz="1400"/>
              <a:t>Vamal,.</a:t>
            </a:r>
            <a:endParaRPr lang="ru-RU" sz="1400" dirty="0"/>
          </a:p>
        </p:txBody>
      </p:sp>
      <p:pic>
        <p:nvPicPr>
          <p:cNvPr id="12" name="Рисунок 4" descr="C:\ANATOLIE Fala\2016. DCFTA faza 2 Import-Export\Figuri Final Ghid\38. pct. 416.4 AEO.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288" y="4654550"/>
            <a:ext cx="8142287"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Прямоугольник 12"/>
          <p:cNvSpPr/>
          <p:nvPr/>
        </p:nvSpPr>
        <p:spPr>
          <a:xfrm>
            <a:off x="8891751" y="5008543"/>
            <a:ext cx="3048001" cy="1169551"/>
          </a:xfrm>
          <a:prstGeom prst="rect">
            <a:avLst/>
          </a:prstGeom>
        </p:spPr>
        <p:txBody>
          <a:bodyPr wrap="square">
            <a:spAutoFit/>
          </a:bodyPr>
          <a:lstStyle/>
          <a:p>
            <a:pPr algn="ctr" eaLnBrk="1" hangingPunct="1">
              <a:defRPr/>
            </a:pPr>
            <a:r>
              <a:rPr lang="x-none" sz="1400" b="1"/>
              <a:t>Detalii</a:t>
            </a:r>
            <a:r>
              <a:rPr lang="x-none" sz="1400" b="1" dirty="0"/>
              <a:t>: </a:t>
            </a:r>
            <a:r>
              <a:rPr lang="x-none" sz="1400" b="1" u="sng" dirty="0">
                <a:hlinkClick r:id="rId3"/>
              </a:rPr>
              <a:t>http://www.customs.gov.md/ro/content/agent-economic-autorizatauthorized-economic-operator-aeo</a:t>
            </a:r>
            <a:endParaRPr lang="ru-RU" sz="1400" dirty="0">
              <a:solidFill>
                <a:srgbClr val="FF0000"/>
              </a:solidFill>
            </a:endParaRPr>
          </a:p>
        </p:txBody>
      </p:sp>
    </p:spTree>
    <p:extLst>
      <p:ext uri="{BB962C8B-B14F-4D97-AF65-F5344CB8AC3E}">
        <p14:creationId xmlns:p14="http://schemas.microsoft.com/office/powerpoint/2010/main" val="29802965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2755814"/>
            <a:ext cx="10622942" cy="1446550"/>
          </a:xfrm>
          <a:prstGeom prst="rect">
            <a:avLst/>
          </a:prstGeom>
          <a:noFill/>
        </p:spPr>
        <p:txBody>
          <a:bodyPr wrap="square" rtlCol="0">
            <a:spAutoFit/>
          </a:bodyPr>
          <a:lstStyle/>
          <a:p>
            <a:pPr algn="ctr"/>
            <a:r>
              <a:rPr lang="en-US" sz="4400" b="1" dirty="0">
                <a:solidFill>
                  <a:srgbClr val="0000CC"/>
                </a:solidFill>
              </a:rPr>
              <a:t>VII. </a:t>
            </a:r>
            <a:r>
              <a:rPr lang="ro-RO" sz="4400" b="1" dirty="0">
                <a:solidFill>
                  <a:srgbClr val="0000CC"/>
                </a:solidFill>
              </a:rPr>
              <a:t>PROCEDURILE POST-VAMALE </a:t>
            </a:r>
          </a:p>
          <a:p>
            <a:pPr algn="ctr"/>
            <a:r>
              <a:rPr lang="ro-RO" sz="4400" b="1" dirty="0">
                <a:solidFill>
                  <a:srgbClr val="0000CC"/>
                </a:solidFill>
              </a:rPr>
              <a:t>DUPĂ EXPORTUL ÎN UE ŞI CSI</a:t>
            </a:r>
            <a:endParaRPr lang="ro-RO" sz="4400" dirty="0">
              <a:solidFill>
                <a:srgbClr val="0000CC"/>
              </a:solidFill>
            </a:endParaRPr>
          </a:p>
        </p:txBody>
      </p:sp>
    </p:spTree>
    <p:extLst>
      <p:ext uri="{BB962C8B-B14F-4D97-AF65-F5344CB8AC3E}">
        <p14:creationId xmlns:p14="http://schemas.microsoft.com/office/powerpoint/2010/main" val="11691763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 </a:t>
            </a:r>
            <a:r>
              <a:rPr lang="ro-RO" b="1" dirty="0">
                <a:solidFill>
                  <a:srgbClr val="0000CC"/>
                </a:solidFill>
              </a:rPr>
              <a:t>PROCEDURILE POST-VAMALE DUPĂ EXPORTUL ÎN UE ŞI CSI</a:t>
            </a:r>
            <a:endParaRPr lang="ro-RO" dirty="0">
              <a:solidFill>
                <a:srgbClr val="0000CC"/>
              </a:solidFill>
            </a:endParaRPr>
          </a:p>
        </p:txBody>
      </p:sp>
      <p:sp>
        <p:nvSpPr>
          <p:cNvPr id="9" name="Прямоугольник 1"/>
          <p:cNvSpPr>
            <a:spLocks noChangeArrowheads="1"/>
          </p:cNvSpPr>
          <p:nvPr/>
        </p:nvSpPr>
        <p:spPr bwMode="auto">
          <a:xfrm>
            <a:off x="215900" y="1436688"/>
            <a:ext cx="8712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en-US" b="1" dirty="0">
                <a:solidFill>
                  <a:srgbClr val="FF0000"/>
                </a:solidFill>
              </a:rPr>
              <a:t>7.1.A</a:t>
            </a:r>
            <a:r>
              <a:rPr lang="ro-MO" altLang="en-US" b="1" dirty="0">
                <a:solidFill>
                  <a:srgbClr val="FF0000"/>
                </a:solidFill>
              </a:rPr>
              <a:t>. Proceduri de livrare a mărfii către Importator după ieşirea transportului din vamă</a:t>
            </a:r>
            <a:endParaRPr lang="ru-RU" altLang="en-US" dirty="0">
              <a:solidFill>
                <a:srgbClr val="FF0000"/>
              </a:solidFill>
            </a:endParaRPr>
          </a:p>
        </p:txBody>
      </p:sp>
      <p:sp>
        <p:nvSpPr>
          <p:cNvPr id="14" name="Прямоугольник 7"/>
          <p:cNvSpPr>
            <a:spLocks noChangeArrowheads="1"/>
          </p:cNvSpPr>
          <p:nvPr/>
        </p:nvSpPr>
        <p:spPr bwMode="auto">
          <a:xfrm>
            <a:off x="215900" y="4770711"/>
            <a:ext cx="5510158"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eaLnBrk="1" hangingPunct="1">
              <a:spcBef>
                <a:spcPts val="600"/>
              </a:spcBef>
              <a:buFont typeface="Wingdings" pitchFamily="2" charset="2"/>
              <a:buChar char="Ø"/>
            </a:pPr>
            <a:r>
              <a:rPr lang="ro-MO" altLang="en-US" dirty="0"/>
              <a:t>sosirea mijlocului de transport în locul de transmitere</a:t>
            </a:r>
            <a:endParaRPr lang="ru-RU" altLang="en-US" dirty="0"/>
          </a:p>
          <a:p>
            <a:pPr marL="285750" indent="-285750" algn="just" eaLnBrk="1" hangingPunct="1">
              <a:spcBef>
                <a:spcPts val="600"/>
              </a:spcBef>
              <a:buFont typeface="Wingdings" pitchFamily="2" charset="2"/>
              <a:buChar char="Ø"/>
            </a:pPr>
            <a:r>
              <a:rPr lang="ro-MO" altLang="en-US" dirty="0"/>
              <a:t>verificarea cantităţii şi calităţii mărfii transmise </a:t>
            </a:r>
            <a:endParaRPr lang="ru-RU" altLang="en-US" dirty="0"/>
          </a:p>
          <a:p>
            <a:pPr marL="285750" indent="-285750" algn="just" eaLnBrk="1" hangingPunct="1">
              <a:spcBef>
                <a:spcPts val="600"/>
              </a:spcBef>
              <a:buFont typeface="Wingdings" pitchFamily="2" charset="2"/>
              <a:buChar char="Ø"/>
            </a:pPr>
            <a:r>
              <a:rPr lang="ro-MO" altLang="en-US" dirty="0"/>
              <a:t>descărcarea mărfii </a:t>
            </a:r>
            <a:endParaRPr lang="ru-RU" altLang="en-US" dirty="0"/>
          </a:p>
          <a:p>
            <a:pPr marL="285750" indent="-285750" algn="just" eaLnBrk="1" hangingPunct="1">
              <a:spcBef>
                <a:spcPts val="600"/>
              </a:spcBef>
              <a:buFont typeface="Wingdings" pitchFamily="2" charset="2"/>
              <a:buChar char="Ø"/>
            </a:pPr>
            <a:r>
              <a:rPr lang="ro-MO" altLang="en-US" dirty="0"/>
              <a:t>modalităţile de înlăturare a diferenţelor apărute</a:t>
            </a:r>
            <a:endParaRPr lang="ru-RU" altLang="en-US" dirty="0"/>
          </a:p>
        </p:txBody>
      </p:sp>
      <p:sp>
        <p:nvSpPr>
          <p:cNvPr id="15" name="Прямоугольник 8"/>
          <p:cNvSpPr>
            <a:spLocks noChangeArrowheads="1"/>
          </p:cNvSpPr>
          <p:nvPr/>
        </p:nvSpPr>
        <p:spPr bwMode="auto">
          <a:xfrm>
            <a:off x="215900" y="3914775"/>
            <a:ext cx="8712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en-US" b="1" dirty="0">
                <a:solidFill>
                  <a:srgbClr val="FF0000"/>
                </a:solidFill>
              </a:rPr>
              <a:t>7.1.B</a:t>
            </a:r>
            <a:r>
              <a:rPr lang="ro-MO" altLang="en-US" b="1" dirty="0">
                <a:solidFill>
                  <a:srgbClr val="FF0000"/>
                </a:solidFill>
              </a:rPr>
              <a:t>. Procedura de confirmare a sosirii şi transmiterii efective a mărfii Importatorului</a:t>
            </a:r>
            <a:endParaRPr lang="ru-RU" altLang="en-US" b="1" dirty="0">
              <a:solidFill>
                <a:srgbClr val="FF0000"/>
              </a:solidFill>
            </a:endParaRPr>
          </a:p>
        </p:txBody>
      </p:sp>
      <p:sp>
        <p:nvSpPr>
          <p:cNvPr id="16" name="Прямоугольник 9"/>
          <p:cNvSpPr>
            <a:spLocks noChangeArrowheads="1"/>
          </p:cNvSpPr>
          <p:nvPr/>
        </p:nvSpPr>
        <p:spPr bwMode="auto">
          <a:xfrm>
            <a:off x="269829" y="2279252"/>
            <a:ext cx="5004347"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eaLnBrk="1" hangingPunct="1">
              <a:spcBef>
                <a:spcPts val="600"/>
              </a:spcBef>
              <a:buFont typeface="Wingdings" pitchFamily="2" charset="2"/>
              <a:buChar char="Ø"/>
            </a:pPr>
            <a:r>
              <a:rPr lang="ro-MO" altLang="en-US" dirty="0"/>
              <a:t>monitorizarea transportării</a:t>
            </a:r>
            <a:endParaRPr lang="ru-RU" altLang="en-US" dirty="0"/>
          </a:p>
          <a:p>
            <a:pPr marL="285750" indent="-285750" eaLnBrk="1" hangingPunct="1">
              <a:spcBef>
                <a:spcPts val="600"/>
              </a:spcBef>
              <a:buFont typeface="Wingdings" pitchFamily="2" charset="2"/>
              <a:buChar char="Ø"/>
            </a:pPr>
            <a:r>
              <a:rPr lang="ro-MO" altLang="en-US" dirty="0"/>
              <a:t>confirmarea livrării, executarea graficului de livrare şi a condițiilor de transport</a:t>
            </a:r>
            <a:endParaRPr lang="ru-RU" altLang="en-US" dirty="0"/>
          </a:p>
          <a:p>
            <a:pPr marL="285750" indent="-285750" eaLnBrk="1" hangingPunct="1">
              <a:spcBef>
                <a:spcPts val="600"/>
              </a:spcBef>
              <a:buFont typeface="Wingdings" pitchFamily="2" charset="2"/>
              <a:buChar char="Ø"/>
            </a:pPr>
            <a:r>
              <a:rPr lang="ro-MO" altLang="en-US" dirty="0"/>
              <a:t>recepționarea mărfii de Importator</a:t>
            </a:r>
            <a:endParaRPr lang="ru-RU" altLang="en-US"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6240" y="1806020"/>
            <a:ext cx="6083808" cy="2038205"/>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6058" y="4402083"/>
            <a:ext cx="5907024" cy="2000250"/>
          </a:xfrm>
          <a:prstGeom prst="rect">
            <a:avLst/>
          </a:prstGeom>
        </p:spPr>
      </p:pic>
    </p:spTree>
    <p:extLst>
      <p:ext uri="{BB962C8B-B14F-4D97-AF65-F5344CB8AC3E}">
        <p14:creationId xmlns:p14="http://schemas.microsoft.com/office/powerpoint/2010/main" val="5304403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 </a:t>
            </a:r>
            <a:r>
              <a:rPr lang="ro-RO" b="1" dirty="0">
                <a:solidFill>
                  <a:srgbClr val="0000CC"/>
                </a:solidFill>
              </a:rPr>
              <a:t>PROCEDURILE POST-VAMALE DUPĂ EXPORTUL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en-US" altLang="en-US" b="1" dirty="0">
                <a:solidFill>
                  <a:srgbClr val="FF0000"/>
                </a:solidFill>
              </a:rPr>
              <a:t>7.2. M</a:t>
            </a:r>
            <a:r>
              <a:rPr lang="ro-RO" b="1" dirty="0" err="1">
                <a:solidFill>
                  <a:srgbClr val="FF0000"/>
                </a:solidFill>
              </a:rPr>
              <a:t>odalităţile</a:t>
            </a:r>
            <a:r>
              <a:rPr lang="ro-RO" b="1" dirty="0">
                <a:solidFill>
                  <a:srgbClr val="FF0000"/>
                </a:solidFill>
              </a:rPr>
              <a:t> de plată aplicabile la operaţiunile de export</a:t>
            </a:r>
            <a:r>
              <a:rPr lang="ro-MO" altLang="en-US" b="1" dirty="0">
                <a:solidFill>
                  <a:srgbClr val="FF0000"/>
                </a:solidFill>
              </a:rPr>
              <a:t>:</a:t>
            </a:r>
            <a:endParaRPr lang="en-US" altLang="en-US" b="1" dirty="0">
              <a:solidFill>
                <a:srgbClr val="FF0000"/>
              </a:solidFill>
            </a:endParaRPr>
          </a:p>
        </p:txBody>
      </p:sp>
      <p:sp>
        <p:nvSpPr>
          <p:cNvPr id="9" name="Прямоугольник 9"/>
          <p:cNvSpPr>
            <a:spLocks noChangeArrowheads="1"/>
          </p:cNvSpPr>
          <p:nvPr/>
        </p:nvSpPr>
        <p:spPr bwMode="auto">
          <a:xfrm>
            <a:off x="351647" y="2190421"/>
            <a:ext cx="5209540"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eaLnBrk="1" hangingPunct="1">
              <a:spcBef>
                <a:spcPts val="600"/>
              </a:spcBef>
              <a:buFont typeface="Wingdings" pitchFamily="2" charset="2"/>
              <a:buChar char="Ø"/>
            </a:pPr>
            <a:r>
              <a:rPr lang="ro-MO" altLang="en-US" sz="1600" dirty="0"/>
              <a:t>organizarea tehnică a circulaţiei documentelor comerciale</a:t>
            </a:r>
          </a:p>
          <a:p>
            <a:pPr marL="285750" indent="-285750" algn="just" eaLnBrk="1" hangingPunct="1">
              <a:spcBef>
                <a:spcPts val="600"/>
              </a:spcBef>
              <a:buFont typeface="Wingdings" pitchFamily="2" charset="2"/>
              <a:buChar char="Ø"/>
            </a:pPr>
            <a:r>
              <a:rPr lang="ro-MO" altLang="en-US" sz="1600" dirty="0"/>
              <a:t>confirmarea livrării şi recepţionării mărfii </a:t>
            </a:r>
          </a:p>
          <a:p>
            <a:pPr marL="285750" indent="-285750" algn="just" eaLnBrk="1" hangingPunct="1">
              <a:spcBef>
                <a:spcPts val="600"/>
              </a:spcBef>
              <a:buFont typeface="Wingdings" pitchFamily="2" charset="2"/>
              <a:buChar char="Ø"/>
            </a:pPr>
            <a:r>
              <a:rPr lang="ro-MO" altLang="en-US" sz="1600" dirty="0"/>
              <a:t>asigurarea în termen a plăţii </a:t>
            </a:r>
          </a:p>
          <a:p>
            <a:pPr marL="285750" indent="-285750" algn="just" eaLnBrk="1" hangingPunct="1">
              <a:spcBef>
                <a:spcPts val="600"/>
              </a:spcBef>
              <a:buFont typeface="Wingdings" pitchFamily="2" charset="2"/>
              <a:buChar char="Ø"/>
            </a:pPr>
            <a:r>
              <a:rPr lang="ro-MO" altLang="en-US" sz="1600" dirty="0"/>
              <a:t>transferul bancar</a:t>
            </a:r>
            <a:endParaRPr lang="ru-RU" altLang="en-US" sz="1600" dirty="0"/>
          </a:p>
        </p:txBody>
      </p:sp>
      <p:sp>
        <p:nvSpPr>
          <p:cNvPr id="3" name="Прямоугольник 2"/>
          <p:cNvSpPr/>
          <p:nvPr/>
        </p:nvSpPr>
        <p:spPr>
          <a:xfrm>
            <a:off x="173868" y="4264170"/>
            <a:ext cx="11666482" cy="2277547"/>
          </a:xfrm>
          <a:prstGeom prst="rect">
            <a:avLst/>
          </a:prstGeom>
        </p:spPr>
        <p:txBody>
          <a:bodyPr wrap="square">
            <a:spAutoFit/>
          </a:bodyPr>
          <a:lstStyle/>
          <a:p>
            <a:pPr lvl="0">
              <a:spcBef>
                <a:spcPts val="600"/>
              </a:spcBef>
              <a:spcAft>
                <a:spcPts val="600"/>
              </a:spcAft>
            </a:pPr>
            <a:r>
              <a:rPr lang="ro-MO" sz="1600" b="1" dirty="0"/>
              <a:t>Plata în avans</a:t>
            </a:r>
            <a:r>
              <a:rPr lang="ro-MO" sz="1600" dirty="0"/>
              <a:t> - reprezintă o sumă de bani încasată de către exportator în contul livrărilor ulterioare;</a:t>
            </a:r>
            <a:endParaRPr lang="ru-RU" sz="1600" dirty="0"/>
          </a:p>
          <a:p>
            <a:pPr lvl="0">
              <a:spcBef>
                <a:spcPts val="600"/>
              </a:spcBef>
              <a:spcAft>
                <a:spcPts val="600"/>
              </a:spcAft>
            </a:pPr>
            <a:r>
              <a:rPr lang="ro-MO" sz="1600" b="1" dirty="0"/>
              <a:t>Acreditivul documentar</a:t>
            </a:r>
            <a:r>
              <a:rPr lang="ro-MO" sz="1600" dirty="0"/>
              <a:t> - deschis pe numele Exportatorului reprezintă un angajament ferm al băncii importatorului de a plăti marfa livrată la condițiile strict stabilite. Băncile comerciale din Republica Moldova oferă astfel de servicii;</a:t>
            </a:r>
            <a:endParaRPr lang="ru-RU" sz="1600" dirty="0"/>
          </a:p>
          <a:p>
            <a:pPr lvl="0">
              <a:spcBef>
                <a:spcPts val="600"/>
              </a:spcBef>
              <a:spcAft>
                <a:spcPts val="600"/>
              </a:spcAft>
            </a:pPr>
            <a:r>
              <a:rPr lang="ro-MO" sz="1600" b="1" dirty="0"/>
              <a:t>Incaso documentar</a:t>
            </a:r>
            <a:r>
              <a:rPr lang="ro-MO" sz="1600" dirty="0"/>
              <a:t> -</a:t>
            </a:r>
            <a:r>
              <a:rPr lang="ro-MO" sz="1600" b="1" dirty="0"/>
              <a:t> </a:t>
            </a:r>
            <a:r>
              <a:rPr lang="ro-MO" sz="1600" dirty="0"/>
              <a:t>pentru Exportator reprezintă angajamentul băncii de a încasa plata de la Importator contra transmiterii documentelor de marfă cumpărătorului.</a:t>
            </a:r>
            <a:endParaRPr lang="ru-RU" sz="1600" dirty="0"/>
          </a:p>
          <a:p>
            <a:pPr lvl="0">
              <a:spcBef>
                <a:spcPts val="600"/>
              </a:spcBef>
              <a:spcAft>
                <a:spcPts val="600"/>
              </a:spcAft>
            </a:pPr>
            <a:r>
              <a:rPr lang="ro-MO" sz="1600" b="1" dirty="0"/>
              <a:t>Plata la termen</a:t>
            </a:r>
            <a:r>
              <a:rPr lang="ro-MO" sz="1600" dirty="0"/>
              <a:t> -</a:t>
            </a:r>
            <a:r>
              <a:rPr lang="ro-MO" sz="1600" b="1" dirty="0"/>
              <a:t> </a:t>
            </a:r>
            <a:r>
              <a:rPr lang="ro-MO" sz="1600" dirty="0"/>
              <a:t>înseamnă că importatorul va plăti exportatorului suma facturilor în termenul stabilit de la data livrării. Această modalitate de plată este pentru exportator de un risc major.</a:t>
            </a:r>
            <a:endParaRPr lang="ru-RU" sz="1600"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5077" y="1947301"/>
            <a:ext cx="6175274" cy="2206651"/>
          </a:xfrm>
          <a:prstGeom prst="rect">
            <a:avLst/>
          </a:prstGeom>
        </p:spPr>
      </p:pic>
    </p:spTree>
    <p:extLst>
      <p:ext uri="{BB962C8B-B14F-4D97-AF65-F5344CB8AC3E}">
        <p14:creationId xmlns:p14="http://schemas.microsoft.com/office/powerpoint/2010/main" val="28567596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 </a:t>
            </a:r>
            <a:r>
              <a:rPr lang="ro-RO" b="1" dirty="0">
                <a:solidFill>
                  <a:srgbClr val="0000CC"/>
                </a:solidFill>
              </a:rPr>
              <a:t>PROCEDURILE POST-VAMALE DUPĂ EXPORTUL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en-US" altLang="en-US" b="1" dirty="0">
                <a:solidFill>
                  <a:srgbClr val="FF0000"/>
                </a:solidFill>
              </a:rPr>
              <a:t>7.3. </a:t>
            </a:r>
            <a:r>
              <a:rPr lang="en-US" b="1" dirty="0">
                <a:solidFill>
                  <a:srgbClr val="FF0000"/>
                </a:solidFill>
              </a:rPr>
              <a:t>M</a:t>
            </a:r>
            <a:r>
              <a:rPr lang="ro-RO" b="1" dirty="0" err="1">
                <a:solidFill>
                  <a:srgbClr val="FF0000"/>
                </a:solidFill>
              </a:rPr>
              <a:t>onitorizarea</a:t>
            </a:r>
            <a:r>
              <a:rPr lang="ro-RO" b="1" dirty="0">
                <a:solidFill>
                  <a:srgbClr val="FF0000"/>
                </a:solidFill>
              </a:rPr>
              <a:t> încasărilor pentru marfa livrată şi recuperarea Taxei pe Valoarea Adăugată (TVA) aferentă exportului</a:t>
            </a:r>
            <a:r>
              <a:rPr lang="ro-MO" altLang="en-US" b="1" dirty="0">
                <a:solidFill>
                  <a:srgbClr val="FF0000"/>
                </a:solidFill>
              </a:rPr>
              <a:t>:</a:t>
            </a:r>
            <a:endParaRPr lang="en-US" altLang="en-US" b="1" dirty="0">
              <a:solidFill>
                <a:srgbClr val="FF0000"/>
              </a:solidFill>
            </a:endParaRPr>
          </a:p>
        </p:txBody>
      </p:sp>
      <p:sp>
        <p:nvSpPr>
          <p:cNvPr id="9" name="Прямоугольник 7"/>
          <p:cNvSpPr>
            <a:spLocks noChangeArrowheads="1"/>
          </p:cNvSpPr>
          <p:nvPr/>
        </p:nvSpPr>
        <p:spPr bwMode="auto">
          <a:xfrm>
            <a:off x="351645" y="2015389"/>
            <a:ext cx="500862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spcBef>
                <a:spcPts val="600"/>
              </a:spcBef>
            </a:pPr>
            <a:r>
              <a:rPr lang="ro-MO" sz="1600" dirty="0"/>
              <a:t>În conformitate cu art.104 al Codului Fiscal Nr. 1163 din 24.04.1997 (</a:t>
            </a:r>
            <a:r>
              <a:rPr lang="ro-MO" sz="1600" b="1" u="sng" dirty="0">
                <a:solidFill>
                  <a:srgbClr val="0000CC"/>
                </a:solidFill>
              </a:rPr>
              <a:t>http://lex.justice.md/md/326971/</a:t>
            </a:r>
            <a:r>
              <a:rPr lang="ro-MO" sz="1600" dirty="0"/>
              <a:t>), livrările de mărfuri şi servicii pentru export, precum şi toate tipurile de transporturi internaționale de mărfuri sunt impozitate la cota zero, iar exportatorii au dreptul la restituirea sumei TVA aferente tranzacției de export. </a:t>
            </a:r>
            <a:endParaRPr lang="en-US" altLang="en-US" sz="1600" dirty="0"/>
          </a:p>
          <a:p>
            <a:pPr marL="285750" indent="-285750" algn="just">
              <a:spcBef>
                <a:spcPts val="600"/>
              </a:spcBef>
              <a:buFont typeface="Wingdings" pitchFamily="2" charset="2"/>
              <a:buChar char="Ø"/>
            </a:pPr>
            <a:r>
              <a:rPr lang="ro-MO" altLang="en-US" sz="1600" dirty="0"/>
              <a:t>monitoriza</a:t>
            </a:r>
            <a:r>
              <a:rPr lang="en-US" altLang="en-US" sz="1600" dirty="0"/>
              <a:t>re</a:t>
            </a:r>
            <a:r>
              <a:rPr lang="ro-MO" altLang="en-US" sz="1600" dirty="0"/>
              <a:t> prin intermediul băncii comerciale </a:t>
            </a:r>
            <a:endParaRPr lang="ru-RU" altLang="en-US" sz="1600" dirty="0"/>
          </a:p>
          <a:p>
            <a:pPr marL="285750" indent="-285750" algn="just">
              <a:spcBef>
                <a:spcPts val="600"/>
              </a:spcBef>
              <a:buFont typeface="Wingdings" pitchFamily="2" charset="2"/>
              <a:buChar char="Ø"/>
            </a:pPr>
            <a:r>
              <a:rPr lang="ro-MO" altLang="en-US" sz="1600" dirty="0"/>
              <a:t>recepţionarea totală a sumei tranzacţiei specificate</a:t>
            </a:r>
            <a:endParaRPr lang="ru-RU" altLang="en-US" sz="1600" dirty="0"/>
          </a:p>
          <a:p>
            <a:pPr marL="285750" indent="-285750" algn="just">
              <a:spcBef>
                <a:spcPts val="600"/>
              </a:spcBef>
              <a:buFont typeface="Wingdings" pitchFamily="2" charset="2"/>
              <a:buChar char="Ø"/>
            </a:pPr>
            <a:r>
              <a:rPr lang="ro-MO" altLang="en-US" sz="1600" dirty="0"/>
              <a:t>solicitarea cu privire la restituirea TVA de la ITFS</a:t>
            </a:r>
            <a:endParaRPr lang="ru-RU" altLang="en-US" sz="1600" dirty="0"/>
          </a:p>
          <a:p>
            <a:pPr marL="285750" indent="-285750" algn="just">
              <a:spcBef>
                <a:spcPts val="600"/>
              </a:spcBef>
              <a:buFont typeface="Wingdings" pitchFamily="2" charset="2"/>
              <a:buChar char="Ø"/>
            </a:pPr>
            <a:r>
              <a:rPr lang="ro-MO" altLang="en-US" sz="1600" dirty="0"/>
              <a:t>restituirea sau trecerea în cont</a:t>
            </a:r>
            <a:endParaRPr lang="ru-RU" altLang="en-US" sz="1600" dirty="0"/>
          </a:p>
        </p:txBody>
      </p:sp>
      <p:sp>
        <p:nvSpPr>
          <p:cNvPr id="3" name="Прямоугольник 2"/>
          <p:cNvSpPr/>
          <p:nvPr/>
        </p:nvSpPr>
        <p:spPr>
          <a:xfrm>
            <a:off x="351645" y="5008294"/>
            <a:ext cx="5597208" cy="1569660"/>
          </a:xfrm>
          <a:prstGeom prst="rect">
            <a:avLst/>
          </a:prstGeom>
        </p:spPr>
        <p:txBody>
          <a:bodyPr wrap="square">
            <a:spAutoFit/>
          </a:bodyPr>
          <a:lstStyle/>
          <a:p>
            <a:pPr algn="just"/>
            <a:r>
              <a:rPr lang="ro-MO" sz="1600" b="1" dirty="0"/>
              <a:t>Solicitarea cu privire la restituirea TVA se efectuează prin depunerea la Inspectoratele Fiscale Teritoriale</a:t>
            </a:r>
            <a:r>
              <a:rPr lang="ro-MO" sz="1600" dirty="0"/>
              <a:t>:</a:t>
            </a:r>
            <a:endParaRPr lang="ru-RU" sz="1600" dirty="0"/>
          </a:p>
          <a:p>
            <a:pPr marL="342900" lvl="0" indent="-342900" algn="just">
              <a:buFont typeface="+mj-lt"/>
              <a:buAutoNum type="arabicPeriod"/>
            </a:pPr>
            <a:r>
              <a:rPr lang="ro-MO" sz="1600" dirty="0"/>
              <a:t>Declarațiile privind TVA;</a:t>
            </a:r>
            <a:endParaRPr lang="ru-RU" sz="1600" dirty="0"/>
          </a:p>
          <a:p>
            <a:pPr marL="342900" lvl="0" indent="-342900" algn="just">
              <a:buFont typeface="+mj-lt"/>
              <a:buAutoNum type="arabicPeriod"/>
            </a:pPr>
            <a:r>
              <a:rPr lang="ro-MO" sz="1600" dirty="0"/>
              <a:t>Registrele de evidență a livrărilor şi procurărilor;</a:t>
            </a:r>
            <a:endParaRPr lang="ru-RU" sz="1600" dirty="0"/>
          </a:p>
          <a:p>
            <a:pPr marL="342900" lvl="0" indent="-342900" algn="just">
              <a:buFont typeface="+mj-lt"/>
              <a:buAutoNum type="arabicPeriod"/>
            </a:pPr>
            <a:r>
              <a:rPr lang="ro-MO" sz="1600" dirty="0"/>
              <a:t>Contractul în baza căruia a fost efectuat exportul de mărfuri;</a:t>
            </a:r>
            <a:endParaRPr lang="ru-RU" sz="1600" dirty="0"/>
          </a:p>
          <a:p>
            <a:pPr marL="342900" lvl="0" indent="-342900" algn="just">
              <a:buFont typeface="+mj-lt"/>
              <a:buAutoNum type="arabicPeriod"/>
            </a:pPr>
            <a:r>
              <a:rPr lang="ro-MO" sz="1600" dirty="0"/>
              <a:t>Factura comercială (</a:t>
            </a:r>
            <a:r>
              <a:rPr lang="ro-MO" sz="1600" dirty="0" err="1"/>
              <a:t>Invoice</a:t>
            </a:r>
            <a:r>
              <a:rPr lang="ro-MO" sz="1600" dirty="0"/>
              <a:t>);</a:t>
            </a:r>
            <a:endParaRPr lang="ru-RU" sz="1600" dirty="0"/>
          </a:p>
        </p:txBody>
      </p:sp>
      <p:sp>
        <p:nvSpPr>
          <p:cNvPr id="13" name="Прямоугольник 12"/>
          <p:cNvSpPr/>
          <p:nvPr/>
        </p:nvSpPr>
        <p:spPr>
          <a:xfrm>
            <a:off x="6407786" y="5254515"/>
            <a:ext cx="5597208" cy="1077218"/>
          </a:xfrm>
          <a:prstGeom prst="rect">
            <a:avLst/>
          </a:prstGeom>
        </p:spPr>
        <p:txBody>
          <a:bodyPr wrap="square">
            <a:spAutoFit/>
          </a:bodyPr>
          <a:lstStyle/>
          <a:p>
            <a:pPr lvl="0"/>
            <a:r>
              <a:rPr lang="en-US" sz="1600" dirty="0"/>
              <a:t>5.  </a:t>
            </a:r>
            <a:r>
              <a:rPr lang="ro-MO" sz="1600" dirty="0"/>
              <a:t>Declarația vamală de export a mărfurilor;</a:t>
            </a:r>
            <a:endParaRPr lang="ru-RU" sz="1600" dirty="0"/>
          </a:p>
          <a:p>
            <a:pPr lvl="0"/>
            <a:r>
              <a:rPr lang="en-US" sz="1600" dirty="0"/>
              <a:t>6.  </a:t>
            </a:r>
            <a:r>
              <a:rPr lang="ro-MO" sz="1600" dirty="0"/>
              <a:t>Documentul de transport internațional al mărfurilor (copie);</a:t>
            </a:r>
            <a:endParaRPr lang="ru-RU" sz="1600" dirty="0"/>
          </a:p>
          <a:p>
            <a:pPr lvl="0"/>
            <a:r>
              <a:rPr lang="en-US" sz="1600" dirty="0"/>
              <a:t>7.  </a:t>
            </a:r>
            <a:r>
              <a:rPr lang="ro-MO" sz="1600" dirty="0"/>
              <a:t>Confirmarea organelor vamale privind livrarea mărfurilor pentru export.</a:t>
            </a:r>
            <a:endParaRPr lang="ru-RU" sz="1600"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8158" y="1989304"/>
            <a:ext cx="5985753" cy="2879387"/>
          </a:xfrm>
          <a:prstGeom prst="rect">
            <a:avLst/>
          </a:prstGeom>
        </p:spPr>
      </p:pic>
    </p:spTree>
    <p:extLst>
      <p:ext uri="{BB962C8B-B14F-4D97-AF65-F5344CB8AC3E}">
        <p14:creationId xmlns:p14="http://schemas.microsoft.com/office/powerpoint/2010/main" val="31021285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 </a:t>
            </a:r>
            <a:r>
              <a:rPr lang="ro-RO" b="1" dirty="0">
                <a:solidFill>
                  <a:srgbClr val="0000CC"/>
                </a:solidFill>
              </a:rPr>
              <a:t>PROCEDURILE POST-VAMALE DUPĂ EXPORTUL ÎN UE ŞI CSI</a:t>
            </a:r>
            <a:endParaRPr lang="ro-RO"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en-US" altLang="en-US" b="1" dirty="0">
                <a:solidFill>
                  <a:srgbClr val="FF0000"/>
                </a:solidFill>
              </a:rPr>
              <a:t>7.4. </a:t>
            </a:r>
            <a:r>
              <a:rPr lang="ro-RO" b="1" dirty="0">
                <a:solidFill>
                  <a:srgbClr val="FF0000"/>
                </a:solidFill>
              </a:rPr>
              <a:t>Auditul Post Vămuire (APV) conﬁ</a:t>
            </a:r>
            <a:r>
              <a:rPr lang="ro-RO" b="1" dirty="0" err="1">
                <a:solidFill>
                  <a:srgbClr val="FF0000"/>
                </a:solidFill>
              </a:rPr>
              <a:t>rmarea</a:t>
            </a:r>
            <a:r>
              <a:rPr lang="ro-RO" b="1" dirty="0">
                <a:solidFill>
                  <a:srgbClr val="FF0000"/>
                </a:solidFill>
              </a:rPr>
              <a:t> informaţiei declarate autorităţii vamale de către exportator</a:t>
            </a:r>
            <a:r>
              <a:rPr lang="ro-MO" altLang="en-US" b="1" dirty="0">
                <a:solidFill>
                  <a:srgbClr val="FF0000"/>
                </a:solidFill>
              </a:rPr>
              <a:t>:</a:t>
            </a:r>
            <a:endParaRPr lang="en-US" altLang="en-US" b="1" dirty="0">
              <a:solidFill>
                <a:srgbClr val="FF0000"/>
              </a:solidFill>
            </a:endParaRPr>
          </a:p>
        </p:txBody>
      </p:sp>
      <p:sp>
        <p:nvSpPr>
          <p:cNvPr id="12" name="Прямоугольник 11"/>
          <p:cNvSpPr/>
          <p:nvPr/>
        </p:nvSpPr>
        <p:spPr>
          <a:xfrm>
            <a:off x="417513" y="2024774"/>
            <a:ext cx="6550846" cy="2862322"/>
          </a:xfrm>
          <a:prstGeom prst="rect">
            <a:avLst/>
          </a:prstGeom>
        </p:spPr>
        <p:txBody>
          <a:bodyPr wrap="square">
            <a:spAutoFit/>
          </a:bodyPr>
          <a:lstStyle/>
          <a:p>
            <a:pPr algn="just" eaLnBrk="1" hangingPunct="1">
              <a:defRPr/>
            </a:pPr>
            <a:r>
              <a:rPr lang="ro-RO" sz="1600" b="1"/>
              <a:t>Documentele agentului economic pentru Auditul de Post Vămuire (APV)</a:t>
            </a:r>
            <a:endParaRPr lang="ro-RO" sz="1600"/>
          </a:p>
          <a:p>
            <a:pPr marL="285750" indent="-285750" algn="just" eaLnBrk="1" hangingPunct="1">
              <a:spcBef>
                <a:spcPts val="600"/>
              </a:spcBef>
              <a:buFont typeface="Wingdings" pitchFamily="2" charset="2"/>
              <a:buChar char="Ø"/>
              <a:defRPr/>
            </a:pPr>
            <a:r>
              <a:rPr lang="ro-RO" sz="1600"/>
              <a:t>Contractul, oferta, factura cu indicarea termenii de livrare, inclusiv cantitatea, valoarea, data livrării și modul de plată;</a:t>
            </a:r>
          </a:p>
          <a:p>
            <a:pPr marL="285750" indent="-285750" algn="just" eaLnBrk="1" hangingPunct="1">
              <a:spcBef>
                <a:spcPts val="600"/>
              </a:spcBef>
              <a:buFont typeface="Wingdings" pitchFamily="2" charset="2"/>
              <a:buChar char="Ø"/>
              <a:defRPr/>
            </a:pPr>
            <a:r>
              <a:rPr lang="ro-RO" sz="1600"/>
              <a:t>Factura unde este indicată data livrării, descrierea mărfurilor, cantitatea și valoarea, condiţiile livrării (conform INCOTERMS);</a:t>
            </a:r>
          </a:p>
          <a:p>
            <a:pPr marL="285750" indent="-285750" algn="just" eaLnBrk="1" hangingPunct="1">
              <a:spcBef>
                <a:spcPts val="600"/>
              </a:spcBef>
              <a:buFont typeface="Wingdings" pitchFamily="2" charset="2"/>
              <a:buChar char="Ø"/>
              <a:defRPr/>
            </a:pPr>
            <a:r>
              <a:rPr lang="ro-RO" sz="1600"/>
              <a:t>Documentele de însoţire de tranzit unde este indicat cum mărfurile au intrat în Moldova, itinerarul parcurs şi sunt aplicate ștampilele vamale necesare;</a:t>
            </a:r>
          </a:p>
          <a:p>
            <a:pPr marL="285750" indent="-285750" algn="just" eaLnBrk="1" hangingPunct="1">
              <a:spcBef>
                <a:spcPts val="600"/>
              </a:spcBef>
              <a:buFont typeface="Wingdings" pitchFamily="2" charset="2"/>
              <a:buChar char="Ø"/>
              <a:defRPr/>
            </a:pPr>
            <a:r>
              <a:rPr lang="ro-RO" sz="1600"/>
              <a:t>Informaţia preliminară despre codul tarifar și origine, care conﬁrmă clasiﬁcarea tarifară și originea mărfurilor.</a:t>
            </a:r>
          </a:p>
        </p:txBody>
      </p:sp>
      <p:sp>
        <p:nvSpPr>
          <p:cNvPr id="13" name="Прямоугольник 3"/>
          <p:cNvSpPr>
            <a:spLocks noChangeArrowheads="1"/>
          </p:cNvSpPr>
          <p:nvPr/>
        </p:nvSpPr>
        <p:spPr bwMode="auto">
          <a:xfrm>
            <a:off x="323850" y="5097080"/>
            <a:ext cx="1127174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ro-MO" altLang="en-US" b="1"/>
              <a:t>Ordinul SV nr. 63-O din 11.01.2013</a:t>
            </a:r>
            <a:r>
              <a:rPr lang="ro-MO" altLang="en-US"/>
              <a:t>: Norma metodologică privind realizarea controlului ulterior prin audit post-vămuire şi reverificarea declaraţiilor vamale:</a:t>
            </a:r>
          </a:p>
          <a:p>
            <a:pPr algn="just" eaLnBrk="1" hangingPunct="1"/>
            <a:r>
              <a:rPr lang="ro-MO" altLang="en-US" b="1" u="sng">
                <a:hlinkClick r:id="rId2"/>
              </a:rPr>
              <a:t>http://customs.gov.md/sites/customs.gov.md/files/acte/tipurile_de_control.pdf</a:t>
            </a:r>
            <a:r>
              <a:rPr lang="ro-MO" altLang="en-US"/>
              <a:t> </a:t>
            </a:r>
          </a:p>
          <a:p>
            <a:pPr algn="just" eaLnBrk="1" hangingPunct="1"/>
            <a:endParaRPr lang="ro-MO" altLang="en-US"/>
          </a:p>
          <a:p>
            <a:pPr algn="just"/>
            <a:r>
              <a:rPr lang="ro-MO" altLang="en-US" b="1"/>
              <a:t>Pentru realaţii şi neclarităţi: </a:t>
            </a:r>
            <a:r>
              <a:rPr lang="ro-MO" b="1" u="sng">
                <a:hlinkClick r:id="rId3"/>
              </a:rPr>
              <a:t>https://customs.gov.md/ro/content/control-ulterior</a:t>
            </a:r>
            <a:endParaRPr lang="ro-MO" altLang="en-US" b="1" u="sng"/>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0782" y="1997765"/>
            <a:ext cx="4618383" cy="2862470"/>
          </a:xfrm>
          <a:prstGeom prst="rect">
            <a:avLst/>
          </a:prstGeom>
        </p:spPr>
      </p:pic>
    </p:spTree>
    <p:extLst>
      <p:ext uri="{BB962C8B-B14F-4D97-AF65-F5344CB8AC3E}">
        <p14:creationId xmlns:p14="http://schemas.microsoft.com/office/powerpoint/2010/main" val="30231482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2030600"/>
            <a:ext cx="10622942" cy="2985433"/>
          </a:xfrm>
          <a:prstGeom prst="rect">
            <a:avLst/>
          </a:prstGeom>
          <a:noFill/>
        </p:spPr>
        <p:txBody>
          <a:bodyPr wrap="square" rtlCol="0">
            <a:spAutoFit/>
          </a:bodyPr>
          <a:lstStyle/>
          <a:p>
            <a:pPr algn="ctr"/>
            <a:r>
              <a:rPr lang="en-US" sz="4400" b="1" dirty="0">
                <a:solidFill>
                  <a:srgbClr val="0000CC"/>
                </a:solidFill>
              </a:rPr>
              <a:t>VII</a:t>
            </a:r>
            <a:r>
              <a:rPr lang="ro-RO" sz="4400" b="1" dirty="0">
                <a:solidFill>
                  <a:srgbClr val="0000CC"/>
                </a:solidFill>
              </a:rPr>
              <a:t>I</a:t>
            </a:r>
            <a:r>
              <a:rPr lang="en-US" sz="4400" b="1" dirty="0">
                <a:solidFill>
                  <a:srgbClr val="0000CC"/>
                </a:solidFill>
              </a:rPr>
              <a:t>. </a:t>
            </a:r>
            <a:r>
              <a:rPr lang="ro-RO" sz="4400" b="1" dirty="0">
                <a:solidFill>
                  <a:srgbClr val="0000CC"/>
                </a:solidFill>
              </a:rPr>
              <a:t>IMPLEMENTAREA </a:t>
            </a:r>
          </a:p>
          <a:p>
            <a:pPr algn="ctr"/>
            <a:r>
              <a:rPr lang="ro-RO" sz="4400" b="1" dirty="0">
                <a:solidFill>
                  <a:srgbClr val="0000CC"/>
                </a:solidFill>
              </a:rPr>
              <a:t>ACORDULUI DE ASOCIERE </a:t>
            </a:r>
          </a:p>
          <a:p>
            <a:pPr algn="ctr"/>
            <a:r>
              <a:rPr lang="ro-RO" sz="4400" b="1" dirty="0">
                <a:solidFill>
                  <a:srgbClr val="0000CC"/>
                </a:solidFill>
              </a:rPr>
              <a:t>ȘI DCFTA – ZLSAC </a:t>
            </a:r>
          </a:p>
          <a:p>
            <a:pPr algn="ctr"/>
            <a:r>
              <a:rPr lang="ro-RO" sz="2800" b="1" dirty="0">
                <a:solidFill>
                  <a:srgbClr val="0000CC"/>
                </a:solidFill>
              </a:rPr>
              <a:t>(Deep </a:t>
            </a:r>
            <a:r>
              <a:rPr lang="ro-RO" sz="2800" b="1" dirty="0" err="1">
                <a:solidFill>
                  <a:srgbClr val="0000CC"/>
                </a:solidFill>
              </a:rPr>
              <a:t>and</a:t>
            </a:r>
            <a:r>
              <a:rPr lang="ro-RO" sz="2800" b="1" dirty="0">
                <a:solidFill>
                  <a:srgbClr val="0000CC"/>
                </a:solidFill>
              </a:rPr>
              <a:t> Comprehensive </a:t>
            </a:r>
            <a:r>
              <a:rPr lang="ro-RO" sz="2800" b="1" dirty="0" err="1">
                <a:solidFill>
                  <a:srgbClr val="0000CC"/>
                </a:solidFill>
              </a:rPr>
              <a:t>Free</a:t>
            </a:r>
            <a:r>
              <a:rPr lang="ro-RO" sz="2800" b="1" dirty="0">
                <a:solidFill>
                  <a:srgbClr val="0000CC"/>
                </a:solidFill>
              </a:rPr>
              <a:t> Trade </a:t>
            </a:r>
            <a:r>
              <a:rPr lang="ro-RO" sz="2800" b="1" dirty="0" err="1">
                <a:solidFill>
                  <a:srgbClr val="0000CC"/>
                </a:solidFill>
              </a:rPr>
              <a:t>Area</a:t>
            </a:r>
            <a:r>
              <a:rPr lang="ro-RO" sz="2800" b="1" dirty="0">
                <a:solidFill>
                  <a:srgbClr val="0000CC"/>
                </a:solidFill>
              </a:rPr>
              <a:t> - Zona de Liber Schimb Aprofundat și Cuprinzător)</a:t>
            </a:r>
            <a:endParaRPr lang="en-US" altLang="en-US" sz="2800" b="1" dirty="0">
              <a:solidFill>
                <a:srgbClr val="0000CC"/>
              </a:solidFill>
            </a:endParaRPr>
          </a:p>
        </p:txBody>
      </p:sp>
    </p:spTree>
    <p:extLst>
      <p:ext uri="{BB962C8B-B14F-4D97-AF65-F5344CB8AC3E}">
        <p14:creationId xmlns:p14="http://schemas.microsoft.com/office/powerpoint/2010/main" val="42620201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o-RO" altLang="en-US" b="1" dirty="0">
                <a:solidFill>
                  <a:srgbClr val="FF0000"/>
                </a:solidFill>
              </a:rPr>
              <a:t>8</a:t>
            </a:r>
            <a:r>
              <a:rPr lang="en-US" altLang="en-US" b="1" dirty="0">
                <a:solidFill>
                  <a:srgbClr val="FF0000"/>
                </a:solidFill>
              </a:rPr>
              <a:t>.</a:t>
            </a:r>
            <a:r>
              <a:rPr lang="ro-RO" altLang="en-US" b="1" dirty="0">
                <a:solidFill>
                  <a:srgbClr val="FF0000"/>
                </a:solidFill>
              </a:rPr>
              <a:t>1</a:t>
            </a:r>
            <a:r>
              <a:rPr lang="en-US" altLang="en-US" b="1" dirty="0">
                <a:solidFill>
                  <a:srgbClr val="FF0000"/>
                </a:solidFill>
              </a:rPr>
              <a:t>. </a:t>
            </a:r>
            <a:r>
              <a:rPr lang="ro-RO" b="1" dirty="0">
                <a:solidFill>
                  <a:srgbClr val="FF0000"/>
                </a:solidFill>
              </a:rPr>
              <a:t>Ce este Acordul de Asociere şi ce reprezintă DCFTA – ZLSAC (Deep </a:t>
            </a:r>
            <a:r>
              <a:rPr lang="ro-RO" b="1" dirty="0" err="1">
                <a:solidFill>
                  <a:srgbClr val="FF0000"/>
                </a:solidFill>
              </a:rPr>
              <a:t>and</a:t>
            </a:r>
            <a:r>
              <a:rPr lang="ro-RO" b="1" dirty="0">
                <a:solidFill>
                  <a:srgbClr val="FF0000"/>
                </a:solidFill>
              </a:rPr>
              <a:t> Comprehensive </a:t>
            </a:r>
            <a:r>
              <a:rPr lang="ro-RO" b="1" dirty="0" err="1">
                <a:solidFill>
                  <a:srgbClr val="FF0000"/>
                </a:solidFill>
              </a:rPr>
              <a:t>Free</a:t>
            </a:r>
            <a:r>
              <a:rPr lang="ro-RO" b="1" dirty="0">
                <a:solidFill>
                  <a:srgbClr val="FF0000"/>
                </a:solidFill>
              </a:rPr>
              <a:t> Trade </a:t>
            </a:r>
            <a:r>
              <a:rPr lang="ro-RO" b="1" dirty="0" err="1">
                <a:solidFill>
                  <a:srgbClr val="FF0000"/>
                </a:solidFill>
              </a:rPr>
              <a:t>Area</a:t>
            </a:r>
            <a:r>
              <a:rPr lang="ro-RO" b="1" dirty="0">
                <a:solidFill>
                  <a:srgbClr val="FF0000"/>
                </a:solidFill>
              </a:rPr>
              <a:t> - Zona de Liber Schimb Aprofundat și Cuprinzător)?</a:t>
            </a:r>
            <a:endParaRPr lang="en-US" altLang="en-US" b="1" dirty="0">
              <a:solidFill>
                <a:srgbClr val="FF0000"/>
              </a:solidFill>
            </a:endParaRPr>
          </a:p>
        </p:txBody>
      </p:sp>
      <p:sp>
        <p:nvSpPr>
          <p:cNvPr id="10" name="Content Placeholder 2"/>
          <p:cNvSpPr>
            <a:spLocks noGrp="1"/>
          </p:cNvSpPr>
          <p:nvPr>
            <p:ph idx="1"/>
          </p:nvPr>
        </p:nvSpPr>
        <p:spPr>
          <a:xfrm>
            <a:off x="383457" y="2221393"/>
            <a:ext cx="5807135" cy="4021751"/>
          </a:xfrm>
        </p:spPr>
        <p:txBody>
          <a:bodyPr>
            <a:noAutofit/>
          </a:bodyPr>
          <a:lstStyle/>
          <a:p>
            <a:pPr marL="0" indent="0" algn="just">
              <a:buNone/>
            </a:pPr>
            <a:r>
              <a:rPr lang="ro-MO" sz="1800" dirty="0"/>
              <a:t>La data de 27 iunie 2014, Uniunea Europeană (UE) și Republica Moldova (RM) au semnat Acordul de Asociere (AA), care a fost pus în aplicare cu titlu provizoriu de la 1 septembrie 2014 şi care a introdus un regim de comerț preferențial - </a:t>
            </a:r>
            <a:r>
              <a:rPr lang="ro-MO" sz="1800" b="1" dirty="0"/>
              <a:t>Zona de Liber Schimb Aprofundat și Cuprinzător (ZLSAC – DCFTA Deep </a:t>
            </a:r>
            <a:r>
              <a:rPr lang="ro-MO" sz="1800" b="1" dirty="0" err="1"/>
              <a:t>and</a:t>
            </a:r>
            <a:r>
              <a:rPr lang="ro-MO" sz="1800" b="1" dirty="0"/>
              <a:t> Comprehensive </a:t>
            </a:r>
            <a:r>
              <a:rPr lang="ro-MO" sz="1800" b="1" dirty="0" err="1"/>
              <a:t>Free</a:t>
            </a:r>
            <a:r>
              <a:rPr lang="ro-MO" sz="1800" b="1" dirty="0"/>
              <a:t> Trade </a:t>
            </a:r>
            <a:r>
              <a:rPr lang="ro-MO" sz="1800" b="1" dirty="0" err="1"/>
              <a:t>Area</a:t>
            </a:r>
            <a:r>
              <a:rPr lang="ro-MO" sz="1800" b="1" dirty="0"/>
              <a:t>) </a:t>
            </a:r>
            <a:r>
              <a:rPr lang="ro-MO" sz="1800" dirty="0"/>
              <a:t>dintre Republica Moldova şi Uniunea Europeană. </a:t>
            </a:r>
          </a:p>
          <a:p>
            <a:pPr marL="0" indent="0" algn="just">
              <a:buNone/>
            </a:pPr>
            <a:r>
              <a:rPr lang="ro-MO" sz="1800" dirty="0"/>
              <a:t>Documentul de bază care reglementează aplicarea ZLSAC - DCFTA dintre Republica Moldova şi Uniunea Europeană este Acordul de Asociere, (titlul V al acestui Acord - "Comerţ și Aspecte Legate de Comerț"), Titlul V al AA (pag. 134-560 a AA), </a:t>
            </a:r>
          </a:p>
          <a:p>
            <a:pPr marL="0" indent="0" algn="just">
              <a:buNone/>
            </a:pPr>
            <a:r>
              <a:rPr lang="ro-MO" sz="1800" u="sng" dirty="0">
                <a:hlinkClick r:id="rId2"/>
              </a:rPr>
              <a:t>http://www.mfa.gov.md/img/docs/Acordul-de-Asociere-RM-UE.pdf</a:t>
            </a:r>
            <a:endParaRPr lang="vi-VN" sz="1800" dirty="0"/>
          </a:p>
          <a:p>
            <a:pPr algn="just"/>
            <a:endParaRPr lang="en-US" sz="1800" dirty="0"/>
          </a:p>
        </p:txBody>
      </p:sp>
      <p:sp>
        <p:nvSpPr>
          <p:cNvPr id="14" name="Прямоугольник 13"/>
          <p:cNvSpPr/>
          <p:nvPr/>
        </p:nvSpPr>
        <p:spPr>
          <a:xfrm>
            <a:off x="6537435" y="2053441"/>
            <a:ext cx="5302915" cy="4247317"/>
          </a:xfrm>
          <a:prstGeom prst="rect">
            <a:avLst/>
          </a:prstGeom>
          <a:ln>
            <a:solidFill>
              <a:srgbClr val="0000CC"/>
            </a:solidFill>
          </a:ln>
        </p:spPr>
        <p:txBody>
          <a:bodyPr wrap="square">
            <a:spAutoFit/>
          </a:bodyPr>
          <a:lstStyle/>
          <a:p>
            <a:r>
              <a:rPr lang="ro-MO" dirty="0"/>
              <a:t>Titlul V al AA reglementează:</a:t>
            </a:r>
            <a:endParaRPr lang="ru-RU" dirty="0"/>
          </a:p>
          <a:p>
            <a:pPr marL="285750" lvl="0" indent="-285750" algn="just">
              <a:buFont typeface="Wingdings" pitchFamily="2" charset="2"/>
              <a:buChar char="Ø"/>
            </a:pPr>
            <a:r>
              <a:rPr lang="ro-MO" b="1" dirty="0"/>
              <a:t>aspectul ”Liber (</a:t>
            </a:r>
            <a:r>
              <a:rPr lang="ro-MO" b="1" dirty="0" err="1"/>
              <a:t>Free</a:t>
            </a:r>
            <a:r>
              <a:rPr lang="ro-MO" b="1" dirty="0"/>
              <a:t>)” al ZLSAC</a:t>
            </a:r>
            <a:r>
              <a:rPr lang="ro-MO" dirty="0"/>
              <a:t>: acces mai bun pe piață, eliminarea taxelor de import și export, eliminarea altor bariere în comerțul cu produse și servicii;</a:t>
            </a:r>
            <a:endParaRPr lang="ru-RU" dirty="0"/>
          </a:p>
          <a:p>
            <a:pPr marL="285750" lvl="0" indent="-285750" algn="just">
              <a:buFont typeface="Wingdings" pitchFamily="2" charset="2"/>
              <a:buChar char="Ø"/>
            </a:pPr>
            <a:r>
              <a:rPr lang="ro-MO" dirty="0"/>
              <a:t> </a:t>
            </a:r>
            <a:r>
              <a:rPr lang="ro-MO" b="1" dirty="0"/>
              <a:t>aspectul ”Aprofundat (Deep)”</a:t>
            </a:r>
            <a:r>
              <a:rPr lang="ro-MO" dirty="0"/>
              <a:t>: crearea legăturilor politice și economice mai strânse cu UE în domeniile de siguranță alimentară/măsuri sanitare și fitosanitare, reglementări tehnice și standarde pentru bunurile industriale, achiziții publice, servicii și facilitări comerciale și vamale;</a:t>
            </a:r>
            <a:endParaRPr lang="ru-RU" dirty="0"/>
          </a:p>
          <a:p>
            <a:pPr marL="285750" lvl="0" indent="-285750" algn="just">
              <a:buFont typeface="Wingdings" pitchFamily="2" charset="2"/>
              <a:buChar char="Ø"/>
            </a:pPr>
            <a:r>
              <a:rPr lang="ro-MO" b="1" dirty="0"/>
              <a:t>aspectul ”Cuprinzător (Comprehensive)” al ZLSAC</a:t>
            </a:r>
            <a:r>
              <a:rPr lang="ro-MO" dirty="0"/>
              <a:t>: achizițiile publice, politicile concurențiale, proprietatea intelectuală și dezvoltarea durabilă și transparența.</a:t>
            </a:r>
            <a:endParaRPr lang="ru-RU" dirty="0"/>
          </a:p>
        </p:txBody>
      </p:sp>
      <p:cxnSp>
        <p:nvCxnSpPr>
          <p:cNvPr id="15" name="Прямая со стрелкой 14"/>
          <p:cNvCxnSpPr/>
          <p:nvPr/>
        </p:nvCxnSpPr>
        <p:spPr>
          <a:xfrm>
            <a:off x="5110699" y="5087007"/>
            <a:ext cx="142673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7219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o-RO" altLang="en-US" b="1" dirty="0">
                <a:solidFill>
                  <a:srgbClr val="FF0000"/>
                </a:solidFill>
              </a:rPr>
              <a:t>8</a:t>
            </a:r>
            <a:r>
              <a:rPr lang="en-US" altLang="en-US" b="1" dirty="0">
                <a:solidFill>
                  <a:srgbClr val="FF0000"/>
                </a:solidFill>
              </a:rPr>
              <a:t>.</a:t>
            </a:r>
            <a:r>
              <a:rPr lang="ro-RO" altLang="en-US" b="1" dirty="0">
                <a:solidFill>
                  <a:srgbClr val="FF0000"/>
                </a:solidFill>
              </a:rPr>
              <a:t>1</a:t>
            </a:r>
            <a:r>
              <a:rPr lang="en-US" altLang="en-US" b="1" dirty="0">
                <a:solidFill>
                  <a:srgbClr val="FF0000"/>
                </a:solidFill>
              </a:rPr>
              <a:t>. </a:t>
            </a:r>
            <a:r>
              <a:rPr lang="ro-RO" b="1" dirty="0">
                <a:solidFill>
                  <a:srgbClr val="FF0000"/>
                </a:solidFill>
              </a:rPr>
              <a:t>Ce este Acordul de Asociere şi ce reprezintă DCFTA – ZLSAC (Deep </a:t>
            </a:r>
            <a:r>
              <a:rPr lang="ro-RO" b="1" dirty="0" err="1">
                <a:solidFill>
                  <a:srgbClr val="FF0000"/>
                </a:solidFill>
              </a:rPr>
              <a:t>and</a:t>
            </a:r>
            <a:r>
              <a:rPr lang="ro-RO" b="1" dirty="0">
                <a:solidFill>
                  <a:srgbClr val="FF0000"/>
                </a:solidFill>
              </a:rPr>
              <a:t> Comprehensive </a:t>
            </a:r>
            <a:r>
              <a:rPr lang="ro-RO" b="1" dirty="0" err="1">
                <a:solidFill>
                  <a:srgbClr val="FF0000"/>
                </a:solidFill>
              </a:rPr>
              <a:t>Free</a:t>
            </a:r>
            <a:r>
              <a:rPr lang="ro-RO" b="1" dirty="0">
                <a:solidFill>
                  <a:srgbClr val="FF0000"/>
                </a:solidFill>
              </a:rPr>
              <a:t> Trade </a:t>
            </a:r>
            <a:r>
              <a:rPr lang="ro-RO" b="1" dirty="0" err="1">
                <a:solidFill>
                  <a:srgbClr val="FF0000"/>
                </a:solidFill>
              </a:rPr>
              <a:t>Area</a:t>
            </a:r>
            <a:r>
              <a:rPr lang="ro-RO" b="1" dirty="0">
                <a:solidFill>
                  <a:srgbClr val="FF0000"/>
                </a:solidFill>
              </a:rPr>
              <a:t> - Zona de Liber Schimb Aprofundat și Cuprinzător)?</a:t>
            </a:r>
            <a:endParaRPr lang="en-US" altLang="en-US" b="1" dirty="0">
              <a:solidFill>
                <a:srgbClr val="FF0000"/>
              </a:solidFill>
            </a:endParaRPr>
          </a:p>
        </p:txBody>
      </p:sp>
      <p:sp>
        <p:nvSpPr>
          <p:cNvPr id="12" name="Содержимое 2"/>
          <p:cNvSpPr>
            <a:spLocks noGrp="1"/>
          </p:cNvSpPr>
          <p:nvPr>
            <p:ph idx="1"/>
          </p:nvPr>
        </p:nvSpPr>
        <p:spPr>
          <a:xfrm>
            <a:off x="351647" y="2526193"/>
            <a:ext cx="11209732" cy="3748483"/>
          </a:xfrm>
        </p:spPr>
        <p:txBody>
          <a:bodyPr>
            <a:noAutofit/>
          </a:bodyPr>
          <a:lstStyle/>
          <a:p>
            <a:pPr marL="0" indent="0" algn="just">
              <a:buNone/>
            </a:pPr>
            <a:r>
              <a:rPr lang="ro-RO" sz="2000" b="1" dirty="0">
                <a:latin typeface="Arial" pitchFamily="34" charset="0"/>
                <a:cs typeface="Arial" pitchFamily="34" charset="0"/>
              </a:rPr>
              <a:t>Ce oferă DCFTA?</a:t>
            </a:r>
          </a:p>
          <a:p>
            <a:pPr algn="just"/>
            <a:r>
              <a:rPr lang="ro-RO" sz="2000" b="1" dirty="0">
                <a:latin typeface="Arial" pitchFamily="34" charset="0"/>
                <a:cs typeface="Arial" pitchFamily="34" charset="0"/>
              </a:rPr>
              <a:t>Obligațiuni tarifare </a:t>
            </a:r>
            <a:r>
              <a:rPr lang="ro-RO" sz="2000" dirty="0">
                <a:latin typeface="Arial" pitchFamily="34" charset="0"/>
                <a:cs typeface="Arial" pitchFamily="34" charset="0"/>
              </a:rPr>
              <a:t>- e</a:t>
            </a:r>
            <a:r>
              <a:rPr lang="vi-VN" sz="2000" dirty="0">
                <a:latin typeface="Arial" pitchFamily="34" charset="0"/>
                <a:cs typeface="Arial" pitchFamily="34" charset="0"/>
              </a:rPr>
              <a:t>liminarea completă a tuturor taxelor de import și interzicerea taxelor de export pentru toate produsele UE</a:t>
            </a:r>
            <a:r>
              <a:rPr lang="ro-RO" sz="2000" dirty="0">
                <a:latin typeface="Arial" pitchFamily="34" charset="0"/>
                <a:cs typeface="Arial" pitchFamily="34" charset="0"/>
              </a:rPr>
              <a:t>, cu excepția unor </a:t>
            </a:r>
            <a:r>
              <a:rPr lang="vi-VN" sz="2000" dirty="0">
                <a:latin typeface="Arial" pitchFamily="34" charset="0"/>
                <a:cs typeface="Arial" pitchFamily="34" charset="0"/>
              </a:rPr>
              <a:t>bunuri agricole (majoritatea de origine animală, zahăr și produse cereale), care sunt considerate sensibile în UE</a:t>
            </a:r>
            <a:r>
              <a:rPr lang="ro-RO" sz="2000" dirty="0">
                <a:latin typeface="Arial" pitchFamily="34" charset="0"/>
                <a:cs typeface="Arial" pitchFamily="34" charset="0"/>
              </a:rPr>
              <a:t> (</a:t>
            </a:r>
            <a:r>
              <a:rPr lang="vi-VN" sz="2000" dirty="0">
                <a:latin typeface="Arial" pitchFamily="34" charset="0"/>
                <a:cs typeface="Arial" pitchFamily="34" charset="0"/>
              </a:rPr>
              <a:t>vor fi obiectul monitorizării fluxurilor comerciale</a:t>
            </a:r>
            <a:r>
              <a:rPr lang="ro-RO" sz="2000" dirty="0">
                <a:latin typeface="Arial" pitchFamily="34" charset="0"/>
                <a:cs typeface="Arial" pitchFamily="34" charset="0"/>
              </a:rPr>
              <a:t>).</a:t>
            </a:r>
          </a:p>
          <a:p>
            <a:pPr algn="just"/>
            <a:r>
              <a:rPr lang="ro-RO" sz="2000" b="1" dirty="0">
                <a:latin typeface="Arial" pitchFamily="34" charset="0"/>
                <a:cs typeface="Arial" pitchFamily="34" charset="0"/>
              </a:rPr>
              <a:t>Reguli de origine </a:t>
            </a:r>
            <a:r>
              <a:rPr lang="ro-RO" sz="2000" dirty="0">
                <a:latin typeface="Arial" pitchFamily="34" charset="0"/>
                <a:cs typeface="Arial" pitchFamily="34" charset="0"/>
              </a:rPr>
              <a:t>- </a:t>
            </a:r>
            <a:r>
              <a:rPr lang="vi-VN" sz="2000" dirty="0">
                <a:latin typeface="Arial" pitchFamily="34" charset="0"/>
                <a:cs typeface="Arial" pitchFamily="34" charset="0"/>
              </a:rPr>
              <a:t>Republica Moldova va aplica regulile de origine care vor face posibilă aderarea la Convenția Pan-EuroMed (PEM)</a:t>
            </a:r>
            <a:r>
              <a:rPr lang="ro-RO" sz="2000" dirty="0">
                <a:latin typeface="Arial" pitchFamily="34" charset="0"/>
                <a:cs typeface="Arial" pitchFamily="34" charset="0"/>
              </a:rPr>
              <a:t> – cumularea regulilor de origine.</a:t>
            </a:r>
          </a:p>
          <a:p>
            <a:pPr algn="just"/>
            <a:r>
              <a:rPr lang="ro-RO" sz="2000" b="1" dirty="0">
                <a:latin typeface="Arial" pitchFamily="34" charset="0"/>
                <a:cs typeface="Arial" pitchFamily="34" charset="0"/>
              </a:rPr>
              <a:t>Servicii și dreptul de stabilire </a:t>
            </a:r>
            <a:r>
              <a:rPr lang="ro-RO" sz="2000" dirty="0">
                <a:latin typeface="Arial" pitchFamily="34" charset="0"/>
                <a:cs typeface="Arial" pitchFamily="34" charset="0"/>
              </a:rPr>
              <a:t>- </a:t>
            </a:r>
            <a:r>
              <a:rPr lang="vi-VN" sz="2000" dirty="0">
                <a:latin typeface="Arial" pitchFamily="34" charset="0"/>
                <a:cs typeface="Arial" pitchFamily="34" charset="0"/>
              </a:rPr>
              <a:t>UE și Republica Moldova își oferă reciproc accesul pe piață pentru serviciile transfrontaliere într-o gamă largă de domenii, pe lângă alte angajamentele înscrise în Acordul General privind Comerțul cu Servicii (GATS)</a:t>
            </a:r>
            <a:r>
              <a:rPr lang="ro-RO" sz="2000" dirty="0">
                <a:latin typeface="Arial" pitchFamily="34" charset="0"/>
                <a:cs typeface="Arial" pitchFamily="34" charset="0"/>
              </a:rPr>
              <a:t> – ”mode 4”.</a:t>
            </a:r>
            <a:endParaRPr lang="ru-RU" sz="2000" dirty="0">
              <a:latin typeface="Arial" pitchFamily="34" charset="0"/>
              <a:cs typeface="Arial" pitchFamily="34" charset="0"/>
            </a:endParaRPr>
          </a:p>
        </p:txBody>
      </p:sp>
    </p:spTree>
    <p:extLst>
      <p:ext uri="{BB962C8B-B14F-4D97-AF65-F5344CB8AC3E}">
        <p14:creationId xmlns:p14="http://schemas.microsoft.com/office/powerpoint/2010/main" val="23593875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2</a:t>
            </a:r>
            <a:r>
              <a:rPr lang="en-US" altLang="en-US" b="1" dirty="0">
                <a:solidFill>
                  <a:srgbClr val="FF0000"/>
                </a:solidFill>
              </a:rPr>
              <a:t>. </a:t>
            </a:r>
            <a:r>
              <a:rPr lang="ro-RO" altLang="en-US" b="1" dirty="0">
                <a:solidFill>
                  <a:srgbClr val="FF0000"/>
                </a:solidFill>
              </a:rPr>
              <a:t>S</a:t>
            </a:r>
            <a:r>
              <a:rPr lang="ro-RO" b="1" dirty="0">
                <a:solidFill>
                  <a:srgbClr val="FF0000"/>
                </a:solidFill>
              </a:rPr>
              <a:t>ursele de ființarea oferite de UE pentru mediul de afaceri din RM</a:t>
            </a:r>
            <a:endParaRPr lang="ru-RU" b="1" dirty="0">
              <a:solidFill>
                <a:srgbClr val="FF0000"/>
              </a:solidFill>
            </a:endParaRPr>
          </a:p>
        </p:txBody>
      </p:sp>
      <p:sp>
        <p:nvSpPr>
          <p:cNvPr id="13" name="Прямоугольник 3"/>
          <p:cNvSpPr>
            <a:spLocks noChangeArrowheads="1"/>
          </p:cNvSpPr>
          <p:nvPr/>
        </p:nvSpPr>
        <p:spPr bwMode="auto">
          <a:xfrm>
            <a:off x="250276" y="1867612"/>
            <a:ext cx="11271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altLang="en-US" b="1" dirty="0"/>
              <a:t>INFORMAŢIA GENERALIZATĂ PRIVITOR LA SURSE DE FINANŢARE</a:t>
            </a:r>
            <a:r>
              <a:rPr lang="ro-MO" altLang="en-US" dirty="0"/>
              <a:t>: </a:t>
            </a:r>
            <a:r>
              <a:rPr lang="ro-MO" dirty="0">
                <a:hlinkClick r:id="rId2"/>
              </a:rPr>
              <a:t>https://finantare.gov.md/</a:t>
            </a:r>
            <a:endParaRPr lang="ro-MO" altLang="en-US" b="1" u="sng" dirty="0"/>
          </a:p>
        </p:txBody>
      </p:sp>
      <p:sp>
        <p:nvSpPr>
          <p:cNvPr id="3" name="Прямоугольник 2"/>
          <p:cNvSpPr/>
          <p:nvPr/>
        </p:nvSpPr>
        <p:spPr>
          <a:xfrm>
            <a:off x="351647" y="2367393"/>
            <a:ext cx="6856268" cy="4154984"/>
          </a:xfrm>
          <a:prstGeom prst="rect">
            <a:avLst/>
          </a:prstGeom>
        </p:spPr>
        <p:txBody>
          <a:bodyPr wrap="square">
            <a:spAutoFit/>
          </a:bodyPr>
          <a:lstStyle/>
          <a:p>
            <a:pPr marL="228600" indent="-228600">
              <a:buFont typeface="+mj-lt"/>
              <a:buAutoNum type="arabicPeriod"/>
            </a:pPr>
            <a:r>
              <a:rPr lang="ro-RO" sz="1200" b="1" dirty="0">
                <a:hlinkClick r:id="rId3"/>
              </a:rPr>
              <a:t>Facilitatea de Creditare a Tinerilor din fondurile împrumuturilor externe de stat pentru dezvoltare</a:t>
            </a:r>
            <a:endParaRPr lang="ru-RU" sz="1200" b="1" dirty="0"/>
          </a:p>
          <a:p>
            <a:pPr marL="228600" indent="-228600">
              <a:buFont typeface="+mj-lt"/>
              <a:buAutoNum type="arabicPeriod"/>
            </a:pPr>
            <a:r>
              <a:rPr lang="ro-RO" sz="1200" b="1" dirty="0" err="1">
                <a:hlinkClick r:id="rId4"/>
              </a:rPr>
              <a:t>Progamul</a:t>
            </a:r>
            <a:r>
              <a:rPr lang="ro-RO" sz="1200" b="1" dirty="0">
                <a:hlinkClick r:id="rId4"/>
              </a:rPr>
              <a:t> </a:t>
            </a:r>
            <a:r>
              <a:rPr lang="ro-RO" sz="1200" b="1" dirty="0" err="1">
                <a:hlinkClick r:id="rId4"/>
              </a:rPr>
              <a:t>Antreprenoriat</a:t>
            </a:r>
            <a:r>
              <a:rPr lang="ro-RO" sz="1200" b="1" dirty="0">
                <a:hlinkClick r:id="rId4"/>
              </a:rPr>
              <a:t> Social</a:t>
            </a:r>
            <a:endParaRPr lang="ru-RU" sz="1200" b="1" dirty="0"/>
          </a:p>
          <a:p>
            <a:pPr marL="228600" indent="-228600">
              <a:buFont typeface="+mj-lt"/>
              <a:buAutoNum type="arabicPeriod"/>
            </a:pPr>
            <a:r>
              <a:rPr lang="ro-RO" sz="1200" b="1" dirty="0">
                <a:hlinkClick r:id="rId5"/>
              </a:rPr>
              <a:t>Programul anual de Granturi pentru organizațiile de tineret</a:t>
            </a:r>
            <a:endParaRPr lang="ru-RU" sz="1200" b="1" dirty="0"/>
          </a:p>
          <a:p>
            <a:pPr marL="228600" indent="-228600">
              <a:buFont typeface="+mj-lt"/>
              <a:buAutoNum type="arabicPeriod"/>
            </a:pPr>
            <a:r>
              <a:rPr lang="ro-RO" sz="1200" b="1" dirty="0">
                <a:hlinkClick r:id="rId6"/>
              </a:rPr>
              <a:t>Programul de Instruire Continuă (GEA)</a:t>
            </a:r>
            <a:endParaRPr lang="ru-RU" sz="1200" b="1" dirty="0"/>
          </a:p>
          <a:p>
            <a:pPr marL="228600" indent="-228600">
              <a:buFont typeface="+mj-lt"/>
              <a:buAutoNum type="arabicPeriod"/>
            </a:pPr>
            <a:r>
              <a:rPr lang="ro-RO" sz="1200" b="1" dirty="0">
                <a:hlinkClick r:id="rId7"/>
              </a:rPr>
              <a:t>Centrul de Consultanță și Asistență în Afaceri</a:t>
            </a:r>
            <a:endParaRPr lang="ru-RU" sz="1200" b="1" dirty="0"/>
          </a:p>
          <a:p>
            <a:pPr marL="228600" indent="-228600">
              <a:buFont typeface="+mj-lt"/>
              <a:buAutoNum type="arabicPeriod"/>
            </a:pPr>
            <a:r>
              <a:rPr lang="ro-RO" sz="1200" b="1" dirty="0">
                <a:hlinkClick r:id="rId8"/>
              </a:rPr>
              <a:t>Platforma Națională a Femeilor din Moldova</a:t>
            </a:r>
            <a:endParaRPr lang="ru-RU" sz="1200" b="1" dirty="0"/>
          </a:p>
          <a:p>
            <a:pPr marL="228600" indent="-228600">
              <a:buFont typeface="+mj-lt"/>
              <a:buAutoNum type="arabicPeriod"/>
            </a:pPr>
            <a:r>
              <a:rPr lang="ro-RO" sz="1200" b="1" dirty="0">
                <a:hlinkClick r:id="rId9"/>
              </a:rPr>
              <a:t>Enterprise Europe </a:t>
            </a:r>
            <a:r>
              <a:rPr lang="ro-RO" sz="1200" b="1" dirty="0" err="1">
                <a:hlinkClick r:id="rId9"/>
              </a:rPr>
              <a:t>Network</a:t>
            </a:r>
            <a:endParaRPr lang="ru-RU" sz="1200" b="1" dirty="0"/>
          </a:p>
          <a:p>
            <a:pPr marL="228600" indent="-228600">
              <a:buFont typeface="+mj-lt"/>
              <a:buAutoNum type="arabicPeriod"/>
            </a:pPr>
            <a:r>
              <a:rPr lang="ro-RO" sz="1200" b="1" dirty="0">
                <a:hlinkClick r:id="rId10"/>
              </a:rPr>
              <a:t>Linia de Creditare și schemă de granturi EU4Business-BERD</a:t>
            </a:r>
            <a:endParaRPr lang="ru-RU" sz="1200" b="1" dirty="0"/>
          </a:p>
          <a:p>
            <a:pPr marL="228600" indent="-228600">
              <a:buFont typeface="+mj-lt"/>
              <a:buAutoNum type="arabicPeriod"/>
            </a:pPr>
            <a:r>
              <a:rPr lang="ro-RO" sz="1200" b="1" dirty="0">
                <a:hlinkClick r:id="rId11"/>
              </a:rPr>
              <a:t>Credite pentru Scopuri Investiționale (Directoratul Liniei de Credit)</a:t>
            </a:r>
            <a:endParaRPr lang="ru-RU" sz="1200" b="1" dirty="0"/>
          </a:p>
          <a:p>
            <a:pPr marL="228600" indent="-228600">
              <a:buFont typeface="+mj-lt"/>
              <a:buAutoNum type="arabicPeriod"/>
            </a:pPr>
            <a:r>
              <a:rPr lang="ro-RO" sz="1200" b="1" dirty="0">
                <a:hlinkClick r:id="rId12"/>
              </a:rPr>
              <a:t>Fondul de Stat de Garantare a Creditelor</a:t>
            </a:r>
            <a:endParaRPr lang="ru-RU" sz="1200" b="1" dirty="0"/>
          </a:p>
          <a:p>
            <a:pPr marL="228600" indent="-228600">
              <a:buFont typeface="+mj-lt"/>
              <a:buAutoNum type="arabicPeriod"/>
            </a:pPr>
            <a:r>
              <a:rPr lang="ro-RO" sz="1200" b="1" dirty="0">
                <a:hlinkClick r:id="rId13"/>
              </a:rPr>
              <a:t>Programul de Atragere a Remitențelor în Economie – PARE 1+</a:t>
            </a:r>
            <a:r>
              <a:rPr lang="ro-RO" sz="1200" b="1" dirty="0" err="1">
                <a:hlinkClick r:id="rId13"/>
              </a:rPr>
              <a:t>1</a:t>
            </a:r>
            <a:endParaRPr lang="ru-RU" sz="1200" b="1" dirty="0"/>
          </a:p>
          <a:p>
            <a:pPr marL="228600" indent="-228600">
              <a:buFont typeface="+mj-lt"/>
              <a:buAutoNum type="arabicPeriod"/>
            </a:pPr>
            <a:r>
              <a:rPr lang="ro-RO" sz="1200" b="1" dirty="0">
                <a:hlinkClick r:id="rId14"/>
              </a:rPr>
              <a:t>Programul COSME al Uniunii Europene</a:t>
            </a:r>
            <a:endParaRPr lang="ru-RU" sz="1200" b="1" dirty="0"/>
          </a:p>
          <a:p>
            <a:pPr marL="228600" indent="-228600">
              <a:buFont typeface="+mj-lt"/>
              <a:buAutoNum type="arabicPeriod"/>
            </a:pPr>
            <a:r>
              <a:rPr lang="ro-RO" sz="1200" b="1" dirty="0">
                <a:hlinkClick r:id="rId15"/>
              </a:rPr>
              <a:t>Programul HORIZON-2020 al Uniunii Europene</a:t>
            </a:r>
            <a:endParaRPr lang="ru-RU" sz="1200" b="1" dirty="0"/>
          </a:p>
          <a:p>
            <a:pPr marL="228600" indent="-228600">
              <a:buFont typeface="+mj-lt"/>
              <a:buAutoNum type="arabicPeriod"/>
            </a:pPr>
            <a:r>
              <a:rPr lang="ro-RO" sz="1200" b="1" dirty="0">
                <a:hlinkClick r:id="rId16"/>
              </a:rPr>
              <a:t>Programul Rural de Reziliență </a:t>
            </a:r>
            <a:r>
              <a:rPr lang="ro-RO" sz="1200" b="1" dirty="0" err="1">
                <a:hlinkClick r:id="rId16"/>
              </a:rPr>
              <a:t>Economico-Climatică</a:t>
            </a:r>
            <a:r>
              <a:rPr lang="ro-RO" sz="1200" b="1" dirty="0">
                <a:hlinkClick r:id="rId16"/>
              </a:rPr>
              <a:t> Incluzivă (IFAD VI) – Agricultură Conservativă și Lanțuri Valorice</a:t>
            </a:r>
            <a:endParaRPr lang="ru-RU" sz="1200" b="1" dirty="0"/>
          </a:p>
          <a:p>
            <a:pPr marL="228600" indent="-228600">
              <a:buFont typeface="+mj-lt"/>
              <a:buAutoNum type="arabicPeriod"/>
            </a:pPr>
            <a:r>
              <a:rPr lang="ro-RO" sz="1200" b="1" dirty="0">
                <a:hlinkClick r:id="rId17"/>
              </a:rPr>
              <a:t>Livada Moldovei</a:t>
            </a:r>
            <a:endParaRPr lang="ru-RU" sz="1200" b="1" dirty="0"/>
          </a:p>
          <a:p>
            <a:pPr marL="228600" indent="-228600">
              <a:buFont typeface="+mj-lt"/>
              <a:buAutoNum type="arabicPeriod"/>
            </a:pPr>
            <a:r>
              <a:rPr lang="ro-RO" sz="1200" b="1" dirty="0">
                <a:hlinkClick r:id="rId18"/>
              </a:rPr>
              <a:t>Fondul Național de Dezvoltare a Agriculturii și Mediului Rural</a:t>
            </a:r>
            <a:endParaRPr lang="ru-RU" sz="1200" b="1" dirty="0"/>
          </a:p>
          <a:p>
            <a:pPr marL="228600" indent="-228600">
              <a:buFont typeface="+mj-lt"/>
              <a:buAutoNum type="arabicPeriod"/>
            </a:pPr>
            <a:r>
              <a:rPr lang="ro-RO" sz="1200" b="1" dirty="0" err="1">
                <a:hlinkClick r:id="rId19"/>
              </a:rPr>
              <a:t>Development</a:t>
            </a:r>
            <a:r>
              <a:rPr lang="ro-RO" sz="1200" b="1" dirty="0">
                <a:hlinkClick r:id="rId19"/>
              </a:rPr>
              <a:t> Credit </a:t>
            </a:r>
            <a:r>
              <a:rPr lang="ro-RO" sz="1200" b="1" dirty="0" err="1">
                <a:hlinkClick r:id="rId19"/>
              </a:rPr>
              <a:t>Authority</a:t>
            </a:r>
            <a:endParaRPr lang="ru-RU" sz="1200" b="1" dirty="0"/>
          </a:p>
          <a:p>
            <a:pPr marL="228600" indent="-228600">
              <a:buFont typeface="+mj-lt"/>
              <a:buAutoNum type="arabicPeriod"/>
            </a:pPr>
            <a:r>
              <a:rPr lang="ro-RO" sz="1200" b="1" dirty="0">
                <a:hlinkClick r:id="rId20"/>
              </a:rPr>
              <a:t>Centrul de Excelență în domeniul Tehnologiei Informației și Comunicațiilor </a:t>
            </a:r>
            <a:r>
              <a:rPr lang="ro-RO" sz="1200" b="1" dirty="0" err="1">
                <a:hlinkClick r:id="rId20"/>
              </a:rPr>
              <a:t>Tekwill</a:t>
            </a:r>
            <a:endParaRPr lang="ru-RU" sz="1200" b="1" dirty="0"/>
          </a:p>
          <a:p>
            <a:pPr marL="228600" indent="-228600">
              <a:buFont typeface="+mj-lt"/>
              <a:buAutoNum type="arabicPeriod"/>
            </a:pPr>
            <a:r>
              <a:rPr lang="ro-RO" sz="1200" b="1" dirty="0">
                <a:hlinkClick r:id="rId21"/>
              </a:rPr>
              <a:t>Proiectul USAID de Competitivitate în Moldova</a:t>
            </a:r>
            <a:endParaRPr lang="ru-RU" sz="1200" b="1" dirty="0"/>
          </a:p>
          <a:p>
            <a:pPr marL="228600" indent="-228600">
              <a:buFont typeface="+mj-lt"/>
              <a:buAutoNum type="arabicPeriod"/>
            </a:pPr>
            <a:r>
              <a:rPr lang="ro-RO" sz="1200" b="1" dirty="0">
                <a:hlinkClick r:id="rId22"/>
              </a:rPr>
              <a:t>Programul de Parteneriate de Afaceri </a:t>
            </a:r>
            <a:r>
              <a:rPr lang="ro-RO" sz="1200" b="1" dirty="0" err="1">
                <a:hlinkClick r:id="rId22"/>
              </a:rPr>
              <a:t>Public-Private</a:t>
            </a:r>
            <a:endParaRPr lang="ru-RU" sz="1200" b="1" dirty="0"/>
          </a:p>
          <a:p>
            <a:pPr marL="228600" indent="-228600">
              <a:buFont typeface="+mj-lt"/>
              <a:buAutoNum type="arabicPeriod"/>
            </a:pPr>
            <a:r>
              <a:rPr lang="ro-RO" sz="1200" b="1" dirty="0">
                <a:hlinkClick r:id="rId23"/>
              </a:rPr>
              <a:t>Echipa de Susținere a Micului Business Moldova</a:t>
            </a:r>
            <a:endParaRPr lang="ru-RU" sz="1200" b="1" dirty="0"/>
          </a:p>
        </p:txBody>
      </p:sp>
      <p:sp>
        <p:nvSpPr>
          <p:cNvPr id="5" name="Прямоугольник 4"/>
          <p:cNvSpPr/>
          <p:nvPr/>
        </p:nvSpPr>
        <p:spPr>
          <a:xfrm>
            <a:off x="7458989" y="5892940"/>
            <a:ext cx="4047390" cy="369332"/>
          </a:xfrm>
          <a:prstGeom prst="rect">
            <a:avLst/>
          </a:prstGeom>
        </p:spPr>
        <p:txBody>
          <a:bodyPr wrap="none">
            <a:spAutoFit/>
          </a:bodyPr>
          <a:lstStyle/>
          <a:p>
            <a:r>
              <a:rPr lang="ro-MO" b="1" dirty="0"/>
              <a:t>SURSA DE INFORMARE:</a:t>
            </a:r>
            <a:r>
              <a:rPr lang="ro-MO" dirty="0">
                <a:hlinkClick r:id="rId24"/>
              </a:rPr>
              <a:t> http://dcfta.md/</a:t>
            </a:r>
            <a:endParaRPr lang="ru-RU" dirty="0"/>
          </a:p>
        </p:txBody>
      </p:sp>
      <p:pic>
        <p:nvPicPr>
          <p:cNvPr id="9" name="Рисунок 8"/>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7122046" y="2826441"/>
            <a:ext cx="4718304" cy="2907792"/>
          </a:xfrm>
          <a:prstGeom prst="rect">
            <a:avLst/>
          </a:prstGeom>
        </p:spPr>
      </p:pic>
    </p:spTree>
    <p:extLst>
      <p:ext uri="{BB962C8B-B14F-4D97-AF65-F5344CB8AC3E}">
        <p14:creationId xmlns:p14="http://schemas.microsoft.com/office/powerpoint/2010/main" val="463586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8497" y="1168842"/>
            <a:ext cx="11488703" cy="353943"/>
          </a:xfrm>
          <a:prstGeom prst="rect">
            <a:avLst/>
          </a:prstGeom>
          <a:noFill/>
        </p:spPr>
        <p:txBody>
          <a:bodyPr wrap="square" rtlCol="0">
            <a:spAutoFit/>
          </a:bodyPr>
          <a:lstStyle/>
          <a:p>
            <a:r>
              <a:rPr lang="en-US" sz="1700" b="1" dirty="0">
                <a:solidFill>
                  <a:srgbClr val="0000CC"/>
                </a:solidFill>
              </a:rPr>
              <a:t>I. </a:t>
            </a:r>
            <a:r>
              <a:rPr lang="ro-RO" sz="1700" b="1" dirty="0">
                <a:solidFill>
                  <a:srgbClr val="0000CC"/>
                </a:solidFill>
              </a:rPr>
              <a:t>BAZA NAŢIONALĂ LEGISLATIVĂ ŞI NORMATIVĂ PRIVITOR LA EXPORTUL PRODUSELOR AGROALIMENTARE ŞI PROCESATE</a:t>
            </a:r>
            <a:endParaRPr lang="ru-RU" sz="1700" b="1" dirty="0">
              <a:solidFill>
                <a:srgbClr val="0000CC"/>
              </a:solidFill>
            </a:endParaRPr>
          </a:p>
        </p:txBody>
      </p:sp>
      <p:sp>
        <p:nvSpPr>
          <p:cNvPr id="9" name="Прямоугольник 2"/>
          <p:cNvSpPr>
            <a:spLocks noChangeArrowheads="1"/>
          </p:cNvSpPr>
          <p:nvPr/>
        </p:nvSpPr>
        <p:spPr bwMode="auto">
          <a:xfrm>
            <a:off x="398497" y="1643694"/>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o-RO" altLang="en-US" b="1" dirty="0">
                <a:solidFill>
                  <a:srgbClr val="FF0000"/>
                </a:solidFill>
              </a:rPr>
              <a:t>1.2. </a:t>
            </a:r>
            <a:r>
              <a:rPr lang="ro-RO" b="1" dirty="0">
                <a:solidFill>
                  <a:srgbClr val="FF0000"/>
                </a:solidFill>
              </a:rPr>
              <a:t>Cerinţele fitosanitare şi sanitar veterinare</a:t>
            </a:r>
            <a:endParaRPr lang="en-US" b="1" dirty="0">
              <a:solidFill>
                <a:srgbClr val="FF0000"/>
              </a:solidFill>
            </a:endParaRPr>
          </a:p>
          <a:p>
            <a:pPr lvl="0"/>
            <a:r>
              <a:rPr lang="ro-RO" altLang="en-US" b="1" dirty="0">
                <a:solidFill>
                  <a:srgbClr val="FF0000"/>
                </a:solidFill>
              </a:rPr>
              <a:t>1.3. </a:t>
            </a:r>
            <a:r>
              <a:rPr lang="ro-RO" b="1" dirty="0">
                <a:solidFill>
                  <a:srgbClr val="FF0000"/>
                </a:solidFill>
              </a:rPr>
              <a:t>Cerinţele privitor la conformitatea şi inofensivitatea produselor</a:t>
            </a:r>
            <a:endParaRPr lang="ru-RU" b="1" dirty="0">
              <a:solidFill>
                <a:srgbClr val="FF0000"/>
              </a:solidFill>
            </a:endParaRPr>
          </a:p>
        </p:txBody>
      </p:sp>
      <p:sp>
        <p:nvSpPr>
          <p:cNvPr id="10" name="Прямоугольник 1"/>
          <p:cNvSpPr>
            <a:spLocks noChangeArrowheads="1"/>
          </p:cNvSpPr>
          <p:nvPr/>
        </p:nvSpPr>
        <p:spPr bwMode="auto">
          <a:xfrm>
            <a:off x="398497" y="2266614"/>
            <a:ext cx="8121610" cy="386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o-MO" dirty="0"/>
              <a:t>Dar, înainte ca produsul Dvs. să ajungă pe piaţa, produsul trebuie să satisfacă un şir de cerinţe ale pieţii UE sau CSI, cu privire la </a:t>
            </a:r>
            <a:r>
              <a:rPr lang="ro-RO" dirty="0"/>
              <a:t>cerinţele fitosanitare şi sanitar veterinare </a:t>
            </a:r>
            <a:endParaRPr lang="ro-MO" dirty="0"/>
          </a:p>
          <a:p>
            <a:endParaRPr lang="ro-MO" sz="2000" b="1" dirty="0"/>
          </a:p>
          <a:p>
            <a:r>
              <a:rPr lang="ro-MO" sz="2000" b="1" dirty="0"/>
              <a:t>Cerinţe sanitare şi fitosanitare Republica Moldova</a:t>
            </a:r>
            <a:r>
              <a:rPr lang="ro-MO" sz="2000" dirty="0"/>
              <a:t>, sursa de informare:</a:t>
            </a:r>
            <a:endParaRPr lang="ro-MO" sz="2000" b="1" dirty="0"/>
          </a:p>
          <a:p>
            <a:r>
              <a:rPr lang="ro-MO" dirty="0">
                <a:solidFill>
                  <a:srgbClr val="0000CC"/>
                </a:solidFill>
                <a:hlinkClick r:id="rId2"/>
              </a:rPr>
              <a:t>https://customs.gov.md/ro/content/proceduri-fitosanitare-si-sanitar-veterinare-la-frontiera</a:t>
            </a:r>
            <a:endParaRPr lang="ro-MO" dirty="0">
              <a:solidFill>
                <a:srgbClr val="0000CC"/>
              </a:solidFill>
            </a:endParaRPr>
          </a:p>
          <a:p>
            <a:endParaRPr lang="ro-MO" sz="2000" b="1" dirty="0"/>
          </a:p>
          <a:p>
            <a:pPr marL="0" lvl="1"/>
            <a:r>
              <a:rPr lang="ro-MO" sz="2000" b="1" dirty="0"/>
              <a:t>Cerinţe sanitare şi fitosanitare UE</a:t>
            </a:r>
            <a:r>
              <a:rPr lang="ro-MO" sz="2000" dirty="0"/>
              <a:t>, sursa de informare:</a:t>
            </a:r>
            <a:r>
              <a:rPr lang="ro-MO" dirty="0"/>
              <a:t> </a:t>
            </a:r>
            <a:r>
              <a:rPr lang="ro-MO" dirty="0">
                <a:solidFill>
                  <a:srgbClr val="0000CC"/>
                </a:solidFill>
              </a:rPr>
              <a:t>https://trade.ec.europa.eu/tradehelp/sanitary-and-phytosanitary-requirements </a:t>
            </a:r>
          </a:p>
          <a:p>
            <a:pPr marL="0" lvl="1"/>
            <a:endParaRPr lang="ro-MO" sz="2000" b="1" dirty="0"/>
          </a:p>
          <a:p>
            <a:pPr marL="0" lvl="1"/>
            <a:r>
              <a:rPr lang="ro-MO" sz="2000" b="1" dirty="0"/>
              <a:t>Cerinţe sanitare şi fitosanitare Federaţia Rusă / CSI, sursa de informare: </a:t>
            </a:r>
            <a:r>
              <a:rPr lang="ro-MO" dirty="0">
                <a:solidFill>
                  <a:srgbClr val="0000CC"/>
                </a:solidFill>
                <a:hlinkClick r:id="rId3"/>
              </a:rPr>
              <a:t>https://www.fsvps.ru/fsvps/importExport/moldova/import.html</a:t>
            </a:r>
            <a:endParaRPr lang="ru-RU" altLang="en-US" dirty="0">
              <a:solidFill>
                <a:srgbClr val="0000CC"/>
              </a:solidFill>
            </a:endParaRPr>
          </a:p>
          <a:p>
            <a:pPr algn="just" eaLnBrk="1" hangingPunct="1"/>
            <a:endParaRPr lang="ru-RU" altLang="en-US" sz="1300" dirty="0"/>
          </a:p>
        </p:txBody>
      </p:sp>
      <p:sp>
        <p:nvSpPr>
          <p:cNvPr id="2" name="Прямоугольник 1"/>
          <p:cNvSpPr/>
          <p:nvPr/>
        </p:nvSpPr>
        <p:spPr>
          <a:xfrm>
            <a:off x="398497" y="6058534"/>
            <a:ext cx="11267440" cy="369332"/>
          </a:xfrm>
          <a:prstGeom prst="rect">
            <a:avLst/>
          </a:prstGeom>
        </p:spPr>
        <p:txBody>
          <a:bodyPr wrap="square">
            <a:spAutoFit/>
          </a:bodyPr>
          <a:lstStyle/>
          <a:p>
            <a:r>
              <a:rPr lang="ro-MO" b="1" dirty="0">
                <a:solidFill>
                  <a:srgbClr val="0000CC"/>
                </a:solidFill>
                <a:hlinkClick r:id="rId4"/>
              </a:rPr>
              <a:t>UN GHID UTIL </a:t>
            </a:r>
            <a:r>
              <a:rPr lang="ro-MO" dirty="0">
                <a:hlinkClick r:id="rId4"/>
              </a:rPr>
              <a:t>- http://dcfta.md/uploads/0/images/large/ghid-siguranta-alimentara.pdf</a:t>
            </a:r>
            <a:endParaRPr lang="ru-RU" dirty="0"/>
          </a:p>
        </p:txBody>
      </p:sp>
      <p:pic>
        <p:nvPicPr>
          <p:cNvPr id="3" name="Рисунок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37250" y="1643694"/>
            <a:ext cx="2137804" cy="3168650"/>
          </a:xfrm>
          <a:prstGeom prst="rect">
            <a:avLst/>
          </a:prstGeom>
        </p:spPr>
      </p:pic>
      <p:pic>
        <p:nvPicPr>
          <p:cNvPr id="5" name="Рисунок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91172" y="3228019"/>
            <a:ext cx="2137719" cy="3103984"/>
          </a:xfrm>
          <a:prstGeom prst="rect">
            <a:avLst/>
          </a:prstGeom>
        </p:spPr>
      </p:pic>
    </p:spTree>
    <p:extLst>
      <p:ext uri="{BB962C8B-B14F-4D97-AF65-F5344CB8AC3E}">
        <p14:creationId xmlns:p14="http://schemas.microsoft.com/office/powerpoint/2010/main" val="24772666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3</a:t>
            </a:r>
            <a:r>
              <a:rPr lang="en-US" altLang="en-US" b="1" dirty="0">
                <a:solidFill>
                  <a:srgbClr val="FF0000"/>
                </a:solidFill>
              </a:rPr>
              <a:t>. </a:t>
            </a:r>
            <a:r>
              <a:rPr lang="ro-RO" altLang="en-US" b="1" dirty="0">
                <a:solidFill>
                  <a:srgbClr val="FF0000"/>
                </a:solidFill>
              </a:rPr>
              <a:t>A</a:t>
            </a:r>
            <a:r>
              <a:rPr lang="ro-RO" b="1" dirty="0">
                <a:solidFill>
                  <a:srgbClr val="FF0000"/>
                </a:solidFill>
              </a:rPr>
              <a:t>ccesul produselor din Republica Moldova pe pieţele din UE</a:t>
            </a:r>
            <a:endParaRPr lang="ru-RU" b="1" dirty="0">
              <a:solidFill>
                <a:srgbClr val="FF0000"/>
              </a:solidFill>
            </a:endParaRPr>
          </a:p>
        </p:txBody>
      </p:sp>
      <p:sp>
        <p:nvSpPr>
          <p:cNvPr id="13" name="Прямоугольник 3"/>
          <p:cNvSpPr>
            <a:spLocks noChangeArrowheads="1"/>
          </p:cNvSpPr>
          <p:nvPr/>
        </p:nvSpPr>
        <p:spPr bwMode="auto">
          <a:xfrm>
            <a:off x="351647" y="1883675"/>
            <a:ext cx="11271743" cy="395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ro-MO" b="1" i="1" dirty="0"/>
              <a:t>Liberalizarea comerțului şi eliminarea obligaţiilor tarifare</a:t>
            </a:r>
            <a:r>
              <a:rPr lang="ro-MO" b="1" dirty="0"/>
              <a:t> </a:t>
            </a:r>
            <a:r>
              <a:rPr lang="ro-MO" dirty="0"/>
              <a:t>prin excluderea şi reducerea imediată a tuturor taxelor de import pentru toate produsele din Republica Moldova pe piaţa UE şi invers. Conform Titlului V, Capitolul 1 (Tratamentul naţional şi accesul pe piaţă a mărfurilor) şi al Articolului 147 (pag. 138) a AA privind instituirea ZLSAC, "fiecare parte reduce sau elimină taxele vamale aplicate mărfurilor originare din cealaltă parte, în conformitate cu anexa XV la prezentul acord", de la data intrării în vigoare a acordului, cu excepția unor categorii de mărfuri indicate în anexa menționată. Unele excepţii la acest domeniu sunt prevăzute în AA, prin includerea: </a:t>
            </a:r>
          </a:p>
          <a:p>
            <a:pPr marL="400050" lvl="0" indent="-400050" algn="just">
              <a:spcBef>
                <a:spcPts val="600"/>
              </a:spcBef>
              <a:spcAft>
                <a:spcPts val="600"/>
              </a:spcAft>
              <a:buAutoNum type="romanLcParenBoth"/>
            </a:pPr>
            <a:r>
              <a:rPr lang="ro-MO" dirty="0"/>
              <a:t>contingenţele tarifare (cote de export) prin restricţii cantitative pe volum de import fără taxe vamale din RM în UE;</a:t>
            </a:r>
          </a:p>
          <a:p>
            <a:pPr marL="400050" lvl="0" indent="-400050" algn="just">
              <a:spcBef>
                <a:spcPts val="600"/>
              </a:spcBef>
              <a:spcAft>
                <a:spcPts val="600"/>
              </a:spcAft>
              <a:buAutoNum type="romanLcParenBoth"/>
            </a:pPr>
            <a:r>
              <a:rPr lang="ro-MO" dirty="0"/>
              <a:t>păstrarea unor taxe specifice de import (</a:t>
            </a:r>
            <a:r>
              <a:rPr lang="ro-MO" dirty="0" err="1"/>
              <a:t>entry-price</a:t>
            </a:r>
            <a:r>
              <a:rPr lang="ro-MO" dirty="0"/>
              <a:t>) ale produselor din RM în UE; </a:t>
            </a:r>
          </a:p>
          <a:p>
            <a:pPr marL="400050" lvl="0" indent="-400050" algn="just">
              <a:spcBef>
                <a:spcPts val="600"/>
              </a:spcBef>
              <a:spcAft>
                <a:spcPts val="600"/>
              </a:spcAft>
              <a:buAutoNum type="romanLcParenBoth"/>
            </a:pPr>
            <a:r>
              <a:rPr lang="ro-MO" dirty="0"/>
              <a:t>implementarea mecanismul de protecţie împotriva eludării (reexportului) unor produse agricole considerate sensibile în UE şi </a:t>
            </a:r>
          </a:p>
          <a:p>
            <a:pPr marL="400050" lvl="0" indent="-400050" algn="just">
              <a:spcBef>
                <a:spcPts val="600"/>
              </a:spcBef>
              <a:spcAft>
                <a:spcPts val="600"/>
              </a:spcAft>
              <a:buAutoNum type="romanLcParenBoth"/>
            </a:pPr>
            <a:r>
              <a:rPr lang="ro-MO" dirty="0"/>
              <a:t>concesii tarifare la importul pe piața internă a RM din UE în regim </a:t>
            </a:r>
            <a:r>
              <a:rPr lang="ro-MO" dirty="0" err="1"/>
              <a:t>duty</a:t>
            </a:r>
            <a:r>
              <a:rPr lang="ro-MO" dirty="0"/>
              <a:t> </a:t>
            </a:r>
            <a:r>
              <a:rPr lang="ro-MO" dirty="0" err="1"/>
              <a:t>free</a:t>
            </a:r>
            <a:r>
              <a:rPr lang="ro-MO" dirty="0"/>
              <a:t> sau cu reducerea treptată a taxelor vamale la import pentru anumite produse sensibile:</a:t>
            </a:r>
            <a:endParaRPr lang="ru-RU" dirty="0"/>
          </a:p>
        </p:txBody>
      </p:sp>
    </p:spTree>
    <p:extLst>
      <p:ext uri="{BB962C8B-B14F-4D97-AF65-F5344CB8AC3E}">
        <p14:creationId xmlns:p14="http://schemas.microsoft.com/office/powerpoint/2010/main" val="32942771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4</a:t>
            </a:r>
            <a:r>
              <a:rPr lang="en-US" altLang="en-US" b="1" dirty="0">
                <a:solidFill>
                  <a:srgbClr val="FF0000"/>
                </a:solidFill>
              </a:rPr>
              <a:t>. </a:t>
            </a:r>
            <a:r>
              <a:rPr lang="ro-RO" b="1" dirty="0">
                <a:solidFill>
                  <a:srgbClr val="FF0000"/>
                </a:solidFill>
              </a:rPr>
              <a:t>Cele mai importante rețele de supermarket în UE</a:t>
            </a:r>
            <a:endParaRPr lang="ru-RU" b="1" dirty="0">
              <a:solidFill>
                <a:srgbClr val="FF0000"/>
              </a:solidFill>
            </a:endParaRPr>
          </a:p>
        </p:txBody>
      </p:sp>
      <p:sp>
        <p:nvSpPr>
          <p:cNvPr id="9" name="Rectangle 3"/>
          <p:cNvSpPr>
            <a:spLocks noGrp="1" noChangeArrowheads="1"/>
          </p:cNvSpPr>
          <p:nvPr>
            <p:ph idx="1"/>
          </p:nvPr>
        </p:nvSpPr>
        <p:spPr>
          <a:xfrm>
            <a:off x="351647" y="2013041"/>
            <a:ext cx="5050669" cy="4587456"/>
          </a:xfrm>
        </p:spPr>
        <p:txBody>
          <a:bodyPr>
            <a:normAutofit/>
          </a:bodyPr>
          <a:lstStyle/>
          <a:p>
            <a:pPr marL="0" lvl="1" indent="0">
              <a:lnSpc>
                <a:spcPct val="120000"/>
              </a:lnSpc>
              <a:spcBef>
                <a:spcPts val="1200"/>
              </a:spcBef>
              <a:buClr>
                <a:schemeClr val="tx1"/>
              </a:buClr>
              <a:buNone/>
              <a:tabLst>
                <a:tab pos="0" algn="l"/>
              </a:tabLst>
            </a:pPr>
            <a:r>
              <a:rPr lang="nl-NL" sz="2000" b="1" dirty="0">
                <a:latin typeface="Arial" pitchFamily="34" charset="0"/>
                <a:cs typeface="Arial" pitchFamily="34" charset="0"/>
              </a:rPr>
              <a:t>75-80% </a:t>
            </a:r>
            <a:r>
              <a:rPr lang="nl-NL" sz="2000" b="1" dirty="0" err="1">
                <a:latin typeface="Arial" pitchFamily="34" charset="0"/>
                <a:cs typeface="Arial" pitchFamily="34" charset="0"/>
              </a:rPr>
              <a:t>supermarkete</a:t>
            </a:r>
            <a:endParaRPr lang="ro-RO" sz="2000" b="1" dirty="0">
              <a:latin typeface="Arial" pitchFamily="34" charset="0"/>
              <a:cs typeface="Arial" pitchFamily="34" charset="0"/>
            </a:endParaRPr>
          </a:p>
          <a:p>
            <a:pPr marL="0" lvl="1" indent="0">
              <a:lnSpc>
                <a:spcPct val="120000"/>
              </a:lnSpc>
              <a:spcBef>
                <a:spcPts val="1200"/>
              </a:spcBef>
              <a:buClr>
                <a:schemeClr val="tx1"/>
              </a:buClr>
              <a:buNone/>
              <a:tabLst>
                <a:tab pos="0" algn="l"/>
              </a:tabLst>
            </a:pPr>
            <a:r>
              <a:rPr lang="nl-NL" sz="2000" b="1" dirty="0">
                <a:latin typeface="Arial" pitchFamily="34" charset="0"/>
                <a:cs typeface="Arial" pitchFamily="34" charset="0"/>
              </a:rPr>
              <a:t>20-25% prin</a:t>
            </a:r>
          </a:p>
          <a:p>
            <a:pPr lvl="2">
              <a:lnSpc>
                <a:spcPct val="120000"/>
              </a:lnSpc>
              <a:spcBef>
                <a:spcPts val="1200"/>
              </a:spcBef>
              <a:buClr>
                <a:srgbClr val="C00000"/>
              </a:buClr>
            </a:pPr>
            <a:r>
              <a:rPr lang="nl-NL" dirty="0">
                <a:latin typeface="Arial" pitchFamily="34" charset="0"/>
                <a:cs typeface="Arial" pitchFamily="34" charset="0"/>
              </a:rPr>
              <a:t>Re</a:t>
            </a:r>
            <a:r>
              <a:rPr lang="ro-RO" dirty="0">
                <a:latin typeface="Arial" pitchFamily="34" charset="0"/>
                <a:cs typeface="Arial" pitchFamily="34" charset="0"/>
              </a:rPr>
              <a:t>ț</a:t>
            </a:r>
            <a:r>
              <a:rPr lang="nl-NL" dirty="0">
                <a:latin typeface="Arial" pitchFamily="34" charset="0"/>
                <a:cs typeface="Arial" pitchFamily="34" charset="0"/>
              </a:rPr>
              <a:t>ele mici de magazine</a:t>
            </a:r>
          </a:p>
          <a:p>
            <a:pPr lvl="2">
              <a:lnSpc>
                <a:spcPct val="120000"/>
              </a:lnSpc>
              <a:spcBef>
                <a:spcPts val="1200"/>
              </a:spcBef>
              <a:buClr>
                <a:srgbClr val="C00000"/>
              </a:buClr>
            </a:pPr>
            <a:r>
              <a:rPr lang="nl-NL" dirty="0">
                <a:latin typeface="Arial" pitchFamily="34" charset="0"/>
                <a:cs typeface="Arial" pitchFamily="34" charset="0"/>
              </a:rPr>
              <a:t>Pie</a:t>
            </a:r>
            <a:r>
              <a:rPr lang="ro-RO" dirty="0">
                <a:latin typeface="Arial" pitchFamily="34" charset="0"/>
                <a:cs typeface="Arial" pitchFamily="34" charset="0"/>
              </a:rPr>
              <a:t>ț</a:t>
            </a:r>
            <a:r>
              <a:rPr lang="nl-NL" dirty="0">
                <a:latin typeface="Arial" pitchFamily="34" charset="0"/>
                <a:cs typeface="Arial" pitchFamily="34" charset="0"/>
              </a:rPr>
              <a:t>e deschise</a:t>
            </a:r>
          </a:p>
          <a:p>
            <a:pPr lvl="2">
              <a:lnSpc>
                <a:spcPct val="120000"/>
              </a:lnSpc>
              <a:spcBef>
                <a:spcPts val="1200"/>
              </a:spcBef>
              <a:buClr>
                <a:srgbClr val="C00000"/>
              </a:buClr>
            </a:pPr>
            <a:r>
              <a:rPr lang="ro-RO" dirty="0">
                <a:latin typeface="Arial" pitchFamily="34" charset="0"/>
                <a:cs typeface="Arial" pitchFamily="34" charset="0"/>
              </a:rPr>
              <a:t>I</a:t>
            </a:r>
            <a:r>
              <a:rPr lang="nl-NL" dirty="0">
                <a:latin typeface="Arial" pitchFamily="34" charset="0"/>
                <a:cs typeface="Arial" pitchFamily="34" charset="0"/>
              </a:rPr>
              <a:t>ntermediari</a:t>
            </a:r>
          </a:p>
          <a:p>
            <a:pPr lvl="2">
              <a:lnSpc>
                <a:spcPct val="120000"/>
              </a:lnSpc>
              <a:spcBef>
                <a:spcPts val="1200"/>
              </a:spcBef>
              <a:buClr>
                <a:srgbClr val="C00000"/>
              </a:buClr>
            </a:pPr>
            <a:r>
              <a:rPr lang="ro-RO" dirty="0">
                <a:latin typeface="Arial" pitchFamily="34" charset="0"/>
                <a:cs typeface="Arial" pitchFamily="34" charset="0"/>
              </a:rPr>
              <a:t>C</a:t>
            </a:r>
            <a:r>
              <a:rPr lang="nl-NL" dirty="0" err="1">
                <a:latin typeface="Arial" pitchFamily="34" charset="0"/>
                <a:cs typeface="Arial" pitchFamily="34" charset="0"/>
              </a:rPr>
              <a:t>atering</a:t>
            </a:r>
            <a:endParaRPr lang="ro-RO" dirty="0">
              <a:latin typeface="Arial" pitchFamily="34" charset="0"/>
              <a:cs typeface="Arial" pitchFamily="34" charset="0"/>
            </a:endParaRPr>
          </a:p>
          <a:p>
            <a:pPr marL="0" lvl="2" indent="0" algn="just">
              <a:lnSpc>
                <a:spcPct val="120000"/>
              </a:lnSpc>
              <a:spcBef>
                <a:spcPts val="1200"/>
              </a:spcBef>
              <a:buClr>
                <a:srgbClr val="C00000"/>
              </a:buClr>
              <a:buNone/>
            </a:pPr>
            <a:r>
              <a:rPr lang="nl-NL" dirty="0" err="1">
                <a:latin typeface="Arial" pitchFamily="34" charset="0"/>
                <a:cs typeface="Arial" pitchFamily="34" charset="0"/>
              </a:rPr>
              <a:t>Concluzie</a:t>
            </a:r>
            <a:r>
              <a:rPr lang="nl-NL" dirty="0">
                <a:latin typeface="Arial" pitchFamily="34" charset="0"/>
                <a:cs typeface="Arial" pitchFamily="34" charset="0"/>
              </a:rPr>
              <a:t>: principalii factori de decizie sunt </a:t>
            </a:r>
            <a:r>
              <a:rPr lang="ro-RO" dirty="0">
                <a:latin typeface="Arial" pitchFamily="34" charset="0"/>
                <a:cs typeface="Arial" pitchFamily="34" charset="0"/>
              </a:rPr>
              <a:t>î</a:t>
            </a:r>
            <a:r>
              <a:rPr lang="nl-NL" dirty="0">
                <a:latin typeface="Arial" pitchFamily="34" charset="0"/>
                <a:cs typeface="Arial" pitchFamily="34" charset="0"/>
              </a:rPr>
              <a:t>n r</a:t>
            </a:r>
            <a:r>
              <a:rPr lang="ro-RO" dirty="0">
                <a:latin typeface="Arial" pitchFamily="34" charset="0"/>
                <a:cs typeface="Arial" pitchFamily="34" charset="0"/>
              </a:rPr>
              <a:t>î</a:t>
            </a:r>
            <a:r>
              <a:rPr lang="nl-NL" dirty="0">
                <a:latin typeface="Arial" pitchFamily="34" charset="0"/>
                <a:cs typeface="Arial" pitchFamily="34" charset="0"/>
              </a:rPr>
              <a:t>ndul </a:t>
            </a:r>
            <a:r>
              <a:rPr lang="nl-NL" b="1" dirty="0">
                <a:latin typeface="Arial" pitchFamily="34" charset="0"/>
                <a:cs typeface="Arial" pitchFamily="34" charset="0"/>
              </a:rPr>
              <a:t>re</a:t>
            </a:r>
            <a:r>
              <a:rPr lang="ro-RO" b="1" dirty="0">
                <a:latin typeface="Arial" pitchFamily="34" charset="0"/>
                <a:cs typeface="Arial" pitchFamily="34" charset="0"/>
              </a:rPr>
              <a:t>ț</a:t>
            </a:r>
            <a:r>
              <a:rPr lang="nl-NL" b="1" dirty="0">
                <a:latin typeface="Arial" pitchFamily="34" charset="0"/>
                <a:cs typeface="Arial" pitchFamily="34" charset="0"/>
              </a:rPr>
              <a:t>elelor de </a:t>
            </a:r>
            <a:r>
              <a:rPr lang="nl-NL" b="1" dirty="0" err="1">
                <a:latin typeface="Arial" pitchFamily="34" charset="0"/>
                <a:cs typeface="Arial" pitchFamily="34" charset="0"/>
              </a:rPr>
              <a:t>supermarkete</a:t>
            </a:r>
            <a:r>
              <a:rPr lang="ro-RO" b="1" dirty="0">
                <a:latin typeface="Arial" pitchFamily="34" charset="0"/>
                <a:cs typeface="Arial" pitchFamily="34" charset="0"/>
              </a:rPr>
              <a:t> / piaţă de cca. 760 </a:t>
            </a:r>
            <a:r>
              <a:rPr lang="nl-NL" b="1" dirty="0"/>
              <a:t>MLRD €</a:t>
            </a:r>
            <a:endParaRPr lang="nl-NL" sz="2000" dirty="0"/>
          </a:p>
        </p:txBody>
      </p:sp>
      <p:graphicFrame>
        <p:nvGraphicFramePr>
          <p:cNvPr id="10" name="Tabel 3"/>
          <p:cNvGraphicFramePr>
            <a:graphicFrameLocks noGrp="1"/>
          </p:cNvGraphicFramePr>
          <p:nvPr>
            <p:extLst>
              <p:ext uri="{D42A27DB-BD31-4B8C-83A1-F6EECF244321}">
                <p14:modId xmlns:p14="http://schemas.microsoft.com/office/powerpoint/2010/main" val="4016207731"/>
              </p:ext>
            </p:extLst>
          </p:nvPr>
        </p:nvGraphicFramePr>
        <p:xfrm>
          <a:off x="5686096" y="1682946"/>
          <a:ext cx="6154254" cy="4825512"/>
        </p:xfrm>
        <a:graphic>
          <a:graphicData uri="http://schemas.openxmlformats.org/drawingml/2006/table">
            <a:tbl>
              <a:tblPr>
                <a:tableStyleId>{BC89EF96-8CEA-46FF-86C4-4CE0E7609802}</a:tableStyleId>
              </a:tblPr>
              <a:tblGrid>
                <a:gridCol w="777766">
                  <a:extLst>
                    <a:ext uri="{9D8B030D-6E8A-4147-A177-3AD203B41FA5}">
                      <a16:colId xmlns:a16="http://schemas.microsoft.com/office/drawing/2014/main" val="20000"/>
                    </a:ext>
                  </a:extLst>
                </a:gridCol>
                <a:gridCol w="1216258">
                  <a:extLst>
                    <a:ext uri="{9D8B030D-6E8A-4147-A177-3AD203B41FA5}">
                      <a16:colId xmlns:a16="http://schemas.microsoft.com/office/drawing/2014/main" val="20001"/>
                    </a:ext>
                  </a:extLst>
                </a:gridCol>
                <a:gridCol w="1222142">
                  <a:extLst>
                    <a:ext uri="{9D8B030D-6E8A-4147-A177-3AD203B41FA5}">
                      <a16:colId xmlns:a16="http://schemas.microsoft.com/office/drawing/2014/main" val="20002"/>
                    </a:ext>
                  </a:extLst>
                </a:gridCol>
                <a:gridCol w="1320300">
                  <a:extLst>
                    <a:ext uri="{9D8B030D-6E8A-4147-A177-3AD203B41FA5}">
                      <a16:colId xmlns:a16="http://schemas.microsoft.com/office/drawing/2014/main" val="20003"/>
                    </a:ext>
                  </a:extLst>
                </a:gridCol>
                <a:gridCol w="1617788">
                  <a:extLst>
                    <a:ext uri="{9D8B030D-6E8A-4147-A177-3AD203B41FA5}">
                      <a16:colId xmlns:a16="http://schemas.microsoft.com/office/drawing/2014/main" val="20004"/>
                    </a:ext>
                  </a:extLst>
                </a:gridCol>
              </a:tblGrid>
              <a:tr h="54072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200" b="1" u="none" strike="noStrike" cap="none" normalizeH="0" baseline="0" dirty="0">
                          <a:ln>
                            <a:noFill/>
                          </a:ln>
                          <a:effectLst/>
                        </a:rPr>
                        <a:t>Pozitia</a:t>
                      </a:r>
                      <a:endParaRPr kumimoji="0" lang="nl-NL" sz="1200" b="1" i="0" u="none" strike="noStrike" cap="none" normalizeH="0" baseline="0" dirty="0">
                        <a:ln>
                          <a:noFill/>
                        </a:ln>
                        <a:solidFill>
                          <a:srgbClr val="FFFFFF"/>
                        </a:solidFill>
                        <a:effectLst/>
                        <a:latin typeface="Verdana" charset="0"/>
                        <a:ea typeface="ＭＳ Ｐゴシック" charset="0"/>
                        <a:cs typeface="Arial" charset="0"/>
                      </a:endParaRPr>
                    </a:p>
                  </a:txBody>
                  <a:tcPr marL="91450" marR="91450" marT="45730" marB="45730" horzOverflow="overflow">
                    <a:solidFill>
                      <a:schemeClr val="accent6">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200" b="1" u="none" strike="noStrike" cap="none" normalizeH="0" baseline="0" dirty="0">
                          <a:ln>
                            <a:noFill/>
                          </a:ln>
                          <a:effectLst/>
                        </a:rPr>
                        <a:t>Denumirea</a:t>
                      </a:r>
                      <a:endParaRPr kumimoji="0" lang="nl-NL" sz="1200" b="1" i="0" u="none" strike="noStrike" cap="none" normalizeH="0" baseline="0" dirty="0">
                        <a:ln>
                          <a:noFill/>
                        </a:ln>
                        <a:solidFill>
                          <a:srgbClr val="FFFFFF"/>
                        </a:solidFill>
                        <a:effectLst/>
                        <a:latin typeface="Verdana" charset="0"/>
                        <a:ea typeface="ＭＳ Ｐゴシック" charset="0"/>
                        <a:cs typeface="Arial" charset="0"/>
                      </a:endParaRPr>
                    </a:p>
                  </a:txBody>
                  <a:tcPr marL="91450" marR="91450" marT="45730" marB="45730" horzOverflow="overflow">
                    <a:solidFill>
                      <a:schemeClr val="accent6">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200" b="1" u="none" strike="noStrike" cap="none" normalizeH="0" baseline="0" dirty="0">
                          <a:ln>
                            <a:noFill/>
                          </a:ln>
                          <a:effectLst/>
                        </a:rPr>
                        <a:t>Cifra de afaceri</a:t>
                      </a:r>
                    </a:p>
                    <a:p>
                      <a:pPr marL="0" marR="0" lvl="0" indent="0" algn="ctr" defTabSz="914400" rtl="0" eaLnBrk="1" fontAlgn="base" latinLnBrk="0" hangingPunct="1">
                        <a:lnSpc>
                          <a:spcPct val="100000"/>
                        </a:lnSpc>
                        <a:spcBef>
                          <a:spcPct val="0"/>
                        </a:spcBef>
                        <a:spcAft>
                          <a:spcPct val="0"/>
                        </a:spcAft>
                        <a:buClrTx/>
                        <a:buSzTx/>
                        <a:buFontTx/>
                        <a:buNone/>
                        <a:tabLst/>
                      </a:pPr>
                      <a:r>
                        <a:rPr kumimoji="0" lang="nl-NL" sz="1200" b="1" u="none" strike="noStrike" cap="none" normalizeH="0" baseline="0" dirty="0">
                          <a:ln>
                            <a:noFill/>
                          </a:ln>
                          <a:effectLst/>
                        </a:rPr>
                        <a:t>(MLRD €)</a:t>
                      </a:r>
                      <a:endParaRPr kumimoji="0" lang="nl-NL" sz="1200" b="1" i="0" u="none" strike="noStrike" cap="none" normalizeH="0" baseline="0" dirty="0">
                        <a:ln>
                          <a:noFill/>
                        </a:ln>
                        <a:solidFill>
                          <a:srgbClr val="FFFFFF"/>
                        </a:solidFill>
                        <a:effectLst/>
                        <a:latin typeface="Verdana" charset="0"/>
                        <a:ea typeface="ＭＳ Ｐゴシック" charset="0"/>
                        <a:cs typeface="Arial" charset="0"/>
                      </a:endParaRPr>
                    </a:p>
                  </a:txBody>
                  <a:tcPr marL="91450" marR="91450" marT="45730" marB="45730" horzOverflow="overflow">
                    <a:solidFill>
                      <a:schemeClr val="accent6">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200" b="1" u="none" strike="noStrike" cap="none" normalizeH="0" baseline="0" dirty="0">
                          <a:ln>
                            <a:noFill/>
                          </a:ln>
                          <a:effectLst/>
                        </a:rPr>
                        <a:t>Tara de baza</a:t>
                      </a:r>
                      <a:endParaRPr kumimoji="0" lang="nl-NL" sz="1200" b="1" i="0" u="none" strike="noStrike" cap="none" normalizeH="0" baseline="0" dirty="0">
                        <a:ln>
                          <a:noFill/>
                        </a:ln>
                        <a:solidFill>
                          <a:srgbClr val="FFFFFF"/>
                        </a:solidFill>
                        <a:effectLst/>
                        <a:latin typeface="Verdana" charset="0"/>
                        <a:ea typeface="ＭＳ Ｐゴシック" charset="0"/>
                        <a:cs typeface="Arial" charset="0"/>
                      </a:endParaRPr>
                    </a:p>
                  </a:txBody>
                  <a:tcPr marL="91450" marR="91450" marT="45730" marB="45730" horzOverflow="overflow">
                    <a:solidFill>
                      <a:schemeClr val="accent6">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200" b="1" u="none" strike="noStrike" cap="none" normalizeH="0" baseline="0" dirty="0">
                          <a:ln>
                            <a:noFill/>
                          </a:ln>
                          <a:effectLst/>
                        </a:rPr>
                        <a:t>Centre de vânzare</a:t>
                      </a:r>
                      <a:endParaRPr kumimoji="0" lang="nl-NL" sz="1200" b="1" i="0" u="none" strike="noStrike" cap="none" normalizeH="0" baseline="0" dirty="0">
                        <a:ln>
                          <a:noFill/>
                        </a:ln>
                        <a:solidFill>
                          <a:srgbClr val="FFFFFF"/>
                        </a:solidFill>
                        <a:effectLst/>
                        <a:latin typeface="Verdana" charset="0"/>
                        <a:ea typeface="ＭＳ Ｐゴシック" charset="0"/>
                        <a:cs typeface="Arial" charset="0"/>
                      </a:endParaRPr>
                    </a:p>
                  </a:txBody>
                  <a:tcPr marL="91450" marR="91450" marT="45730" marB="45730" horzOverflow="overflow">
                    <a:solidFill>
                      <a:schemeClr val="accent6">
                        <a:lumMod val="60000"/>
                        <a:lumOff val="40000"/>
                      </a:schemeClr>
                    </a:solidFill>
                  </a:tcPr>
                </a:tc>
                <a:extLst>
                  <a:ext uri="{0D108BD9-81ED-4DB2-BD59-A6C34878D82A}">
                    <a16:rowId xmlns:a16="http://schemas.microsoft.com/office/drawing/2014/main" val="10000"/>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1</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1400" b="1" u="none" strike="noStrike" cap="none" normalizeH="0" baseline="0" dirty="0">
                          <a:ln>
                            <a:noFill/>
                          </a:ln>
                          <a:effectLst/>
                        </a:rPr>
                        <a:t>Schwartz</a:t>
                      </a:r>
                      <a:r>
                        <a:rPr kumimoji="0" lang="ro-RO" sz="1400" b="1" u="none" strike="noStrike" cap="none" normalizeH="0" baseline="0" dirty="0">
                          <a:ln>
                            <a:noFill/>
                          </a:ln>
                          <a:effectLst/>
                        </a:rPr>
                        <a:t> Group</a:t>
                      </a:r>
                      <a:r>
                        <a:rPr kumimoji="0" lang="nl-NL" sz="1400" b="1" u="none" strike="noStrike" cap="none" normalizeH="0" baseline="0" dirty="0">
                          <a:ln>
                            <a:noFill/>
                          </a:ln>
                          <a:effectLst/>
                        </a:rPr>
                        <a:t> (LIDL)</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109</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Germany</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10.000</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extLst>
                  <a:ext uri="{0D108BD9-81ED-4DB2-BD59-A6C34878D82A}">
                    <a16:rowId xmlns:a16="http://schemas.microsoft.com/office/drawing/2014/main" val="10001"/>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2</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kern="1200" cap="none" normalizeH="0" baseline="0" dirty="0">
                          <a:ln>
                            <a:noFill/>
                          </a:ln>
                          <a:effectLst/>
                        </a:rPr>
                        <a:t>Tesco</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94,5</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kern="1200" cap="none" normalizeH="0" baseline="0" dirty="0">
                          <a:ln>
                            <a:noFill/>
                          </a:ln>
                          <a:effectLst/>
                        </a:rPr>
                        <a:t>UK</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o-RO" sz="1400" b="1" u="none" strike="noStrike" kern="1200" cap="none" normalizeH="0" baseline="0" dirty="0">
                          <a:ln>
                            <a:noFill/>
                          </a:ln>
                          <a:effectLst/>
                        </a:rPr>
                        <a:t>6.550</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extLst>
                  <a:ext uri="{0D108BD9-81ED-4DB2-BD59-A6C34878D82A}">
                    <a16:rowId xmlns:a16="http://schemas.microsoft.com/office/drawing/2014/main" val="10002"/>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3</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MO" sz="1400" b="1" u="none" strike="noStrike" kern="1200" cap="none" normalizeH="0" baseline="0" dirty="0" err="1">
                          <a:ln>
                            <a:noFill/>
                          </a:ln>
                          <a:effectLst/>
                        </a:rPr>
                        <a:t>Aldi</a:t>
                      </a:r>
                      <a:r>
                        <a:rPr kumimoji="0" lang="ro-MO" sz="1400" b="1" u="none" strike="noStrike" kern="1200" cap="none" normalizeH="0" baseline="0" dirty="0">
                          <a:ln>
                            <a:noFill/>
                          </a:ln>
                          <a:effectLst/>
                        </a:rPr>
                        <a:t> Group</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93,5</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sz="1400" b="1" u="none" strike="noStrike" kern="1200" cap="none" normalizeH="0" baseline="0" dirty="0">
                          <a:ln>
                            <a:noFill/>
                          </a:ln>
                          <a:effectLst/>
                        </a:rPr>
                        <a:t>Germany</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7.000</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extLst>
                  <a:ext uri="{0D108BD9-81ED-4DB2-BD59-A6C34878D82A}">
                    <a16:rowId xmlns:a16="http://schemas.microsoft.com/office/drawing/2014/main" val="10003"/>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4</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Carrefour</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92,5</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France</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12.000</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extLst>
                  <a:ext uri="{0D108BD9-81ED-4DB2-BD59-A6C34878D82A}">
                    <a16:rowId xmlns:a16="http://schemas.microsoft.com/office/drawing/2014/main" val="10004"/>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5</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Metro Group</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81,5</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kern="1200" cap="none" normalizeH="0" baseline="0" dirty="0">
                          <a:ln>
                            <a:noFill/>
                          </a:ln>
                          <a:effectLst/>
                        </a:rPr>
                        <a:t>Germany</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1.500</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extLst>
                  <a:ext uri="{0D108BD9-81ED-4DB2-BD59-A6C34878D82A}">
                    <a16:rowId xmlns:a16="http://schemas.microsoft.com/office/drawing/2014/main" val="10005"/>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6</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o-MO" sz="1400" b="1" u="none" strike="noStrike" kern="1200" cap="none" normalizeH="0" baseline="0" dirty="0">
                          <a:ln>
                            <a:noFill/>
                          </a:ln>
                          <a:effectLst/>
                        </a:rPr>
                        <a:t>Ahold </a:t>
                      </a:r>
                      <a:r>
                        <a:rPr kumimoji="0" lang="ro-MO" sz="1400" b="1" u="none" strike="noStrike" kern="1200" cap="none" normalizeH="0" baseline="0" dirty="0" err="1">
                          <a:ln>
                            <a:noFill/>
                          </a:ln>
                          <a:effectLst/>
                        </a:rPr>
                        <a:t>Delhaize</a:t>
                      </a:r>
                      <a:endParaRPr kumimoji="0" lang="ro-MO"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68,2</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MO" sz="1400" b="1" u="none" strike="noStrike" kern="1200" cap="none" normalizeH="0" baseline="0" dirty="0" err="1">
                          <a:ln>
                            <a:noFill/>
                          </a:ln>
                          <a:effectLst/>
                        </a:rPr>
                        <a:t>Netherlands</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kern="1200" cap="none" normalizeH="0" baseline="0" dirty="0">
                          <a:ln>
                            <a:noFill/>
                          </a:ln>
                          <a:effectLst/>
                        </a:rPr>
                        <a:t>6.500</a:t>
                      </a:r>
                      <a:endParaRPr kumimoji="0" lang="nl-NL" sz="1400" b="1" i="0" u="none" strike="noStrike" kern="1200"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extLst>
                  <a:ext uri="{0D108BD9-81ED-4DB2-BD59-A6C34878D82A}">
                    <a16:rowId xmlns:a16="http://schemas.microsoft.com/office/drawing/2014/main" val="10006"/>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7</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err="1">
                          <a:ln>
                            <a:noFill/>
                          </a:ln>
                          <a:effectLst/>
                        </a:rPr>
                        <a:t>Rewe</a:t>
                      </a:r>
                      <a:r>
                        <a:rPr kumimoji="0" lang="nl-NL" sz="1400" b="1" u="none" strike="noStrike" cap="none" normalizeH="0" baseline="0" dirty="0">
                          <a:ln>
                            <a:noFill/>
                          </a:ln>
                          <a:effectLst/>
                        </a:rPr>
                        <a:t> Group</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56,7</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Germany</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15.000</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extLst>
                  <a:ext uri="{0D108BD9-81ED-4DB2-BD59-A6C34878D82A}">
                    <a16:rowId xmlns:a16="http://schemas.microsoft.com/office/drawing/2014/main" val="10007"/>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8</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Group </a:t>
                      </a:r>
                      <a:r>
                        <a:rPr kumimoji="0" lang="nl-NL" sz="1400" b="1" u="none" strike="noStrike" cap="none" normalizeH="0" baseline="0" dirty="0">
                          <a:ln>
                            <a:noFill/>
                          </a:ln>
                          <a:effectLst/>
                        </a:rPr>
                        <a:t>Auchan</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56,1</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France</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3.100</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extLst>
                  <a:ext uri="{0D108BD9-81ED-4DB2-BD59-A6C34878D82A}">
                    <a16:rowId xmlns:a16="http://schemas.microsoft.com/office/drawing/2014/main" val="10008"/>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9</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err="1">
                          <a:ln>
                            <a:noFill/>
                          </a:ln>
                          <a:effectLst/>
                        </a:rPr>
                        <a:t>Edeka</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56</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Germany</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4.100</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tc>
                <a:extLst>
                  <a:ext uri="{0D108BD9-81ED-4DB2-BD59-A6C34878D82A}">
                    <a16:rowId xmlns:a16="http://schemas.microsoft.com/office/drawing/2014/main" val="10009"/>
                  </a:ext>
                </a:extLst>
              </a:tr>
              <a:tr h="390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10</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err="1">
                          <a:ln>
                            <a:noFill/>
                          </a:ln>
                          <a:effectLst/>
                        </a:rPr>
                        <a:t>Leclerc</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52</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nl-NL" sz="1400" b="1" u="none" strike="noStrike" cap="none" normalizeH="0" baseline="0" dirty="0">
                          <a:ln>
                            <a:noFill/>
                          </a:ln>
                          <a:effectLst/>
                        </a:rPr>
                        <a:t>France</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400" b="1" u="none" strike="noStrike" cap="none" normalizeH="0" baseline="0" dirty="0">
                          <a:ln>
                            <a:noFill/>
                          </a:ln>
                          <a:effectLst/>
                        </a:rPr>
                        <a:t>600</a:t>
                      </a:r>
                      <a:endParaRPr kumimoji="0" lang="nl-NL" sz="1400" b="1" i="0" u="none" strike="noStrike" cap="none" normalizeH="0" baseline="0" dirty="0">
                        <a:ln>
                          <a:noFill/>
                        </a:ln>
                        <a:solidFill>
                          <a:srgbClr val="000000"/>
                        </a:solidFill>
                        <a:effectLst/>
                        <a:latin typeface="Verdana" charset="0"/>
                        <a:ea typeface="ＭＳ Ｐゴシック" charset="0"/>
                        <a:cs typeface="Arial" charset="0"/>
                      </a:endParaRPr>
                    </a:p>
                  </a:txBody>
                  <a:tcPr marL="91450" marR="91450" marT="45730" marB="45730" horzOverflow="overflow">
                    <a:solidFill>
                      <a:schemeClr val="accent1">
                        <a:lumMod val="20000"/>
                        <a:lumOff val="80000"/>
                      </a:schemeClr>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4846104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5</a:t>
            </a:r>
            <a:r>
              <a:rPr lang="en-US" altLang="en-US" b="1" dirty="0">
                <a:solidFill>
                  <a:srgbClr val="FF0000"/>
                </a:solidFill>
              </a:rPr>
              <a:t>. </a:t>
            </a:r>
            <a:r>
              <a:rPr lang="ro-RO" b="1" dirty="0">
                <a:solidFill>
                  <a:srgbClr val="FF0000"/>
                </a:solidFill>
              </a:rPr>
              <a:t>Cerințele tehnice, regulile de origine şi comerţ în UE</a:t>
            </a:r>
            <a:endParaRPr lang="ru-RU" b="1" dirty="0">
              <a:solidFill>
                <a:srgbClr val="FF0000"/>
              </a:solidFill>
            </a:endParaRPr>
          </a:p>
        </p:txBody>
      </p:sp>
      <p:sp>
        <p:nvSpPr>
          <p:cNvPr id="9" name="Содержимое 2"/>
          <p:cNvSpPr>
            <a:spLocks noGrp="1"/>
          </p:cNvSpPr>
          <p:nvPr>
            <p:ph idx="1"/>
          </p:nvPr>
        </p:nvSpPr>
        <p:spPr>
          <a:xfrm>
            <a:off x="351647" y="1949206"/>
            <a:ext cx="11582399" cy="3776306"/>
          </a:xfrm>
        </p:spPr>
        <p:txBody>
          <a:bodyPr>
            <a:noAutofit/>
          </a:bodyPr>
          <a:lstStyle/>
          <a:p>
            <a:r>
              <a:rPr lang="ro-RO" sz="2000" dirty="0"/>
              <a:t>Produsele textile</a:t>
            </a:r>
          </a:p>
          <a:p>
            <a:r>
              <a:rPr lang="ro-RO" sz="2000" dirty="0"/>
              <a:t>Produse siderurgice</a:t>
            </a:r>
          </a:p>
          <a:p>
            <a:r>
              <a:rPr lang="ro-RO" sz="2000" dirty="0"/>
              <a:t>Mărfuri cu dubla destinație</a:t>
            </a:r>
          </a:p>
          <a:p>
            <a:r>
              <a:rPr lang="ro-RO" sz="2000" dirty="0"/>
              <a:t>Cerințe de securitate generală (RAPEX - GPSD)</a:t>
            </a:r>
          </a:p>
          <a:p>
            <a:r>
              <a:rPr lang="ro-RO" sz="2000" dirty="0"/>
              <a:t>Cerințe pentru produse specifice: </a:t>
            </a:r>
          </a:p>
          <a:p>
            <a:pPr>
              <a:spcBef>
                <a:spcPts val="0"/>
              </a:spcBef>
              <a:buNone/>
            </a:pPr>
            <a:r>
              <a:rPr lang="ro-RO" sz="2000" i="1" dirty="0"/>
              <a:t>    - </a:t>
            </a:r>
            <a:r>
              <a:rPr lang="en-US" sz="2000" i="1" dirty="0" err="1"/>
              <a:t>cosmetica</a:t>
            </a:r>
            <a:r>
              <a:rPr lang="en-US" sz="2000" i="1" dirty="0"/>
              <a:t>;</a:t>
            </a:r>
            <a:br>
              <a:rPr lang="en-US" sz="2000" i="1" dirty="0"/>
            </a:br>
            <a:r>
              <a:rPr lang="en-US" sz="2000" i="1" dirty="0"/>
              <a:t>- </a:t>
            </a:r>
            <a:r>
              <a:rPr lang="en-US" sz="2000" i="1" dirty="0" err="1"/>
              <a:t>produse</a:t>
            </a:r>
            <a:r>
              <a:rPr lang="en-US" sz="2000" i="1" dirty="0"/>
              <a:t> </a:t>
            </a:r>
            <a:r>
              <a:rPr lang="en-US" sz="2000" i="1" dirty="0" err="1"/>
              <a:t>farmaceutice</a:t>
            </a:r>
            <a:r>
              <a:rPr lang="en-US" sz="2000" i="1" dirty="0"/>
              <a:t>;</a:t>
            </a:r>
            <a:br>
              <a:rPr lang="en-US" sz="2000" i="1" dirty="0"/>
            </a:br>
            <a:r>
              <a:rPr lang="en-US" sz="2000" i="1" dirty="0"/>
              <a:t>- </a:t>
            </a:r>
            <a:r>
              <a:rPr lang="en-US" sz="2000" i="1" dirty="0" err="1"/>
              <a:t>articole</a:t>
            </a:r>
            <a:r>
              <a:rPr lang="en-US" sz="2000" i="1" dirty="0"/>
              <a:t> </a:t>
            </a:r>
            <a:r>
              <a:rPr lang="en-US" sz="2000" i="1" dirty="0" err="1"/>
              <a:t>medicale</a:t>
            </a:r>
            <a:r>
              <a:rPr lang="en-US" sz="2000" i="1" dirty="0"/>
              <a:t> </a:t>
            </a:r>
            <a:r>
              <a:rPr lang="en-US" sz="2000" i="1" dirty="0" err="1"/>
              <a:t>folosite</a:t>
            </a:r>
            <a:r>
              <a:rPr lang="en-US" sz="2000" i="1" dirty="0"/>
              <a:t> de </a:t>
            </a:r>
            <a:r>
              <a:rPr lang="en-US" sz="2000" i="1" dirty="0" err="1"/>
              <a:t>oameni</a:t>
            </a:r>
            <a:r>
              <a:rPr lang="en-US" sz="2000" i="1" dirty="0"/>
              <a:t>;</a:t>
            </a:r>
            <a:br>
              <a:rPr lang="en-US" sz="2000" i="1" dirty="0"/>
            </a:br>
            <a:r>
              <a:rPr lang="en-US" sz="2000" i="1" dirty="0"/>
              <a:t>- </a:t>
            </a:r>
            <a:r>
              <a:rPr lang="en-US" sz="2000" i="1" dirty="0" err="1"/>
              <a:t>articole</a:t>
            </a:r>
            <a:r>
              <a:rPr lang="en-US" sz="2000" i="1" dirty="0"/>
              <a:t> </a:t>
            </a:r>
            <a:r>
              <a:rPr lang="en-US" sz="2000" i="1" dirty="0" err="1"/>
              <a:t>medicale</a:t>
            </a:r>
            <a:r>
              <a:rPr lang="en-US" sz="2000" i="1" dirty="0"/>
              <a:t> </a:t>
            </a:r>
            <a:r>
              <a:rPr lang="en-US" sz="2000" i="1" dirty="0" err="1"/>
              <a:t>veterinare</a:t>
            </a:r>
            <a:r>
              <a:rPr lang="en-US" sz="2000" i="1" dirty="0"/>
              <a:t>;</a:t>
            </a:r>
            <a:br>
              <a:rPr lang="en-US" sz="2000" i="1" dirty="0"/>
            </a:br>
            <a:r>
              <a:rPr lang="en-US" sz="2000" i="1" dirty="0"/>
              <a:t>- </a:t>
            </a:r>
            <a:r>
              <a:rPr lang="en-US" sz="2000" i="1" dirty="0" err="1"/>
              <a:t>articole</a:t>
            </a:r>
            <a:r>
              <a:rPr lang="en-US" sz="2000" i="1" dirty="0"/>
              <a:t> </a:t>
            </a:r>
            <a:r>
              <a:rPr lang="en-US" sz="2000" i="1" dirty="0" err="1"/>
              <a:t>industriale</a:t>
            </a:r>
            <a:r>
              <a:rPr lang="en-US" sz="2000" i="1" dirty="0"/>
              <a:t> (</a:t>
            </a:r>
            <a:r>
              <a:rPr lang="en-US" sz="2000" i="1" dirty="0" err="1"/>
              <a:t>produse</a:t>
            </a:r>
            <a:r>
              <a:rPr lang="en-US" sz="2000" i="1" dirty="0"/>
              <a:t> </a:t>
            </a:r>
            <a:r>
              <a:rPr lang="en-US" sz="2000" i="1" dirty="0" err="1"/>
              <a:t>chimice</a:t>
            </a:r>
            <a:r>
              <a:rPr lang="en-US" sz="2000" i="1" dirty="0"/>
              <a:t>, </a:t>
            </a:r>
            <a:r>
              <a:rPr lang="en-US" sz="2000" i="1" dirty="0" err="1"/>
              <a:t>dispozitive</a:t>
            </a:r>
            <a:r>
              <a:rPr lang="en-US" sz="2000" i="1" dirty="0"/>
              <a:t> </a:t>
            </a:r>
            <a:r>
              <a:rPr lang="en-US" sz="2000" i="1" dirty="0" err="1"/>
              <a:t>medicale</a:t>
            </a:r>
            <a:r>
              <a:rPr lang="en-US" sz="2000" i="1" dirty="0"/>
              <a:t>, </a:t>
            </a:r>
            <a:r>
              <a:rPr lang="en-US" sz="2000" i="1" dirty="0" err="1"/>
              <a:t>utilaj</a:t>
            </a:r>
            <a:r>
              <a:rPr lang="en-US" sz="2000" i="1" dirty="0"/>
              <a:t> electric, </a:t>
            </a:r>
            <a:r>
              <a:rPr lang="en-US" sz="2000" i="1" dirty="0" err="1"/>
              <a:t>strunguri</a:t>
            </a:r>
            <a:r>
              <a:rPr lang="en-US" sz="2000" i="1" dirty="0"/>
              <a:t>, </a:t>
            </a:r>
            <a:r>
              <a:rPr lang="en-US" sz="2000" i="1" dirty="0" err="1"/>
              <a:t>mijloace</a:t>
            </a:r>
            <a:r>
              <a:rPr lang="en-US" sz="2000" i="1" dirty="0"/>
              <a:t> de transport, </a:t>
            </a:r>
            <a:r>
              <a:rPr lang="en-US" sz="2000" i="1" dirty="0" err="1"/>
              <a:t>mijloace</a:t>
            </a:r>
            <a:r>
              <a:rPr lang="en-US" sz="2000" i="1" dirty="0"/>
              <a:t> </a:t>
            </a:r>
            <a:r>
              <a:rPr lang="en-US" sz="2000" i="1" dirty="0" err="1"/>
              <a:t>individuale</a:t>
            </a:r>
            <a:r>
              <a:rPr lang="en-US" sz="2000" i="1" dirty="0"/>
              <a:t> de </a:t>
            </a:r>
            <a:r>
              <a:rPr lang="en-US" sz="2000" i="1" dirty="0" err="1"/>
              <a:t>protecție</a:t>
            </a:r>
            <a:r>
              <a:rPr lang="en-US" sz="2000" i="1" dirty="0"/>
              <a:t>, etc.).</a:t>
            </a:r>
            <a:endParaRPr lang="ru-RU" sz="2000" dirty="0"/>
          </a:p>
        </p:txBody>
      </p:sp>
      <p:sp>
        <p:nvSpPr>
          <p:cNvPr id="10" name="Содержимое 2"/>
          <p:cNvSpPr txBox="1">
            <a:spLocks/>
          </p:cNvSpPr>
          <p:nvPr/>
        </p:nvSpPr>
        <p:spPr>
          <a:xfrm>
            <a:off x="262757" y="5578367"/>
            <a:ext cx="11414235" cy="1132488"/>
          </a:xfrm>
          <a:prstGeom prst="rect">
            <a:avLst/>
          </a:prstGeom>
          <a:ln>
            <a:solidFill>
              <a:srgbClr val="0000CC"/>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o-RO" sz="2000" dirty="0"/>
              <a:t>Preferențiale – pentru mărfuri ORIGINARE</a:t>
            </a:r>
          </a:p>
          <a:p>
            <a:pPr algn="ctr">
              <a:buFont typeface="Arial" panose="020B0604020202020204" pitchFamily="34" charset="0"/>
              <a:buNone/>
            </a:pPr>
            <a:r>
              <a:rPr lang="ro-RO" sz="2000" b="1" dirty="0"/>
              <a:t>Produs în Moldova ≠ Produs originar Moldova</a:t>
            </a:r>
          </a:p>
          <a:p>
            <a:r>
              <a:rPr lang="ro-RO" sz="2000" dirty="0"/>
              <a:t>Nepreferențiale</a:t>
            </a:r>
          </a:p>
        </p:txBody>
      </p:sp>
    </p:spTree>
    <p:extLst>
      <p:ext uri="{BB962C8B-B14F-4D97-AF65-F5344CB8AC3E}">
        <p14:creationId xmlns:p14="http://schemas.microsoft.com/office/powerpoint/2010/main" val="19440786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RO" b="1" dirty="0">
                <a:solidFill>
                  <a:srgbClr val="FF0000"/>
                </a:solidFill>
              </a:rPr>
              <a:t>Impactul de 5 ani de aplicare a DCFTA la exportul şi importul cu produse agroalimentare între UE şi RM</a:t>
            </a:r>
            <a:endParaRPr lang="ru-RU" b="1" dirty="0">
              <a:solidFill>
                <a:srgbClr val="FF0000"/>
              </a:solidFill>
            </a:endParaRPr>
          </a:p>
        </p:txBody>
      </p:sp>
      <p:sp>
        <p:nvSpPr>
          <p:cNvPr id="10" name="TextBox 3"/>
          <p:cNvSpPr txBox="1">
            <a:spLocks noChangeArrowheads="1"/>
          </p:cNvSpPr>
          <p:nvPr/>
        </p:nvSpPr>
        <p:spPr bwMode="auto">
          <a:xfrm>
            <a:off x="523559" y="2295033"/>
            <a:ext cx="1088391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2857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285750" indent="-285750">
              <a:buFont typeface="Wingdings" pitchFamily="2" charset="2"/>
              <a:buChar char="Ø"/>
              <a:defRPr/>
            </a:pPr>
            <a:r>
              <a:rPr lang="x-none" b="1">
                <a:solidFill>
                  <a:srgbClr val="FF0000"/>
                </a:solidFill>
              </a:rPr>
              <a:t>6</a:t>
            </a:r>
            <a:r>
              <a:rPr lang="ro-RO" b="1" dirty="0">
                <a:solidFill>
                  <a:srgbClr val="FF0000"/>
                </a:solidFill>
              </a:rPr>
              <a:t>8</a:t>
            </a:r>
            <a:r>
              <a:rPr lang="x-none" b="1">
                <a:solidFill>
                  <a:srgbClr val="FF0000"/>
                </a:solidFill>
              </a:rPr>
              <a:t>% </a:t>
            </a:r>
            <a:r>
              <a:rPr lang="x-none" b="1" dirty="0"/>
              <a:t>de exporturi orientate pe piaţa europeană</a:t>
            </a:r>
          </a:p>
          <a:p>
            <a:pPr marL="285750" indent="-285750">
              <a:buFont typeface="Wingdings" pitchFamily="2" charset="2"/>
              <a:buChar char="Ø"/>
              <a:defRPr/>
            </a:pPr>
            <a:endParaRPr lang="ru-RU" b="1" dirty="0"/>
          </a:p>
          <a:p>
            <a:pPr marL="285750" indent="-285750">
              <a:buFont typeface="Wingdings" pitchFamily="2" charset="2"/>
              <a:buChar char="Ø"/>
              <a:defRPr/>
            </a:pPr>
            <a:r>
              <a:rPr lang="ro-RO" b="1" dirty="0">
                <a:solidFill>
                  <a:srgbClr val="FF0000"/>
                </a:solidFill>
              </a:rPr>
              <a:t>peste 1</a:t>
            </a:r>
            <a:r>
              <a:rPr lang="x-none" b="1"/>
              <a:t> miliard </a:t>
            </a:r>
            <a:r>
              <a:rPr lang="x-none" b="1" dirty="0"/>
              <a:t>euro </a:t>
            </a:r>
            <a:r>
              <a:rPr lang="x-none" b="1"/>
              <a:t>exporturi </a:t>
            </a:r>
            <a:r>
              <a:rPr lang="ro-RO" b="1" dirty="0"/>
              <a:t>anuale </a:t>
            </a:r>
            <a:r>
              <a:rPr lang="x-none" b="1"/>
              <a:t>din </a:t>
            </a:r>
            <a:r>
              <a:rPr lang="x-none" b="1" dirty="0"/>
              <a:t>RM în UE</a:t>
            </a:r>
          </a:p>
          <a:p>
            <a:pPr>
              <a:defRPr/>
            </a:pPr>
            <a:endParaRPr lang="ru-RU" b="1" dirty="0"/>
          </a:p>
          <a:p>
            <a:pPr marL="285750" indent="-285750">
              <a:buFont typeface="Wingdings" pitchFamily="2" charset="2"/>
              <a:buChar char="Ø"/>
              <a:defRPr/>
            </a:pPr>
            <a:r>
              <a:rPr lang="x-none" b="1">
                <a:solidFill>
                  <a:srgbClr val="FF0000"/>
                </a:solidFill>
              </a:rPr>
              <a:t>1</a:t>
            </a:r>
            <a:r>
              <a:rPr lang="ro-RO" b="1" dirty="0">
                <a:solidFill>
                  <a:srgbClr val="FF0000"/>
                </a:solidFill>
              </a:rPr>
              <a:t>7</a:t>
            </a:r>
            <a:r>
              <a:rPr lang="x-none" b="1">
                <a:solidFill>
                  <a:srgbClr val="FF0000"/>
                </a:solidFill>
              </a:rPr>
              <a:t>% </a:t>
            </a:r>
            <a:r>
              <a:rPr lang="en-US" b="1" dirty="0"/>
              <a:t>de </a:t>
            </a:r>
            <a:r>
              <a:rPr lang="x-none" b="1" dirty="0"/>
              <a:t>creștere</a:t>
            </a:r>
            <a:r>
              <a:rPr lang="en-US" b="1" dirty="0"/>
              <a:t> </a:t>
            </a:r>
            <a:r>
              <a:rPr lang="x-none" b="1" dirty="0"/>
              <a:t>a exporturilor </a:t>
            </a:r>
            <a:r>
              <a:rPr lang="x-none" b="1"/>
              <a:t>din RM:</a:t>
            </a:r>
            <a:endParaRPr lang="ru-RU" b="1" dirty="0"/>
          </a:p>
          <a:p>
            <a:pPr marL="541337">
              <a:defRPr/>
            </a:pPr>
            <a:endParaRPr lang="ru-RU" b="1" dirty="0">
              <a:solidFill>
                <a:srgbClr val="FF0000"/>
              </a:solidFill>
            </a:endParaRPr>
          </a:p>
          <a:p>
            <a:pPr marL="285750" indent="-285750">
              <a:buFont typeface="Wingdings" pitchFamily="2" charset="2"/>
              <a:buChar char="Ø"/>
              <a:defRPr/>
            </a:pPr>
            <a:r>
              <a:rPr lang="x-none" b="1" dirty="0">
                <a:solidFill>
                  <a:srgbClr val="FF0000"/>
                </a:solidFill>
              </a:rPr>
              <a:t>8% </a:t>
            </a:r>
            <a:r>
              <a:rPr lang="en-US" b="1" dirty="0"/>
              <a:t>de </a:t>
            </a:r>
            <a:r>
              <a:rPr lang="x-none" b="1" dirty="0"/>
              <a:t>creștere</a:t>
            </a:r>
            <a:r>
              <a:rPr lang="en-US" b="1" dirty="0"/>
              <a:t> </a:t>
            </a:r>
            <a:r>
              <a:rPr lang="x-none" b="1" dirty="0"/>
              <a:t>a importurilor </a:t>
            </a:r>
            <a:r>
              <a:rPr lang="x-none" b="1"/>
              <a:t>din UE:</a:t>
            </a:r>
            <a:endParaRPr lang="ru-RU" b="1" dirty="0"/>
          </a:p>
          <a:p>
            <a:pPr marL="541337">
              <a:defRPr/>
            </a:pPr>
            <a:endParaRPr lang="ru-RU" b="1" dirty="0"/>
          </a:p>
          <a:p>
            <a:pPr marL="285750" indent="-285750">
              <a:buFont typeface="Wingdings" pitchFamily="2" charset="2"/>
              <a:buChar char="Ø"/>
              <a:defRPr/>
            </a:pPr>
            <a:r>
              <a:rPr lang="x-none" b="1" dirty="0"/>
              <a:t>Balanţa comercială pe produse agroalimentare, comparaţie între 2014-2016 - creştere </a:t>
            </a:r>
            <a:r>
              <a:rPr lang="en-US" b="1" dirty="0"/>
              <a:t> de </a:t>
            </a:r>
            <a:r>
              <a:rPr lang="x-none" b="1" dirty="0"/>
              <a:t>cca. 174 mil. euro, sau de </a:t>
            </a:r>
            <a:r>
              <a:rPr lang="x-none" b="1" dirty="0">
                <a:solidFill>
                  <a:srgbClr val="FF0000"/>
                </a:solidFill>
              </a:rPr>
              <a:t>↑ 5 ori</a:t>
            </a:r>
            <a:r>
              <a:rPr lang="x-none" b="1" dirty="0"/>
              <a:t>.</a:t>
            </a:r>
            <a:endParaRPr lang="ru-RU" b="1" dirty="0"/>
          </a:p>
        </p:txBody>
      </p:sp>
    </p:spTree>
    <p:extLst>
      <p:ext uri="{BB962C8B-B14F-4D97-AF65-F5344CB8AC3E}">
        <p14:creationId xmlns:p14="http://schemas.microsoft.com/office/powerpoint/2010/main" val="9950772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RO" b="1" dirty="0">
                <a:solidFill>
                  <a:srgbClr val="FF0000"/>
                </a:solidFill>
              </a:rPr>
              <a:t>Impactul de 5 ani de aplicare a DCFTA la exportul şi importul cu produse agroalimentare între UE şi RM</a:t>
            </a:r>
            <a:endParaRPr lang="ru-RU" b="1" dirty="0">
              <a:solidFill>
                <a:srgbClr val="FF0000"/>
              </a:solidFill>
            </a:endParaRPr>
          </a:p>
        </p:txBody>
      </p:sp>
      <p:sp>
        <p:nvSpPr>
          <p:cNvPr id="9" name="Заголовок 1"/>
          <p:cNvSpPr>
            <a:spLocks noGrp="1"/>
          </p:cNvSpPr>
          <p:nvPr>
            <p:ph type="title"/>
          </p:nvPr>
        </p:nvSpPr>
        <p:spPr bwMode="auto">
          <a:xfrm>
            <a:off x="287867" y="1808164"/>
            <a:ext cx="11904133" cy="504825"/>
          </a:xfrm>
        </p:spPr>
        <p:txBody>
          <a:bodyPr wrap="square" numCol="1" anchorCtr="0" compatLnSpc="1">
            <a:prstTxWarp prst="textNoShape">
              <a:avLst/>
            </a:prstTxWarp>
            <a:noAutofit/>
          </a:bodyPr>
          <a:lstStyle/>
          <a:p>
            <a:pPr algn="ctr" eaLnBrk="1">
              <a:defRPr/>
            </a:pPr>
            <a:r>
              <a:rPr lang="x-none" sz="2000" b="1" dirty="0">
                <a:solidFill>
                  <a:schemeClr val="tx1">
                    <a:lumMod val="95000"/>
                    <a:lumOff val="5000"/>
                  </a:schemeClr>
                </a:solidFill>
              </a:rPr>
              <a:t>Impactul implementării </a:t>
            </a:r>
            <a:r>
              <a:rPr lang="en-US" sz="2000" b="1" dirty="0">
                <a:solidFill>
                  <a:schemeClr val="tx1">
                    <a:lumMod val="95000"/>
                    <a:lumOff val="5000"/>
                  </a:schemeClr>
                </a:solidFill>
              </a:rPr>
              <a:t>DCFTA </a:t>
            </a:r>
            <a:r>
              <a:rPr lang="x-none" sz="2000" b="1" dirty="0">
                <a:solidFill>
                  <a:schemeClr val="tx1">
                    <a:lumMod val="95000"/>
                    <a:lumOff val="5000"/>
                  </a:schemeClr>
                </a:solidFill>
              </a:rPr>
              <a:t>în modificarea </a:t>
            </a:r>
            <a:r>
              <a:rPr lang="x-none" sz="2000" b="1" u="sng" dirty="0">
                <a:solidFill>
                  <a:schemeClr val="tx1">
                    <a:lumMod val="95000"/>
                    <a:lumOff val="5000"/>
                  </a:schemeClr>
                </a:solidFill>
              </a:rPr>
              <a:t>EXPORTURILOR</a:t>
            </a:r>
            <a:r>
              <a:rPr lang="x-none" sz="2000" b="1" dirty="0">
                <a:solidFill>
                  <a:schemeClr val="tx1">
                    <a:lumMod val="95000"/>
                    <a:lumOff val="5000"/>
                  </a:schemeClr>
                </a:solidFill>
              </a:rPr>
              <a:t> din RM în UE :</a:t>
            </a:r>
            <a:endParaRPr lang="ro-RO" sz="2000" b="1" dirty="0">
              <a:solidFill>
                <a:schemeClr val="tx1">
                  <a:lumMod val="95000"/>
                  <a:lumOff val="5000"/>
                </a:schemeClr>
              </a:solidFill>
            </a:endParaRPr>
          </a:p>
        </p:txBody>
      </p:sp>
      <p:sp>
        <p:nvSpPr>
          <p:cNvPr id="12" name="Прямоугольник 3"/>
          <p:cNvSpPr>
            <a:spLocks noChangeArrowheads="1"/>
          </p:cNvSpPr>
          <p:nvPr/>
        </p:nvSpPr>
        <p:spPr bwMode="auto">
          <a:xfrm>
            <a:off x="1883833" y="2205039"/>
            <a:ext cx="9956517"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a:spcBef>
                <a:spcPts val="600"/>
              </a:spcBef>
              <a:spcAft>
                <a:spcPts val="600"/>
              </a:spcAft>
              <a:buFont typeface="Wingdings" pitchFamily="2" charset="2"/>
              <a:buChar char="Ø"/>
            </a:pPr>
            <a:r>
              <a:rPr lang="ro-MO" altLang="en-US" b="1" dirty="0">
                <a:solidFill>
                  <a:srgbClr val="FF0000"/>
                </a:solidFill>
              </a:rPr>
              <a:t>Produse ale regnului animal </a:t>
            </a:r>
            <a:r>
              <a:rPr lang="ro-MO" altLang="en-US" b="1" dirty="0"/>
              <a:t>- exclusivitate a mierii de albini (86%);</a:t>
            </a:r>
            <a:endParaRPr lang="ru-RU" altLang="en-US" b="1" dirty="0"/>
          </a:p>
          <a:p>
            <a:pPr marL="285750" indent="-285750" algn="just">
              <a:spcBef>
                <a:spcPts val="600"/>
              </a:spcBef>
              <a:spcAft>
                <a:spcPts val="600"/>
              </a:spcAft>
              <a:buFont typeface="Wingdings" pitchFamily="2" charset="2"/>
              <a:buChar char="Ø"/>
            </a:pPr>
            <a:r>
              <a:rPr lang="ro-MO" altLang="en-US" b="1" dirty="0">
                <a:solidFill>
                  <a:srgbClr val="FF0000"/>
                </a:solidFill>
              </a:rPr>
              <a:t>Legume şi fructe </a:t>
            </a:r>
            <a:r>
              <a:rPr lang="ro-MO" altLang="en-US" b="1" dirty="0"/>
              <a:t>–(90% export 3 ţări): România (60%); Bulgaria (25%) şi Italia (5%), cca. 96% explorat  prin 4 produse: </a:t>
            </a:r>
            <a:r>
              <a:rPr lang="ro-MO" altLang="en-US" b="1" dirty="0">
                <a:solidFill>
                  <a:srgbClr val="FF0000"/>
                </a:solidFill>
              </a:rPr>
              <a:t>nuci decorticate (miez de nucă)</a:t>
            </a:r>
            <a:r>
              <a:rPr lang="ro-MO" altLang="en-US" b="1" dirty="0"/>
              <a:t>: Franţa, Austria, Germania, Olanda, Italia; </a:t>
            </a:r>
            <a:r>
              <a:rPr lang="ro-MO" altLang="en-US" b="1" dirty="0">
                <a:solidFill>
                  <a:srgbClr val="FF0000"/>
                </a:solidFill>
              </a:rPr>
              <a:t>struguri de masă</a:t>
            </a:r>
            <a:r>
              <a:rPr lang="ro-MO" altLang="en-US" b="1" dirty="0"/>
              <a:t> - România; </a:t>
            </a:r>
            <a:r>
              <a:rPr lang="ro-MO" altLang="en-US" b="1" dirty="0">
                <a:solidFill>
                  <a:srgbClr val="FF0000"/>
                </a:solidFill>
              </a:rPr>
              <a:t>prune</a:t>
            </a:r>
            <a:r>
              <a:rPr lang="ro-MO" altLang="en-US" b="1" dirty="0"/>
              <a:t> - România (83%) şi Republica Cehă (10%)</a:t>
            </a:r>
            <a:r>
              <a:rPr lang="ro-RO" altLang="en-US" b="1" dirty="0"/>
              <a:t>; </a:t>
            </a:r>
            <a:r>
              <a:rPr lang="ro-MO" altLang="en-US" b="1" dirty="0">
                <a:solidFill>
                  <a:srgbClr val="FF0000"/>
                </a:solidFill>
              </a:rPr>
              <a:t>prune uscate </a:t>
            </a:r>
            <a:r>
              <a:rPr lang="ro-MO" altLang="en-US" b="1" dirty="0"/>
              <a:t>- România, Bulgaria, Franţa, Polonia şi Germania. </a:t>
            </a:r>
          </a:p>
          <a:p>
            <a:pPr marL="285750" indent="-285750" algn="just">
              <a:spcBef>
                <a:spcPts val="600"/>
              </a:spcBef>
              <a:spcAft>
                <a:spcPts val="600"/>
              </a:spcAft>
              <a:buFont typeface="Wingdings" pitchFamily="2" charset="2"/>
              <a:buChar char="Ø"/>
            </a:pPr>
            <a:r>
              <a:rPr lang="ro-MO" altLang="en-US" b="1" dirty="0">
                <a:solidFill>
                  <a:srgbClr val="FF0000"/>
                </a:solidFill>
              </a:rPr>
              <a:t>Cereale şi produse de morărit </a:t>
            </a:r>
            <a:r>
              <a:rPr lang="ro-MO" altLang="en-US" b="1" dirty="0"/>
              <a:t>- cu cca. 97% de export orientat spre 5 ţări: Italia, Grecia, Cipru, România şi Spania:</a:t>
            </a:r>
            <a:r>
              <a:rPr lang="ro-RO" altLang="en-US" b="1" dirty="0"/>
              <a:t> </a:t>
            </a:r>
            <a:r>
              <a:rPr lang="ro-MO" altLang="en-US" b="1" dirty="0">
                <a:solidFill>
                  <a:srgbClr val="FF0000"/>
                </a:solidFill>
              </a:rPr>
              <a:t>boabe de grâu </a:t>
            </a:r>
            <a:r>
              <a:rPr lang="ro-MO" altLang="en-US" b="1" dirty="0"/>
              <a:t>- Italia și Grecia; </a:t>
            </a:r>
            <a:r>
              <a:rPr lang="ro-MO" altLang="en-US" b="1" dirty="0">
                <a:solidFill>
                  <a:srgbClr val="FF0000"/>
                </a:solidFill>
              </a:rPr>
              <a:t>boabe de orz</a:t>
            </a:r>
            <a:r>
              <a:rPr lang="ro-MO" altLang="en-US" b="1" dirty="0"/>
              <a:t> - Cipru și Grecia; </a:t>
            </a:r>
            <a:r>
              <a:rPr lang="ro-MO" altLang="en-US" b="1" dirty="0">
                <a:solidFill>
                  <a:srgbClr val="FF0000"/>
                </a:solidFill>
              </a:rPr>
              <a:t>boabe de porumb </a:t>
            </a:r>
            <a:r>
              <a:rPr lang="ro-MO" altLang="en-US" b="1" dirty="0"/>
              <a:t>- Italia și Grecia;</a:t>
            </a:r>
            <a:endParaRPr lang="ru-RU" altLang="en-US" b="1" dirty="0"/>
          </a:p>
          <a:p>
            <a:pPr marL="285750" indent="-285750" algn="just">
              <a:spcBef>
                <a:spcPts val="600"/>
              </a:spcBef>
              <a:spcAft>
                <a:spcPts val="600"/>
              </a:spcAft>
              <a:buFont typeface="Wingdings" pitchFamily="2" charset="2"/>
              <a:buChar char="Ø"/>
            </a:pPr>
            <a:r>
              <a:rPr lang="ro-MO" altLang="en-US" b="1" dirty="0">
                <a:solidFill>
                  <a:srgbClr val="FF0000"/>
                </a:solidFill>
              </a:rPr>
              <a:t>Semințe de culturi oleaginoase </a:t>
            </a:r>
            <a:r>
              <a:rPr lang="ro-MO" altLang="en-US" b="1" dirty="0"/>
              <a:t>– cu export orientat în: România, Bulgaria, Polonia şi Germania.</a:t>
            </a:r>
            <a:endParaRPr lang="ru-RU" altLang="en-US" b="1" dirty="0"/>
          </a:p>
          <a:p>
            <a:pPr marL="285750" indent="-285750" algn="just">
              <a:spcBef>
                <a:spcPts val="600"/>
              </a:spcBef>
              <a:spcAft>
                <a:spcPts val="600"/>
              </a:spcAft>
              <a:buFont typeface="Wingdings" pitchFamily="2" charset="2"/>
              <a:buChar char="Ø"/>
            </a:pPr>
            <a:r>
              <a:rPr lang="ro-MO" altLang="en-US" b="1" dirty="0">
                <a:solidFill>
                  <a:srgbClr val="FF0000"/>
                </a:solidFill>
              </a:rPr>
              <a:t>Grăsimi şi uleiuri de origine animal</a:t>
            </a:r>
            <a:r>
              <a:rPr lang="ro-RO" altLang="en-US" b="1" dirty="0">
                <a:solidFill>
                  <a:srgbClr val="FF0000"/>
                </a:solidFill>
              </a:rPr>
              <a:t>ă</a:t>
            </a:r>
            <a:r>
              <a:rPr lang="ro-MO" altLang="en-US" b="1" dirty="0">
                <a:solidFill>
                  <a:srgbClr val="FF0000"/>
                </a:solidFill>
              </a:rPr>
              <a:t> şi vegetală </a:t>
            </a:r>
            <a:r>
              <a:rPr lang="ro-MO" altLang="en-US" b="1" dirty="0"/>
              <a:t>– cu export orientat în: Italia, Spania și România.</a:t>
            </a:r>
          </a:p>
          <a:p>
            <a:pPr marL="285750" indent="-285750" algn="just">
              <a:spcBef>
                <a:spcPts val="600"/>
              </a:spcBef>
              <a:spcAft>
                <a:spcPts val="600"/>
              </a:spcAft>
              <a:buFont typeface="Wingdings" pitchFamily="2" charset="2"/>
              <a:buChar char="Ø"/>
            </a:pPr>
            <a:r>
              <a:rPr lang="ro-MO" altLang="en-US" b="1" dirty="0" err="1">
                <a:solidFill>
                  <a:srgbClr val="FF0000"/>
                </a:solidFill>
              </a:rPr>
              <a:t>Mixul</a:t>
            </a:r>
            <a:r>
              <a:rPr lang="ro-MO" altLang="en-US" b="1" dirty="0">
                <a:solidFill>
                  <a:srgbClr val="FF0000"/>
                </a:solidFill>
              </a:rPr>
              <a:t> de produse comestibile </a:t>
            </a:r>
            <a:r>
              <a:rPr lang="ro-MO" altLang="en-US" b="1" dirty="0"/>
              <a:t>–  sucuri de fructe: Polonia, Austria și Germania</a:t>
            </a:r>
            <a:endParaRPr lang="ru-RU" altLang="en-US" b="1" dirty="0"/>
          </a:p>
          <a:p>
            <a:pPr marL="285750" indent="-285750" algn="just">
              <a:spcBef>
                <a:spcPts val="600"/>
              </a:spcBef>
              <a:spcAft>
                <a:spcPts val="600"/>
              </a:spcAft>
              <a:buFont typeface="Wingdings" pitchFamily="2" charset="2"/>
              <a:buChar char="Ø"/>
            </a:pPr>
            <a:r>
              <a:rPr lang="ro-MO" altLang="en-US" b="1" dirty="0">
                <a:solidFill>
                  <a:srgbClr val="FF0000"/>
                </a:solidFill>
              </a:rPr>
              <a:t>Băuturi</a:t>
            </a:r>
            <a:r>
              <a:rPr lang="ro-MO" altLang="en-US" b="1" dirty="0"/>
              <a:t> - vinuri și alcool etilic: Polonia, România, Republica Cehă și Germania.</a:t>
            </a:r>
            <a:endParaRPr lang="ru-RU" altLang="en-US" b="1"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945" y="2005794"/>
            <a:ext cx="1389888" cy="4443984"/>
          </a:xfrm>
          <a:prstGeom prst="rect">
            <a:avLst/>
          </a:prstGeom>
        </p:spPr>
      </p:pic>
    </p:spTree>
    <p:extLst>
      <p:ext uri="{BB962C8B-B14F-4D97-AF65-F5344CB8AC3E}">
        <p14:creationId xmlns:p14="http://schemas.microsoft.com/office/powerpoint/2010/main" val="36088917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6</a:t>
            </a:r>
            <a:r>
              <a:rPr lang="en-US" altLang="en-US" b="1" dirty="0">
                <a:solidFill>
                  <a:srgbClr val="FF0000"/>
                </a:solidFill>
              </a:rPr>
              <a:t>. </a:t>
            </a:r>
            <a:r>
              <a:rPr lang="ro-RO" b="1" dirty="0">
                <a:solidFill>
                  <a:srgbClr val="FF0000"/>
                </a:solidFill>
              </a:rPr>
              <a:t>Impactul de 5 ani de aplicare a DCFTA la exportul şi importul cu produse agroalimentare între UE şi RM</a:t>
            </a:r>
            <a:endParaRPr lang="ru-RU" b="1" dirty="0">
              <a:solidFill>
                <a:srgbClr val="FF0000"/>
              </a:solidFill>
            </a:endParaRPr>
          </a:p>
        </p:txBody>
      </p:sp>
      <p:sp>
        <p:nvSpPr>
          <p:cNvPr id="9" name="Заголовок 1"/>
          <p:cNvSpPr txBox="1">
            <a:spLocks/>
          </p:cNvSpPr>
          <p:nvPr/>
        </p:nvSpPr>
        <p:spPr bwMode="auto">
          <a:xfrm>
            <a:off x="351647" y="1867612"/>
            <a:ext cx="11904133" cy="504825"/>
          </a:xfrm>
          <a:prstGeom prst="rect">
            <a:avLst/>
          </a:prstGeom>
        </p:spPr>
        <p:txBody>
          <a:bodyPr vert="horz" wrap="square" lIns="91440" tIns="45720" rIns="91440" bIns="45720" numCol="1" rtlCol="0" anchor="ctr"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x-none" sz="2000" b="1">
                <a:solidFill>
                  <a:schemeClr val="tx1">
                    <a:lumMod val="95000"/>
                    <a:lumOff val="5000"/>
                  </a:schemeClr>
                </a:solidFill>
              </a:rPr>
              <a:t>Impactul implementării </a:t>
            </a:r>
            <a:r>
              <a:rPr lang="en-US" sz="2000" b="1" dirty="0">
                <a:solidFill>
                  <a:schemeClr val="tx1">
                    <a:lumMod val="95000"/>
                    <a:lumOff val="5000"/>
                  </a:schemeClr>
                </a:solidFill>
              </a:rPr>
              <a:t>DCFTA </a:t>
            </a:r>
            <a:r>
              <a:rPr lang="x-none" sz="2000" b="1">
                <a:solidFill>
                  <a:schemeClr val="tx1">
                    <a:lumMod val="95000"/>
                    <a:lumOff val="5000"/>
                  </a:schemeClr>
                </a:solidFill>
              </a:rPr>
              <a:t>în modificarea </a:t>
            </a:r>
            <a:r>
              <a:rPr lang="x-none" sz="2000" b="1" u="sng">
                <a:solidFill>
                  <a:schemeClr val="tx1">
                    <a:lumMod val="95000"/>
                    <a:lumOff val="5000"/>
                  </a:schemeClr>
                </a:solidFill>
              </a:rPr>
              <a:t>IMPORTURILOR</a:t>
            </a:r>
            <a:r>
              <a:rPr lang="x-none" sz="2000" b="1">
                <a:solidFill>
                  <a:schemeClr val="tx1">
                    <a:lumMod val="95000"/>
                    <a:lumOff val="5000"/>
                  </a:schemeClr>
                </a:solidFill>
              </a:rPr>
              <a:t> din RM în UE :</a:t>
            </a:r>
            <a:endParaRPr lang="ro-RO" sz="2000" b="1" dirty="0">
              <a:solidFill>
                <a:schemeClr val="tx1">
                  <a:lumMod val="95000"/>
                  <a:lumOff val="5000"/>
                </a:schemeClr>
              </a:solidFill>
            </a:endParaRPr>
          </a:p>
        </p:txBody>
      </p:sp>
      <p:sp>
        <p:nvSpPr>
          <p:cNvPr id="10" name="Прямоугольник 3"/>
          <p:cNvSpPr>
            <a:spLocks noChangeArrowheads="1"/>
          </p:cNvSpPr>
          <p:nvPr/>
        </p:nvSpPr>
        <p:spPr bwMode="auto">
          <a:xfrm>
            <a:off x="2237090" y="2387489"/>
            <a:ext cx="9645651" cy="420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gn="just">
              <a:spcBef>
                <a:spcPts val="1200"/>
              </a:spcBef>
              <a:spcAft>
                <a:spcPts val="600"/>
              </a:spcAft>
              <a:buFont typeface="Wingdings" pitchFamily="2" charset="2"/>
              <a:buChar char="Ø"/>
            </a:pPr>
            <a:r>
              <a:rPr lang="ro-MO" altLang="en-US" b="1" dirty="0">
                <a:solidFill>
                  <a:srgbClr val="FF0000"/>
                </a:solidFill>
              </a:rPr>
              <a:t>Carne și organe comestibile </a:t>
            </a:r>
            <a:r>
              <a:rPr lang="ro-MO" altLang="en-US" b="1" dirty="0"/>
              <a:t>– cu importuri masive: Polonia, Germania, Ungaria  și România. </a:t>
            </a:r>
            <a:endParaRPr lang="ru-RU" altLang="en-US" b="1" dirty="0"/>
          </a:p>
          <a:p>
            <a:pPr marL="285750" indent="-285750" algn="just">
              <a:spcBef>
                <a:spcPts val="1200"/>
              </a:spcBef>
              <a:spcAft>
                <a:spcPts val="600"/>
              </a:spcAft>
              <a:buFont typeface="Wingdings" pitchFamily="2" charset="2"/>
              <a:buChar char="Ø"/>
            </a:pPr>
            <a:r>
              <a:rPr lang="ro-MO" altLang="en-US" b="1" dirty="0">
                <a:solidFill>
                  <a:srgbClr val="FF0000"/>
                </a:solidFill>
              </a:rPr>
              <a:t>Lapte și produse lactate </a:t>
            </a:r>
            <a:r>
              <a:rPr lang="ro-MO" altLang="en-US" b="1" dirty="0"/>
              <a:t>- lapte integru, cașcavaluri, unt și iaurturi: România, Germania și Polonia.</a:t>
            </a:r>
            <a:endParaRPr lang="ru-RU" altLang="en-US" b="1" dirty="0"/>
          </a:p>
          <a:p>
            <a:pPr marL="285750" indent="-285750" algn="just">
              <a:spcBef>
                <a:spcPts val="1200"/>
              </a:spcBef>
              <a:spcAft>
                <a:spcPts val="600"/>
              </a:spcAft>
              <a:buFont typeface="Wingdings" pitchFamily="2" charset="2"/>
              <a:buChar char="Ø"/>
            </a:pPr>
            <a:r>
              <a:rPr lang="ro-MO" altLang="en-US" b="1" dirty="0">
                <a:solidFill>
                  <a:srgbClr val="FF0000"/>
                </a:solidFill>
              </a:rPr>
              <a:t>Peștele și crustaceele </a:t>
            </a:r>
            <a:r>
              <a:rPr lang="ro-MO" altLang="en-US" b="1" dirty="0"/>
              <a:t>- creștere cu 22%, import masiv din: România, Spania, Italia și Estonia.</a:t>
            </a:r>
            <a:endParaRPr lang="ru-RU" altLang="en-US" b="1" dirty="0"/>
          </a:p>
          <a:p>
            <a:pPr marL="285750" indent="-285750" algn="just">
              <a:spcBef>
                <a:spcPts val="1200"/>
              </a:spcBef>
              <a:spcAft>
                <a:spcPts val="600"/>
              </a:spcAft>
              <a:buFont typeface="Wingdings" pitchFamily="2" charset="2"/>
              <a:buChar char="Ø"/>
            </a:pPr>
            <a:r>
              <a:rPr lang="ro-MO" altLang="en-US" b="1" dirty="0">
                <a:solidFill>
                  <a:srgbClr val="FF0000"/>
                </a:solidFill>
              </a:rPr>
              <a:t>Fructe şi citrice </a:t>
            </a:r>
            <a:r>
              <a:rPr lang="ro-MO" altLang="en-US" b="1" dirty="0"/>
              <a:t>- cca. 7,9% din totalul importurilor din: Franța, Grecia, Olanda şi Spania.</a:t>
            </a:r>
          </a:p>
          <a:p>
            <a:pPr marL="285750" indent="-285750" algn="just">
              <a:spcBef>
                <a:spcPts val="1200"/>
              </a:spcBef>
              <a:spcAft>
                <a:spcPts val="600"/>
              </a:spcAft>
              <a:buFont typeface="Wingdings" pitchFamily="2" charset="2"/>
              <a:buChar char="Ø"/>
            </a:pPr>
            <a:r>
              <a:rPr lang="ro-MO" altLang="en-US" b="1" dirty="0">
                <a:solidFill>
                  <a:srgbClr val="FF0000"/>
                </a:solidFill>
              </a:rPr>
              <a:t>Semințe de culturi oleaginoase </a:t>
            </a:r>
            <a:r>
              <a:rPr lang="ro-MO" altLang="en-US" b="1" dirty="0"/>
              <a:t>- (excluziv semințe de floarea soarelui), parteneri: România, Ungaria, Franța şi Olanda.</a:t>
            </a:r>
            <a:endParaRPr lang="ru-RU" altLang="en-US" b="1" dirty="0"/>
          </a:p>
          <a:p>
            <a:pPr marL="285750" indent="-285750" algn="just">
              <a:spcBef>
                <a:spcPts val="1200"/>
              </a:spcBef>
              <a:spcAft>
                <a:spcPts val="600"/>
              </a:spcAft>
              <a:buFont typeface="Wingdings" pitchFamily="2" charset="2"/>
              <a:buChar char="Ø"/>
            </a:pPr>
            <a:r>
              <a:rPr lang="ro-MO" altLang="en-US" b="1" dirty="0">
                <a:solidFill>
                  <a:srgbClr val="FF0000"/>
                </a:solidFill>
              </a:rPr>
              <a:t>Mașini și echipamente agricole </a:t>
            </a:r>
            <a:r>
              <a:rPr lang="ro-MO" altLang="en-US" b="1" dirty="0"/>
              <a:t>- micșorare de cca. 22%: Germania, Italia, Polonia și Franța.</a:t>
            </a:r>
            <a:endParaRPr lang="ru-RU" altLang="en-US" b="1" dirty="0"/>
          </a:p>
          <a:p>
            <a:pPr marL="285750" indent="-285750" algn="just">
              <a:spcBef>
                <a:spcPts val="1200"/>
              </a:spcBef>
              <a:spcAft>
                <a:spcPts val="600"/>
              </a:spcAft>
              <a:buFont typeface="Wingdings" pitchFamily="2" charset="2"/>
              <a:buChar char="Ø"/>
            </a:pPr>
            <a:r>
              <a:rPr lang="ro-MO" altLang="en-US" b="1" dirty="0">
                <a:solidFill>
                  <a:srgbClr val="FF0000"/>
                </a:solidFill>
              </a:rPr>
              <a:t>Alimente preparate pentru animale </a:t>
            </a:r>
            <a:r>
              <a:rPr lang="ro-MO" altLang="en-US" b="1" dirty="0"/>
              <a:t>- majorare cu cca. 22%: România, Ungaria şi Germania.</a:t>
            </a:r>
            <a:endParaRPr lang="ru-RU" altLang="en-US" b="1" dirty="0"/>
          </a:p>
          <a:p>
            <a:pPr marL="285750" indent="-285750" algn="just">
              <a:spcBef>
                <a:spcPts val="1200"/>
              </a:spcBef>
              <a:spcAft>
                <a:spcPts val="600"/>
              </a:spcAft>
              <a:buFont typeface="Wingdings" pitchFamily="2" charset="2"/>
              <a:buChar char="Ø"/>
            </a:pPr>
            <a:r>
              <a:rPr lang="ro-MO" altLang="en-US" b="1" dirty="0">
                <a:solidFill>
                  <a:srgbClr val="FF0000"/>
                </a:solidFill>
              </a:rPr>
              <a:t>Băuturi </a:t>
            </a:r>
            <a:r>
              <a:rPr lang="ro-MO" altLang="en-US" b="1" dirty="0"/>
              <a:t>- creștere de cca. 13%: Germania, Olanda și România.</a:t>
            </a:r>
            <a:endParaRPr lang="ru-RU" altLang="en-US" b="1"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648" y="1987506"/>
            <a:ext cx="1767840" cy="4480560"/>
          </a:xfrm>
          <a:prstGeom prst="rect">
            <a:avLst/>
          </a:prstGeom>
        </p:spPr>
      </p:pic>
    </p:spTree>
    <p:extLst>
      <p:ext uri="{BB962C8B-B14F-4D97-AF65-F5344CB8AC3E}">
        <p14:creationId xmlns:p14="http://schemas.microsoft.com/office/powerpoint/2010/main" val="3796126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7</a:t>
            </a:r>
            <a:r>
              <a:rPr lang="en-US" altLang="en-US" b="1" dirty="0">
                <a:solidFill>
                  <a:srgbClr val="FF0000"/>
                </a:solidFill>
              </a:rPr>
              <a:t>. </a:t>
            </a:r>
            <a:r>
              <a:rPr lang="ro-RO" altLang="en-US" b="1" dirty="0">
                <a:solidFill>
                  <a:srgbClr val="FF0000"/>
                </a:solidFill>
              </a:rPr>
              <a:t>O</a:t>
            </a:r>
            <a:r>
              <a:rPr lang="ro-RO" b="1" dirty="0">
                <a:solidFill>
                  <a:srgbClr val="FF0000"/>
                </a:solidFill>
              </a:rPr>
              <a:t>rientarea geografică a exportului din RM în UE şi CSI</a:t>
            </a:r>
            <a:endParaRPr lang="ru-RU" b="1" dirty="0">
              <a:solidFill>
                <a:srgbClr val="FF0000"/>
              </a:solidFill>
            </a:endParaRPr>
          </a:p>
        </p:txBody>
      </p:sp>
      <p:sp>
        <p:nvSpPr>
          <p:cNvPr id="13" name="Прямоугольник 3"/>
          <p:cNvSpPr>
            <a:spLocks noChangeArrowheads="1"/>
          </p:cNvSpPr>
          <p:nvPr/>
        </p:nvSpPr>
        <p:spPr bwMode="auto">
          <a:xfrm>
            <a:off x="262279" y="2167454"/>
            <a:ext cx="4057473"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o-RO" b="1" u="sng" dirty="0">
                <a:solidFill>
                  <a:srgbClr val="0000CC"/>
                </a:solidFill>
              </a:rPr>
              <a:t>Ianuarie – Iulie 2019</a:t>
            </a:r>
          </a:p>
          <a:p>
            <a:pPr algn="just"/>
            <a:endParaRPr lang="en-US" b="1" dirty="0"/>
          </a:p>
          <a:p>
            <a:pPr algn="just"/>
            <a:r>
              <a:rPr lang="vi-VN" b="1" dirty="0"/>
              <a:t>Exporturile de mărfuri destinate</a:t>
            </a:r>
            <a:r>
              <a:rPr lang="vi-VN" dirty="0"/>
              <a:t> </a:t>
            </a:r>
            <a:r>
              <a:rPr lang="vi-VN" b="1" dirty="0"/>
              <a:t>țărilor</a:t>
            </a:r>
            <a:r>
              <a:rPr lang="vi-VN" dirty="0"/>
              <a:t> </a:t>
            </a:r>
            <a:r>
              <a:rPr lang="vi-VN" b="1" dirty="0"/>
              <a:t>Uniunii Europene (UE–28)</a:t>
            </a:r>
            <a:r>
              <a:rPr lang="vi-VN" dirty="0"/>
              <a:t> au însumat 1034,1 mil. dolari SUA, deținând o cotă de 65,4% în total exporturi (68,7% - în ianuarie-iulie 2018).</a:t>
            </a:r>
            <a:endParaRPr lang="ro-RO" dirty="0"/>
          </a:p>
          <a:p>
            <a:pPr algn="just"/>
            <a:endParaRPr lang="vi-VN" dirty="0"/>
          </a:p>
          <a:p>
            <a:pPr algn="just"/>
            <a:r>
              <a:rPr lang="vi-VN" b="1" dirty="0"/>
              <a:t>Țările CSI</a:t>
            </a:r>
            <a:r>
              <a:rPr lang="vi-VN" dirty="0"/>
              <a:t> </a:t>
            </a:r>
            <a:r>
              <a:rPr lang="vi-VN" b="1" dirty="0"/>
              <a:t>au fost prezente în</a:t>
            </a:r>
            <a:r>
              <a:rPr lang="vi-VN" dirty="0"/>
              <a:t> </a:t>
            </a:r>
            <a:r>
              <a:rPr lang="vi-VN" b="1" dirty="0"/>
              <a:t>exporturile Moldovei</a:t>
            </a:r>
            <a:r>
              <a:rPr lang="vi-VN" dirty="0"/>
              <a:t> cu o pondere de 14,7%, ce corespunde unei valori de 232,9 mil. dolari SUA. </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425" t="54498" r="26363" b="11765"/>
          <a:stretch/>
        </p:blipFill>
        <p:spPr bwMode="auto">
          <a:xfrm>
            <a:off x="4550978" y="1969093"/>
            <a:ext cx="7289371" cy="3895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023945" y="6064469"/>
            <a:ext cx="6716110" cy="369332"/>
          </a:xfrm>
          <a:prstGeom prst="rect">
            <a:avLst/>
          </a:prstGeom>
          <a:noFill/>
        </p:spPr>
        <p:txBody>
          <a:bodyPr wrap="square" rtlCol="0">
            <a:spAutoFit/>
          </a:bodyPr>
          <a:lstStyle/>
          <a:p>
            <a:pPr algn="ctr"/>
            <a:r>
              <a:rPr lang="ro-RO" b="1" dirty="0"/>
              <a:t>Sursa: </a:t>
            </a:r>
            <a:r>
              <a:rPr lang="ro-MO" dirty="0">
                <a:hlinkClick r:id="rId3"/>
              </a:rPr>
              <a:t>https://statistica.gov.md/newsview.php?l=ro</a:t>
            </a:r>
            <a:r>
              <a:rPr lang="ro-RO" b="1" dirty="0"/>
              <a:t> </a:t>
            </a:r>
            <a:endParaRPr lang="ru-RU" b="1" dirty="0"/>
          </a:p>
        </p:txBody>
      </p:sp>
    </p:spTree>
    <p:extLst>
      <p:ext uri="{BB962C8B-B14F-4D97-AF65-F5344CB8AC3E}">
        <p14:creationId xmlns:p14="http://schemas.microsoft.com/office/powerpoint/2010/main" val="2156451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o-RO" altLang="en-US" b="1" dirty="0">
                <a:solidFill>
                  <a:srgbClr val="FF0000"/>
                </a:solidFill>
              </a:rPr>
              <a:t>8</a:t>
            </a:r>
            <a:r>
              <a:rPr lang="en-US" altLang="en-US" b="1" dirty="0">
                <a:solidFill>
                  <a:srgbClr val="FF0000"/>
                </a:solidFill>
              </a:rPr>
              <a:t>.</a:t>
            </a:r>
            <a:r>
              <a:rPr lang="ro-RO" altLang="en-US" b="1" dirty="0">
                <a:solidFill>
                  <a:srgbClr val="FF0000"/>
                </a:solidFill>
              </a:rPr>
              <a:t>7</a:t>
            </a:r>
            <a:r>
              <a:rPr lang="en-US" altLang="en-US" b="1" dirty="0">
                <a:solidFill>
                  <a:srgbClr val="FF0000"/>
                </a:solidFill>
              </a:rPr>
              <a:t>. </a:t>
            </a:r>
            <a:r>
              <a:rPr lang="ro-RO" altLang="en-US" b="1" dirty="0">
                <a:solidFill>
                  <a:srgbClr val="FF0000"/>
                </a:solidFill>
              </a:rPr>
              <a:t>O</a:t>
            </a:r>
            <a:r>
              <a:rPr lang="ro-RO" b="1" dirty="0">
                <a:solidFill>
                  <a:srgbClr val="FF0000"/>
                </a:solidFill>
              </a:rPr>
              <a:t>rientarea geografică a importurilor din UE şi CSI în RM  </a:t>
            </a:r>
            <a:endParaRPr lang="ru-RU" b="1" dirty="0">
              <a:solidFill>
                <a:srgbClr val="FF0000"/>
              </a:solidFill>
            </a:endParaRPr>
          </a:p>
        </p:txBody>
      </p:sp>
      <p:sp>
        <p:nvSpPr>
          <p:cNvPr id="13" name="Прямоугольник 3"/>
          <p:cNvSpPr>
            <a:spLocks noChangeArrowheads="1"/>
          </p:cNvSpPr>
          <p:nvPr/>
        </p:nvSpPr>
        <p:spPr bwMode="auto">
          <a:xfrm>
            <a:off x="157175" y="1894186"/>
            <a:ext cx="405747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o-RO" b="1" u="sng" dirty="0">
                <a:solidFill>
                  <a:srgbClr val="0000CC"/>
                </a:solidFill>
              </a:rPr>
              <a:t>Ianuarie – Iulie 2019</a:t>
            </a:r>
          </a:p>
          <a:p>
            <a:pPr algn="just"/>
            <a:endParaRPr lang="ro-RO" b="1" dirty="0"/>
          </a:p>
          <a:p>
            <a:pPr algn="just"/>
            <a:r>
              <a:rPr lang="vi-VN" b="1" dirty="0"/>
              <a:t>Importurile de mărfuri din</a:t>
            </a:r>
            <a:r>
              <a:rPr lang="vi-VN" dirty="0"/>
              <a:t> </a:t>
            </a:r>
            <a:r>
              <a:rPr lang="vi-VN" b="1" dirty="0"/>
              <a:t>țările Uniunii Europene (UE-28)</a:t>
            </a:r>
            <a:r>
              <a:rPr lang="vi-VN" dirty="0"/>
              <a:t> s-au cifrat la 1662,2 mil. dolari SUA, deținând o pondere de 50,3% în total importuri.</a:t>
            </a:r>
            <a:endParaRPr lang="ro-RO" dirty="0"/>
          </a:p>
          <a:p>
            <a:pPr algn="just"/>
            <a:endParaRPr lang="vi-VN" dirty="0"/>
          </a:p>
          <a:p>
            <a:pPr algn="just"/>
            <a:r>
              <a:rPr lang="vi-VN" b="1" dirty="0"/>
              <a:t>Importurile de mărfuri provenite din</a:t>
            </a:r>
            <a:r>
              <a:rPr lang="vi-VN" dirty="0"/>
              <a:t> </a:t>
            </a:r>
            <a:r>
              <a:rPr lang="vi-VN" b="1" dirty="0"/>
              <a:t>țările CSI</a:t>
            </a:r>
            <a:r>
              <a:rPr lang="vi-VN" dirty="0"/>
              <a:t> au avut o valoare de 807,9 mil. dolari SUA, care echivalează cu o cotă de 24,4% în total importuri.</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684" t="35359" r="27194" b="30904"/>
          <a:stretch/>
        </p:blipFill>
        <p:spPr bwMode="auto">
          <a:xfrm>
            <a:off x="4340772" y="1996964"/>
            <a:ext cx="7499577" cy="4014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023945" y="6064469"/>
            <a:ext cx="6716110" cy="369332"/>
          </a:xfrm>
          <a:prstGeom prst="rect">
            <a:avLst/>
          </a:prstGeom>
          <a:noFill/>
        </p:spPr>
        <p:txBody>
          <a:bodyPr wrap="square" rtlCol="0">
            <a:spAutoFit/>
          </a:bodyPr>
          <a:lstStyle/>
          <a:p>
            <a:pPr algn="ctr"/>
            <a:r>
              <a:rPr lang="ro-RO" b="1" dirty="0"/>
              <a:t>Sursa: </a:t>
            </a:r>
            <a:r>
              <a:rPr lang="ro-MO" dirty="0">
                <a:hlinkClick r:id="rId3"/>
              </a:rPr>
              <a:t>https://statistica.gov.md/newsview.php?l=ro</a:t>
            </a:r>
            <a:r>
              <a:rPr lang="ro-RO" b="1" dirty="0"/>
              <a:t> </a:t>
            </a:r>
            <a:endParaRPr lang="ru-RU" b="1" dirty="0"/>
          </a:p>
        </p:txBody>
      </p:sp>
    </p:spTree>
    <p:extLst>
      <p:ext uri="{BB962C8B-B14F-4D97-AF65-F5344CB8AC3E}">
        <p14:creationId xmlns:p14="http://schemas.microsoft.com/office/powerpoint/2010/main" val="40783517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8</a:t>
            </a:r>
            <a:r>
              <a:rPr lang="en-US" altLang="en-US" b="1" dirty="0">
                <a:solidFill>
                  <a:srgbClr val="FF0000"/>
                </a:solidFill>
              </a:rPr>
              <a:t>. </a:t>
            </a:r>
            <a:r>
              <a:rPr lang="ro-RO" b="1" dirty="0">
                <a:solidFill>
                  <a:srgbClr val="FF0000"/>
                </a:solidFill>
              </a:rPr>
              <a:t>Produsele supuse scutirii anuale de taxe pentru contingenţele tarifare în DCFTA</a:t>
            </a:r>
            <a:r>
              <a:rPr lang="ru-RU" b="1" dirty="0">
                <a:solidFill>
                  <a:srgbClr val="FF0000"/>
                </a:solidFill>
              </a:rPr>
              <a:t> *(</a:t>
            </a:r>
            <a:r>
              <a:rPr lang="en-US" b="1" dirty="0" err="1">
                <a:solidFill>
                  <a:srgbClr val="FF0000"/>
                </a:solidFill>
              </a:rPr>
              <a:t>anii</a:t>
            </a:r>
            <a:r>
              <a:rPr lang="en-US" b="1" dirty="0">
                <a:solidFill>
                  <a:srgbClr val="FF0000"/>
                </a:solidFill>
              </a:rPr>
              <a:t> 2014 – 2016 – 2019)</a:t>
            </a:r>
            <a:endParaRPr lang="ru-RU" b="1" dirty="0">
              <a:solidFill>
                <a:srgbClr val="FF0000"/>
              </a:solidFill>
            </a:endParaRPr>
          </a:p>
        </p:txBody>
      </p:sp>
      <p:sp>
        <p:nvSpPr>
          <p:cNvPr id="9" name="Прямоугольник 3"/>
          <p:cNvSpPr>
            <a:spLocks noChangeArrowheads="1"/>
          </p:cNvSpPr>
          <p:nvPr/>
        </p:nvSpPr>
        <p:spPr bwMode="auto">
          <a:xfrm>
            <a:off x="468313" y="5229225"/>
            <a:ext cx="10662142"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altLang="en-US" sz="1600" b="1" dirty="0"/>
              <a:t>Contingențe tarifare valorificate integral cu export exclusiv în România</a:t>
            </a:r>
            <a:r>
              <a:rPr lang="en-US" altLang="en-US" sz="1600" b="1" dirty="0"/>
              <a:t> *(2019)</a:t>
            </a:r>
            <a:r>
              <a:rPr lang="ro-MO" altLang="en-US" sz="1600" b="1" dirty="0"/>
              <a:t>: </a:t>
            </a:r>
          </a:p>
          <a:p>
            <a:pPr algn="just">
              <a:spcBef>
                <a:spcPts val="600"/>
              </a:spcBef>
              <a:buFontTx/>
              <a:buAutoNum type="romanLcParenBoth"/>
            </a:pPr>
            <a:r>
              <a:rPr lang="ro-MO" altLang="en-US" sz="1600" b="1" dirty="0"/>
              <a:t> strugurii de masă (în valoare de </a:t>
            </a:r>
            <a:r>
              <a:rPr lang="en-US" altLang="en-US" sz="1600" b="1" dirty="0"/>
              <a:t>9</a:t>
            </a:r>
            <a:r>
              <a:rPr lang="ro-MO" altLang="en-US" sz="1600" b="1" dirty="0"/>
              <a:t> mil. €), export </a:t>
            </a:r>
            <a:r>
              <a:rPr lang="en-US" altLang="en-US" sz="1600" b="1" dirty="0"/>
              <a:t>84</a:t>
            </a:r>
            <a:r>
              <a:rPr lang="ro-MO" altLang="en-US" sz="1600" b="1" dirty="0"/>
              <a:t>% în România</a:t>
            </a:r>
            <a:r>
              <a:rPr lang="en-US" altLang="en-US" sz="1600" b="1" dirty="0"/>
              <a:t>, din </a:t>
            </a:r>
            <a:r>
              <a:rPr lang="en-US" altLang="en-US" sz="1600" b="1" dirty="0" err="1"/>
              <a:t>totalul</a:t>
            </a:r>
            <a:r>
              <a:rPr lang="en-US" altLang="en-US" sz="1600" b="1" dirty="0"/>
              <a:t> de </a:t>
            </a:r>
            <a:r>
              <a:rPr lang="en-US" altLang="en-US" sz="1600" b="1" dirty="0" err="1"/>
              <a:t>expiort</a:t>
            </a:r>
            <a:r>
              <a:rPr lang="en-US" altLang="en-US" sz="1600" b="1" dirty="0"/>
              <a:t> de 11,7 </a:t>
            </a:r>
            <a:r>
              <a:rPr lang="ro-MO" altLang="en-US" sz="1600" b="1" dirty="0"/>
              <a:t>mil. €</a:t>
            </a:r>
            <a:r>
              <a:rPr lang="en-US" altLang="en-US" sz="1600" b="1" dirty="0"/>
              <a:t> </a:t>
            </a:r>
            <a:r>
              <a:rPr lang="ro-RO" altLang="en-US" sz="1600" b="1" dirty="0"/>
              <a:t>î</a:t>
            </a:r>
            <a:r>
              <a:rPr lang="en-US" altLang="en-US" sz="1600" b="1" dirty="0"/>
              <a:t>n UE</a:t>
            </a:r>
            <a:r>
              <a:rPr lang="ro-MO" altLang="en-US" sz="1600" b="1" dirty="0"/>
              <a:t>; </a:t>
            </a:r>
          </a:p>
          <a:p>
            <a:pPr algn="just">
              <a:spcBef>
                <a:spcPts val="600"/>
              </a:spcBef>
              <a:buFontTx/>
              <a:buAutoNum type="romanLcParenBoth"/>
            </a:pPr>
            <a:r>
              <a:rPr lang="ro-MO" altLang="en-US" sz="1600" b="1" dirty="0"/>
              <a:t> prune (în valoare de 3,4 mil. €), export 66% în România</a:t>
            </a:r>
            <a:r>
              <a:rPr lang="en-US" altLang="en-US" sz="1600" b="1" dirty="0"/>
              <a:t>, din </a:t>
            </a:r>
            <a:r>
              <a:rPr lang="en-US" altLang="en-US" sz="1600" b="1" dirty="0" err="1"/>
              <a:t>totalul</a:t>
            </a:r>
            <a:r>
              <a:rPr lang="en-US" altLang="en-US" sz="1600" b="1" dirty="0"/>
              <a:t> de </a:t>
            </a:r>
            <a:r>
              <a:rPr lang="en-US" altLang="en-US" sz="1600" b="1" dirty="0" err="1"/>
              <a:t>expiort</a:t>
            </a:r>
            <a:r>
              <a:rPr lang="en-US" altLang="en-US" sz="1600" b="1" dirty="0"/>
              <a:t> de </a:t>
            </a:r>
            <a:r>
              <a:rPr lang="ro-RO" altLang="en-US" sz="1600" b="1" dirty="0"/>
              <a:t>6,32</a:t>
            </a:r>
            <a:r>
              <a:rPr lang="en-US" altLang="en-US" sz="1600" b="1" dirty="0"/>
              <a:t> </a:t>
            </a:r>
            <a:r>
              <a:rPr lang="ro-MO" altLang="en-US" sz="1600" b="1" dirty="0"/>
              <a:t>mil. €</a:t>
            </a:r>
            <a:r>
              <a:rPr lang="en-US" altLang="en-US" sz="1600" b="1" dirty="0"/>
              <a:t> </a:t>
            </a:r>
            <a:r>
              <a:rPr lang="ro-RO" altLang="en-US" sz="1600" b="1" dirty="0"/>
              <a:t>î</a:t>
            </a:r>
            <a:r>
              <a:rPr lang="en-US" altLang="en-US" sz="1600" b="1" dirty="0"/>
              <a:t>n UE</a:t>
            </a:r>
            <a:r>
              <a:rPr lang="ro-MO" altLang="en-US" sz="1600" b="1" dirty="0"/>
              <a:t>; </a:t>
            </a:r>
          </a:p>
          <a:p>
            <a:pPr algn="just">
              <a:spcBef>
                <a:spcPts val="600"/>
              </a:spcBef>
              <a:buFontTx/>
              <a:buAutoNum type="romanLcParenBoth"/>
            </a:pPr>
            <a:r>
              <a:rPr lang="ro-MO" altLang="en-US" sz="1600" b="1" dirty="0"/>
              <a:t> sucul de strugurii (2,33 mil. €), export exclusiv în România la o cotă de 83% și 10% în Republica Cehă – în anul 2016.</a:t>
            </a:r>
            <a:endParaRPr lang="ru-RU" altLang="en-US" sz="1600" b="1" dirty="0"/>
          </a:p>
        </p:txBody>
      </p:sp>
      <p:graphicFrame>
        <p:nvGraphicFramePr>
          <p:cNvPr id="10" name="Таблица 9"/>
          <p:cNvGraphicFramePr>
            <a:graphicFrameLocks noGrp="1"/>
          </p:cNvGraphicFramePr>
          <p:nvPr>
            <p:extLst>
              <p:ext uri="{D42A27DB-BD31-4B8C-83A1-F6EECF244321}">
                <p14:modId xmlns:p14="http://schemas.microsoft.com/office/powerpoint/2010/main" val="560678310"/>
              </p:ext>
            </p:extLst>
          </p:nvPr>
        </p:nvGraphicFramePr>
        <p:xfrm>
          <a:off x="468313" y="1975944"/>
          <a:ext cx="10788265" cy="2949914"/>
        </p:xfrm>
        <a:graphic>
          <a:graphicData uri="http://schemas.openxmlformats.org/drawingml/2006/table">
            <a:tbl>
              <a:tblPr/>
              <a:tblGrid>
                <a:gridCol w="558333">
                  <a:extLst>
                    <a:ext uri="{9D8B030D-6E8A-4147-A177-3AD203B41FA5}">
                      <a16:colId xmlns:a16="http://schemas.microsoft.com/office/drawing/2014/main" val="20000"/>
                    </a:ext>
                  </a:extLst>
                </a:gridCol>
                <a:gridCol w="1074622">
                  <a:extLst>
                    <a:ext uri="{9D8B030D-6E8A-4147-A177-3AD203B41FA5}">
                      <a16:colId xmlns:a16="http://schemas.microsoft.com/office/drawing/2014/main" val="20001"/>
                    </a:ext>
                  </a:extLst>
                </a:gridCol>
                <a:gridCol w="2594902">
                  <a:extLst>
                    <a:ext uri="{9D8B030D-6E8A-4147-A177-3AD203B41FA5}">
                      <a16:colId xmlns:a16="http://schemas.microsoft.com/office/drawing/2014/main" val="20002"/>
                    </a:ext>
                  </a:extLst>
                </a:gridCol>
                <a:gridCol w="1372287">
                  <a:extLst>
                    <a:ext uri="{9D8B030D-6E8A-4147-A177-3AD203B41FA5}">
                      <a16:colId xmlns:a16="http://schemas.microsoft.com/office/drawing/2014/main" val="20003"/>
                    </a:ext>
                  </a:extLst>
                </a:gridCol>
                <a:gridCol w="1525323">
                  <a:extLst>
                    <a:ext uri="{9D8B030D-6E8A-4147-A177-3AD203B41FA5}">
                      <a16:colId xmlns:a16="http://schemas.microsoft.com/office/drawing/2014/main" val="20004"/>
                    </a:ext>
                  </a:extLst>
                </a:gridCol>
                <a:gridCol w="1831399">
                  <a:extLst>
                    <a:ext uri="{9D8B030D-6E8A-4147-A177-3AD203B41FA5}">
                      <a16:colId xmlns:a16="http://schemas.microsoft.com/office/drawing/2014/main" val="20005"/>
                    </a:ext>
                  </a:extLst>
                </a:gridCol>
                <a:gridCol w="1831399">
                  <a:extLst>
                    <a:ext uri="{9D8B030D-6E8A-4147-A177-3AD203B41FA5}">
                      <a16:colId xmlns:a16="http://schemas.microsoft.com/office/drawing/2014/main" val="20006"/>
                    </a:ext>
                  </a:extLst>
                </a:gridCol>
              </a:tblGrid>
              <a:tr h="637737">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400" b="1" i="0" u="none" strike="noStrike" cap="none" normalizeH="0" baseline="0" dirty="0">
                          <a:ln>
                            <a:noFill/>
                          </a:ln>
                          <a:solidFill>
                            <a:schemeClr val="tx1"/>
                          </a:solidFill>
                          <a:effectLst/>
                          <a:latin typeface="Tahoma" pitchFamily="34" charset="0"/>
                          <a:cs typeface="Tahoma" pitchFamily="34" charset="0"/>
                        </a:rPr>
                        <a:t>Nr.</a:t>
                      </a:r>
                      <a:endParaRPr kumimoji="0" lang="ru-RU" sz="14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x-none" sz="1400" b="1" i="0" u="none" strike="noStrike" cap="none" normalizeH="0" baseline="0">
                          <a:ln>
                            <a:noFill/>
                          </a:ln>
                          <a:solidFill>
                            <a:schemeClr val="tx1"/>
                          </a:solidFill>
                          <a:effectLst/>
                          <a:latin typeface="Tahoma" pitchFamily="34" charset="0"/>
                          <a:cs typeface="Tahoma" pitchFamily="34" charset="0"/>
                        </a:rPr>
                        <a:t>Cod NC</a:t>
                      </a:r>
                      <a:endParaRPr kumimoji="0" lang="ru-RU" sz="14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400" b="1" i="0" u="none" strike="noStrike" cap="none" normalizeH="0" baseline="0">
                          <a:ln>
                            <a:noFill/>
                          </a:ln>
                          <a:solidFill>
                            <a:schemeClr val="tx1"/>
                          </a:solidFill>
                          <a:effectLst/>
                          <a:latin typeface="Tahoma" pitchFamily="34" charset="0"/>
                          <a:cs typeface="Tahoma" pitchFamily="34" charset="0"/>
                        </a:rPr>
                        <a:t>Denumirea produsului</a:t>
                      </a:r>
                      <a:endParaRPr kumimoji="0" lang="ru-RU" sz="14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400" b="1" i="0" u="none" strike="noStrike" cap="none" normalizeH="0" baseline="0">
                          <a:ln>
                            <a:noFill/>
                          </a:ln>
                          <a:solidFill>
                            <a:schemeClr val="tx1"/>
                          </a:solidFill>
                          <a:effectLst/>
                          <a:latin typeface="Tahoma" pitchFamily="34" charset="0"/>
                          <a:cs typeface="Tahoma" pitchFamily="34" charset="0"/>
                        </a:rPr>
                        <a:t>Contingenţa (tone)</a:t>
                      </a:r>
                      <a:endParaRPr kumimoji="0" lang="ru-RU" sz="14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400" b="1" i="0" u="none" strike="noStrike" cap="none" normalizeH="0" baseline="0">
                          <a:ln>
                            <a:noFill/>
                          </a:ln>
                          <a:solidFill>
                            <a:schemeClr val="tx1"/>
                          </a:solidFill>
                          <a:effectLst/>
                          <a:latin typeface="Tahoma" pitchFamily="34" charset="0"/>
                          <a:cs typeface="Tahoma" pitchFamily="34" charset="0"/>
                        </a:rPr>
                        <a:t>Utilizarea contingenţei în 2014 (tone)</a:t>
                      </a:r>
                      <a:endParaRPr kumimoji="0" lang="ru-RU" sz="14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400" b="1" i="0" u="none" strike="noStrike" cap="none" normalizeH="0" baseline="0">
                          <a:ln>
                            <a:noFill/>
                          </a:ln>
                          <a:solidFill>
                            <a:schemeClr val="tx1"/>
                          </a:solidFill>
                          <a:effectLst/>
                          <a:latin typeface="Tahoma" pitchFamily="34" charset="0"/>
                          <a:cs typeface="Tahoma" pitchFamily="34" charset="0"/>
                        </a:rPr>
                        <a:t>Utilizarea contingenţei în 2016 (tone)</a:t>
                      </a:r>
                      <a:endParaRPr kumimoji="0" lang="ru-RU" sz="14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defRPr/>
                      </a:pPr>
                      <a:r>
                        <a:rPr kumimoji="0" lang="x-none" sz="1400" b="1" i="0" u="none" strike="noStrike" cap="none" normalizeH="0" baseline="0">
                          <a:ln>
                            <a:noFill/>
                          </a:ln>
                          <a:solidFill>
                            <a:schemeClr val="tx1"/>
                          </a:solidFill>
                          <a:effectLst/>
                          <a:latin typeface="Tahoma" pitchFamily="34" charset="0"/>
                          <a:cs typeface="Tahoma" pitchFamily="34" charset="0"/>
                        </a:rPr>
                        <a:t>Utilizarea contingenţei în 201</a:t>
                      </a:r>
                      <a:r>
                        <a:rPr kumimoji="0" lang="en-US" sz="1400" b="1" i="0" u="none" strike="noStrike" cap="none" normalizeH="0" baseline="0" dirty="0">
                          <a:ln>
                            <a:noFill/>
                          </a:ln>
                          <a:solidFill>
                            <a:schemeClr val="tx1"/>
                          </a:solidFill>
                          <a:effectLst/>
                          <a:latin typeface="Tahoma" pitchFamily="34" charset="0"/>
                          <a:cs typeface="Tahoma" pitchFamily="34" charset="0"/>
                        </a:rPr>
                        <a:t>9</a:t>
                      </a:r>
                      <a:r>
                        <a:rPr kumimoji="0" lang="x-none" sz="1400" b="1" i="0" u="none" strike="noStrike" cap="none" normalizeH="0" baseline="0">
                          <a:ln>
                            <a:noFill/>
                          </a:ln>
                          <a:solidFill>
                            <a:schemeClr val="tx1"/>
                          </a:solidFill>
                          <a:effectLst/>
                          <a:latin typeface="Tahoma" pitchFamily="34" charset="0"/>
                          <a:cs typeface="Tahoma" pitchFamily="34" charset="0"/>
                        </a:rPr>
                        <a:t> (tone)</a:t>
                      </a:r>
                      <a:endParaRPr kumimoji="0" lang="ru-RU" sz="14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7687">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1</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x-none" sz="1300" b="1" i="0" u="none" strike="noStrike" cap="none" normalizeH="0" baseline="0" dirty="0">
                          <a:ln>
                            <a:noFill/>
                          </a:ln>
                          <a:solidFill>
                            <a:schemeClr val="tx1"/>
                          </a:solidFill>
                          <a:effectLst/>
                          <a:latin typeface="Tahoma" pitchFamily="34" charset="0"/>
                          <a:cs typeface="Tahoma" pitchFamily="34" charset="0"/>
                        </a:rPr>
                        <a:t>07020000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Tomate, în stare proaspătă sau refrigerată</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2000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19 </a:t>
                      </a:r>
                      <a:r>
                        <a:rPr kumimoji="0" lang="x-none" sz="1300" b="1" i="0" u="none" strike="noStrike" cap="none" normalizeH="0" baseline="30000" dirty="0">
                          <a:ln>
                            <a:noFill/>
                          </a:ln>
                          <a:solidFill>
                            <a:schemeClr val="tx1"/>
                          </a:solidFill>
                          <a:effectLst/>
                          <a:latin typeface="Tahoma" pitchFamily="34" charset="0"/>
                          <a:cs typeface="Tahoma" pitchFamily="34" charset="0"/>
                        </a:rPr>
                        <a:t>(în 2015)</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en-US" sz="1300" b="1" i="0" u="none" strike="noStrike" cap="none" normalizeH="0" baseline="0" dirty="0">
                          <a:ln>
                            <a:noFill/>
                          </a:ln>
                          <a:solidFill>
                            <a:schemeClr val="tx1"/>
                          </a:solidFill>
                          <a:effectLst/>
                          <a:latin typeface="Tahoma" pitchFamily="34" charset="0"/>
                          <a:cs typeface="Tahoma" pitchFamily="34" charset="0"/>
                        </a:rPr>
                        <a:t>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extLst>
                  <a:ext uri="{0D108BD9-81ED-4DB2-BD59-A6C34878D82A}">
                    <a16:rowId xmlns:a16="http://schemas.microsoft.com/office/drawing/2014/main" val="10001"/>
                  </a:ext>
                </a:extLst>
              </a:tr>
              <a:tr h="547687">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2</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07032000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x-none" sz="1300" b="1" i="0" u="none" strike="noStrike" cap="none" normalizeH="0" baseline="0">
                          <a:ln>
                            <a:noFill/>
                          </a:ln>
                          <a:solidFill>
                            <a:schemeClr val="tx1"/>
                          </a:solidFill>
                          <a:effectLst/>
                          <a:latin typeface="Tahoma" pitchFamily="34" charset="0"/>
                          <a:cs typeface="Tahoma" pitchFamily="34" charset="0"/>
                        </a:rPr>
                        <a:t>Usturoi în stare proaspătă sau refrigerată</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220</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10</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en-US" sz="1300" b="1" i="0" u="none" strike="noStrike" cap="none" normalizeH="0" baseline="0" dirty="0">
                          <a:ln>
                            <a:noFill/>
                          </a:ln>
                          <a:solidFill>
                            <a:schemeClr val="tx1"/>
                          </a:solidFill>
                          <a:effectLst/>
                          <a:latin typeface="Tahoma" pitchFamily="34" charset="0"/>
                          <a:cs typeface="Tahoma" pitchFamily="34" charset="0"/>
                        </a:rPr>
                        <a:t>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extLst>
                  <a:ext uri="{0D108BD9-81ED-4DB2-BD59-A6C34878D82A}">
                    <a16:rowId xmlns:a16="http://schemas.microsoft.com/office/drawing/2014/main" val="10002"/>
                  </a:ext>
                </a:extLst>
              </a:tr>
              <a:tr h="347937">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3</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08061010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x-none" sz="1300" b="1" i="0" u="none" strike="noStrike" cap="none" normalizeH="0" baseline="0">
                          <a:ln>
                            <a:noFill/>
                          </a:ln>
                          <a:solidFill>
                            <a:schemeClr val="tx1"/>
                          </a:solidFill>
                          <a:effectLst/>
                          <a:latin typeface="Tahoma" pitchFamily="34" charset="0"/>
                          <a:cs typeface="Tahoma" pitchFamily="34" charset="0"/>
                        </a:rPr>
                        <a:t>Struguri de masă, proaspeți</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10000</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9235</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11624</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en-US" sz="1300" b="1" i="0" u="none" strike="noStrike" cap="none" normalizeH="0" baseline="0" dirty="0">
                          <a:ln>
                            <a:noFill/>
                          </a:ln>
                          <a:solidFill>
                            <a:schemeClr val="tx1"/>
                          </a:solidFill>
                          <a:effectLst/>
                          <a:latin typeface="Tahoma" pitchFamily="34" charset="0"/>
                          <a:cs typeface="Tahoma" pitchFamily="34" charset="0"/>
                        </a:rPr>
                        <a:t>18794</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3"/>
                  </a:ext>
                </a:extLst>
              </a:tr>
              <a:tr h="265113">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4</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08081080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Mere, proaspete</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40000</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1626</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39</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en-US" sz="1300" b="1" i="0" u="none" strike="noStrike" cap="none" normalizeH="0" baseline="0" dirty="0">
                          <a:ln>
                            <a:noFill/>
                          </a:ln>
                          <a:solidFill>
                            <a:schemeClr val="tx1"/>
                          </a:solidFill>
                          <a:effectLst/>
                          <a:latin typeface="Tahoma" pitchFamily="34" charset="0"/>
                          <a:cs typeface="Tahoma" pitchFamily="34" charset="0"/>
                        </a:rPr>
                        <a:t>2299</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extLst>
                  <a:ext uri="{0D108BD9-81ED-4DB2-BD59-A6C34878D82A}">
                    <a16:rowId xmlns:a16="http://schemas.microsoft.com/office/drawing/2014/main" val="10004"/>
                  </a:ext>
                </a:extLst>
              </a:tr>
              <a:tr h="265113">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5</a:t>
                      </a:r>
                      <a:endParaRPr kumimoji="0" lang="ru-RU" sz="1300" b="1" i="0" u="none" strike="noStrike" cap="none" normalizeH="0" baseline="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x-none" sz="1300" b="1" i="0" u="none" strike="noStrike" cap="none" normalizeH="0" baseline="0">
                          <a:ln>
                            <a:noFill/>
                          </a:ln>
                          <a:solidFill>
                            <a:schemeClr val="tx1"/>
                          </a:solidFill>
                          <a:effectLst/>
                          <a:latin typeface="Tahoma" pitchFamily="34" charset="0"/>
                          <a:cs typeface="Tahoma" pitchFamily="34" charset="0"/>
                        </a:rPr>
                        <a:t>08094005</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x-none" sz="1300" b="1" i="0" u="none" strike="noStrike" cap="none" normalizeH="0" baseline="0" dirty="0">
                          <a:ln>
                            <a:noFill/>
                          </a:ln>
                          <a:solidFill>
                            <a:schemeClr val="tx1"/>
                          </a:solidFill>
                          <a:effectLst/>
                          <a:latin typeface="Tahoma" pitchFamily="34" charset="0"/>
                          <a:cs typeface="Tahoma" pitchFamily="34" charset="0"/>
                        </a:rPr>
                        <a:t>Prune, proaspete</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10000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3691</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7534</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en-US" sz="1300" b="1" i="0" u="none" strike="noStrike" cap="none" normalizeH="0" baseline="0" dirty="0">
                          <a:ln>
                            <a:noFill/>
                          </a:ln>
                          <a:solidFill>
                            <a:schemeClr val="tx1"/>
                          </a:solidFill>
                          <a:effectLst/>
                          <a:latin typeface="Tahoma" pitchFamily="34" charset="0"/>
                          <a:cs typeface="Tahoma" pitchFamily="34" charset="0"/>
                        </a:rPr>
                        <a:t>18559</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5"/>
                  </a:ext>
                </a:extLst>
              </a:tr>
              <a:tr h="265113">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6</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20096110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Suc de struguri (4 tipuri)</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5000</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a:ln>
                            <a:noFill/>
                          </a:ln>
                          <a:solidFill>
                            <a:schemeClr val="tx1"/>
                          </a:solidFill>
                          <a:effectLst/>
                          <a:latin typeface="Tahoma" pitchFamily="34" charset="0"/>
                          <a:cs typeface="Tahoma" pitchFamily="34" charset="0"/>
                        </a:rPr>
                        <a:t>9235</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x-none" sz="1300" b="1" i="0" u="none" strike="noStrike" cap="none" normalizeH="0" baseline="0" dirty="0">
                          <a:ln>
                            <a:noFill/>
                          </a:ln>
                          <a:solidFill>
                            <a:schemeClr val="tx1"/>
                          </a:solidFill>
                          <a:effectLst/>
                          <a:latin typeface="Tahoma" pitchFamily="34" charset="0"/>
                          <a:cs typeface="Tahoma" pitchFamily="34" charset="0"/>
                        </a:rPr>
                        <a:t>11624</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en-US" sz="1300" b="1" i="0" u="none" strike="noStrike" cap="none" normalizeH="0" baseline="0" dirty="0">
                          <a:ln>
                            <a:noFill/>
                          </a:ln>
                          <a:solidFill>
                            <a:schemeClr val="tx1"/>
                          </a:solidFill>
                          <a:effectLst/>
                          <a:latin typeface="Tahoma" pitchFamily="34" charset="0"/>
                          <a:cs typeface="Tahoma" pitchFamily="34" charset="0"/>
                        </a:rPr>
                        <a:t>35</a:t>
                      </a:r>
                      <a:endParaRPr kumimoji="0" lang="ru-RU" sz="1300" b="1" i="0" u="none" strike="noStrike" cap="none" normalizeH="0" baseline="0" dirty="0">
                        <a:ln>
                          <a:noFill/>
                        </a:ln>
                        <a:solidFill>
                          <a:schemeClr val="tx1"/>
                        </a:solidFill>
                        <a:effectLst/>
                        <a:latin typeface="Tahoma" pitchFamily="34" charset="0"/>
                        <a:cs typeface="Tahoma"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465953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75819" y="196368"/>
            <a:ext cx="733641" cy="835749"/>
          </a:xfrm>
          <a:prstGeom prst="rect">
            <a:avLst/>
          </a:prstGeom>
          <a:noFill/>
          <a:ln>
            <a:noFill/>
          </a:ln>
        </p:spPr>
      </p:pic>
      <p:pic>
        <p:nvPicPr>
          <p:cNvPr id="7" name="Picture 6">
            <a:extLst>
              <a:ext uri="{FF2B5EF4-FFF2-40B4-BE49-F238E27FC236}">
                <a16:creationId xmlns:a16="http://schemas.microsoft.com/office/drawing/2014/main" id="{38386AA2-6AE5-414E-806B-52FD8D0BAC2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476240" y="323729"/>
            <a:ext cx="1239520" cy="581025"/>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o-RO" altLang="en-US" b="1" dirty="0">
                <a:solidFill>
                  <a:srgbClr val="FF0000"/>
                </a:solidFill>
              </a:rPr>
              <a:t>8</a:t>
            </a:r>
            <a:r>
              <a:rPr lang="en-US" altLang="en-US" b="1" dirty="0">
                <a:solidFill>
                  <a:srgbClr val="FF0000"/>
                </a:solidFill>
              </a:rPr>
              <a:t>.</a:t>
            </a:r>
            <a:r>
              <a:rPr lang="ro-RO" altLang="en-US" b="1" dirty="0">
                <a:solidFill>
                  <a:srgbClr val="FF0000"/>
                </a:solidFill>
              </a:rPr>
              <a:t>9</a:t>
            </a:r>
            <a:r>
              <a:rPr lang="en-US" altLang="en-US" b="1" dirty="0">
                <a:solidFill>
                  <a:srgbClr val="FF0000"/>
                </a:solidFill>
              </a:rPr>
              <a:t>. </a:t>
            </a:r>
            <a:r>
              <a:rPr lang="ro-RO" altLang="en-US" b="1" dirty="0">
                <a:solidFill>
                  <a:srgbClr val="FF0000"/>
                </a:solidFill>
              </a:rPr>
              <a:t>P</a:t>
            </a:r>
            <a:r>
              <a:rPr lang="ro-RO" b="1" dirty="0">
                <a:solidFill>
                  <a:srgbClr val="FF0000"/>
                </a:solidFill>
              </a:rPr>
              <a:t>roduse care fac obiectul unui preț de intrare la importul din Republica Moldova în UE </a:t>
            </a:r>
            <a:r>
              <a:rPr lang="ru-RU" b="1" dirty="0">
                <a:solidFill>
                  <a:srgbClr val="FF0000"/>
                </a:solidFill>
              </a:rPr>
              <a:t>*(</a:t>
            </a:r>
            <a:r>
              <a:rPr lang="en-US" b="1" dirty="0" err="1">
                <a:solidFill>
                  <a:srgbClr val="FF0000"/>
                </a:solidFill>
              </a:rPr>
              <a:t>anii</a:t>
            </a:r>
            <a:r>
              <a:rPr lang="en-US" b="1" dirty="0">
                <a:solidFill>
                  <a:srgbClr val="FF0000"/>
                </a:solidFill>
              </a:rPr>
              <a:t> 2014 – 2016 – 2019)</a:t>
            </a:r>
            <a:endParaRPr lang="ru-RU" b="1" dirty="0">
              <a:solidFill>
                <a:srgbClr val="FF0000"/>
              </a:solidFill>
            </a:endParaRPr>
          </a:p>
        </p:txBody>
      </p:sp>
      <p:sp>
        <p:nvSpPr>
          <p:cNvPr id="9" name="Прямоугольник 3"/>
          <p:cNvSpPr>
            <a:spLocks noChangeArrowheads="1"/>
          </p:cNvSpPr>
          <p:nvPr/>
        </p:nvSpPr>
        <p:spPr bwMode="auto">
          <a:xfrm>
            <a:off x="250824" y="5757754"/>
            <a:ext cx="115895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altLang="en-US" sz="1600" b="1" dirty="0"/>
              <a:t>Pentru aceste produse sunt stabilite </a:t>
            </a:r>
            <a:r>
              <a:rPr lang="ro-MO" altLang="en-US" sz="1600" b="1" i="1" dirty="0">
                <a:solidFill>
                  <a:srgbClr val="FF0000"/>
                </a:solidFill>
              </a:rPr>
              <a:t>taxele specifice de import (</a:t>
            </a:r>
            <a:r>
              <a:rPr lang="ro-MO" altLang="en-US" sz="1600" b="1" i="1" dirty="0" err="1">
                <a:solidFill>
                  <a:srgbClr val="FF0000"/>
                </a:solidFill>
              </a:rPr>
              <a:t>entry-price</a:t>
            </a:r>
            <a:r>
              <a:rPr lang="ro-MO" altLang="en-US" sz="1600" b="1" i="1" dirty="0">
                <a:solidFill>
                  <a:srgbClr val="FF0000"/>
                </a:solidFill>
              </a:rPr>
              <a:t>)</a:t>
            </a:r>
            <a:r>
              <a:rPr lang="ro-MO" altLang="en-US" sz="1600" b="1" dirty="0"/>
              <a:t>, iar importul acestor produse sensibile este scutit de aplicarea taxei de import </a:t>
            </a:r>
            <a:r>
              <a:rPr lang="ro-MO" altLang="en-US" sz="1600" b="1" i="1" dirty="0">
                <a:solidFill>
                  <a:srgbClr val="FF0000"/>
                </a:solidFill>
              </a:rPr>
              <a:t>(ad </a:t>
            </a:r>
            <a:r>
              <a:rPr lang="ro-MO" altLang="en-US" sz="1600" b="1" i="1" dirty="0" err="1">
                <a:solidFill>
                  <a:srgbClr val="FF0000"/>
                </a:solidFill>
              </a:rPr>
              <a:t>valorem</a:t>
            </a:r>
            <a:r>
              <a:rPr lang="ro-MO" altLang="en-US" sz="1600" b="1" i="1" dirty="0">
                <a:solidFill>
                  <a:srgbClr val="FF0000"/>
                </a:solidFill>
              </a:rPr>
              <a:t> </a:t>
            </a:r>
            <a:r>
              <a:rPr lang="ro-MO" altLang="en-US" sz="1600" b="1" i="1" dirty="0" err="1">
                <a:solidFill>
                  <a:srgbClr val="FF0000"/>
                </a:solidFill>
              </a:rPr>
              <a:t>free</a:t>
            </a:r>
            <a:r>
              <a:rPr lang="ro-MO" altLang="en-US" sz="1600" b="1" i="1" dirty="0">
                <a:solidFill>
                  <a:srgbClr val="FF0000"/>
                </a:solidFill>
              </a:rPr>
              <a:t>)</a:t>
            </a:r>
            <a:r>
              <a:rPr lang="ro-MO" altLang="en-US" sz="1600" b="1" dirty="0"/>
              <a:t>. </a:t>
            </a:r>
            <a:r>
              <a:rPr lang="ro-MO" altLang="en-US" sz="1600" b="1" dirty="0">
                <a:solidFill>
                  <a:srgbClr val="FF0000"/>
                </a:solidFill>
              </a:rPr>
              <a:t>Cotele taxelor vamale de import </a:t>
            </a:r>
            <a:r>
              <a:rPr lang="ro-MO" altLang="en-US" sz="1600" b="1" dirty="0"/>
              <a:t>în UE conform AA variază între </a:t>
            </a:r>
            <a:r>
              <a:rPr lang="ro-MO" altLang="en-US" sz="1600" b="1" dirty="0">
                <a:solidFill>
                  <a:srgbClr val="FF0000"/>
                </a:solidFill>
              </a:rPr>
              <a:t>6%</a:t>
            </a:r>
            <a:r>
              <a:rPr lang="ro-MO" altLang="en-US" sz="1600" b="1" dirty="0"/>
              <a:t> la castraveți și vișine și până la </a:t>
            </a:r>
            <a:r>
              <a:rPr lang="ro-MO" altLang="en-US" sz="1600" b="1" dirty="0">
                <a:solidFill>
                  <a:srgbClr val="FF0000"/>
                </a:solidFill>
              </a:rPr>
              <a:t>20%</a:t>
            </a:r>
            <a:r>
              <a:rPr lang="ro-MO" altLang="en-US" sz="1600" b="1" dirty="0"/>
              <a:t> la piersici. </a:t>
            </a:r>
            <a:endParaRPr lang="ru-RU" altLang="en-US" sz="1600" b="1" dirty="0"/>
          </a:p>
        </p:txBody>
      </p:sp>
      <p:graphicFrame>
        <p:nvGraphicFramePr>
          <p:cNvPr id="10" name="Таблица 9"/>
          <p:cNvGraphicFramePr>
            <a:graphicFrameLocks noGrp="1"/>
          </p:cNvGraphicFramePr>
          <p:nvPr>
            <p:extLst>
              <p:ext uri="{D42A27DB-BD31-4B8C-83A1-F6EECF244321}">
                <p14:modId xmlns:p14="http://schemas.microsoft.com/office/powerpoint/2010/main" val="764749638"/>
              </p:ext>
            </p:extLst>
          </p:nvPr>
        </p:nvGraphicFramePr>
        <p:xfrm>
          <a:off x="373095" y="2084226"/>
          <a:ext cx="11055823" cy="3437072"/>
        </p:xfrm>
        <a:graphic>
          <a:graphicData uri="http://schemas.openxmlformats.org/drawingml/2006/table">
            <a:tbl>
              <a:tblPr firstRow="1" firstCol="1" bandRow="1">
                <a:tableStyleId>{5940675A-B579-460E-94D1-54222C63F5DA}</a:tableStyleId>
              </a:tblPr>
              <a:tblGrid>
                <a:gridCol w="1460015">
                  <a:extLst>
                    <a:ext uri="{9D8B030D-6E8A-4147-A177-3AD203B41FA5}">
                      <a16:colId xmlns:a16="http://schemas.microsoft.com/office/drawing/2014/main" val="20000"/>
                    </a:ext>
                  </a:extLst>
                </a:gridCol>
                <a:gridCol w="4288512">
                  <a:extLst>
                    <a:ext uri="{9D8B030D-6E8A-4147-A177-3AD203B41FA5}">
                      <a16:colId xmlns:a16="http://schemas.microsoft.com/office/drawing/2014/main" val="20001"/>
                    </a:ext>
                  </a:extLst>
                </a:gridCol>
                <a:gridCol w="1326824">
                  <a:extLst>
                    <a:ext uri="{9D8B030D-6E8A-4147-A177-3AD203B41FA5}">
                      <a16:colId xmlns:a16="http://schemas.microsoft.com/office/drawing/2014/main" val="20002"/>
                    </a:ext>
                  </a:extLst>
                </a:gridCol>
                <a:gridCol w="1326824">
                  <a:extLst>
                    <a:ext uri="{9D8B030D-6E8A-4147-A177-3AD203B41FA5}">
                      <a16:colId xmlns:a16="http://schemas.microsoft.com/office/drawing/2014/main" val="20003"/>
                    </a:ext>
                  </a:extLst>
                </a:gridCol>
                <a:gridCol w="1326824">
                  <a:extLst>
                    <a:ext uri="{9D8B030D-6E8A-4147-A177-3AD203B41FA5}">
                      <a16:colId xmlns:a16="http://schemas.microsoft.com/office/drawing/2014/main" val="20004"/>
                    </a:ext>
                  </a:extLst>
                </a:gridCol>
                <a:gridCol w="1326824">
                  <a:extLst>
                    <a:ext uri="{9D8B030D-6E8A-4147-A177-3AD203B41FA5}">
                      <a16:colId xmlns:a16="http://schemas.microsoft.com/office/drawing/2014/main" val="20005"/>
                    </a:ext>
                  </a:extLst>
                </a:gridCol>
              </a:tblGrid>
              <a:tr h="543360">
                <a:tc>
                  <a:txBody>
                    <a:bodyPr/>
                    <a:lstStyle/>
                    <a:p>
                      <a:pPr marL="76200" algn="ctr">
                        <a:lnSpc>
                          <a:spcPct val="115000"/>
                        </a:lnSpc>
                        <a:spcAft>
                          <a:spcPts val="0"/>
                        </a:spcAft>
                      </a:pPr>
                      <a:r>
                        <a:rPr lang="x-none" sz="1400" b="1" dirty="0">
                          <a:effectLst/>
                        </a:rPr>
                        <a:t>Cod NC 2012</a:t>
                      </a:r>
                      <a:endParaRPr lang="ru-RU" sz="1400" b="1" dirty="0">
                        <a:effectLst/>
                        <a:latin typeface="Calibri"/>
                        <a:ea typeface="Times New Roman"/>
                        <a:cs typeface="Times New Roman"/>
                      </a:endParaRPr>
                    </a:p>
                  </a:txBody>
                  <a:tcPr marL="0" marR="0" marT="0" marB="0" anchor="b"/>
                </a:tc>
                <a:tc>
                  <a:txBody>
                    <a:bodyPr/>
                    <a:lstStyle/>
                    <a:p>
                      <a:pPr algn="ctr">
                        <a:lnSpc>
                          <a:spcPct val="115000"/>
                        </a:lnSpc>
                        <a:spcAft>
                          <a:spcPts val="0"/>
                        </a:spcAft>
                      </a:pPr>
                      <a:r>
                        <a:rPr lang="x-none" sz="1400" b="1" dirty="0">
                          <a:effectLst/>
                        </a:rPr>
                        <a:t>Denumirea produsului</a:t>
                      </a:r>
                      <a:endParaRPr lang="ru-RU" sz="1400" b="1" dirty="0">
                        <a:effectLst/>
                        <a:latin typeface="Calibri"/>
                        <a:ea typeface="Times New Roman"/>
                        <a:cs typeface="Times New Roman"/>
                      </a:endParaRPr>
                    </a:p>
                  </a:txBody>
                  <a:tcPr marL="0" marR="0" marT="0" marB="0" anchor="b"/>
                </a:tc>
                <a:tc>
                  <a:txBody>
                    <a:bodyPr/>
                    <a:lstStyle/>
                    <a:p>
                      <a:pPr algn="ctr">
                        <a:lnSpc>
                          <a:spcPct val="115000"/>
                        </a:lnSpc>
                        <a:spcAft>
                          <a:spcPts val="0"/>
                        </a:spcAft>
                      </a:pPr>
                      <a:r>
                        <a:rPr lang="x-none" sz="1400" b="1" dirty="0">
                          <a:effectLst/>
                        </a:rPr>
                        <a:t>Cota taxei vamale conform AA</a:t>
                      </a:r>
                      <a:endParaRPr lang="ru-RU" sz="1400" b="1" dirty="0">
                        <a:effectLst/>
                        <a:latin typeface="Calibri"/>
                        <a:ea typeface="Times New Roman"/>
                        <a:cs typeface="Times New Roman"/>
                      </a:endParaRPr>
                    </a:p>
                  </a:txBody>
                  <a:tcPr marL="0" marR="0" marT="0" marB="0"/>
                </a:tc>
                <a:tc>
                  <a:txBody>
                    <a:bodyPr/>
                    <a:lstStyle/>
                    <a:p>
                      <a:pPr algn="ctr">
                        <a:lnSpc>
                          <a:spcPct val="115000"/>
                        </a:lnSpc>
                        <a:spcAft>
                          <a:spcPts val="0"/>
                        </a:spcAft>
                      </a:pPr>
                      <a:r>
                        <a:rPr lang="x-none" sz="1400" b="1" dirty="0">
                          <a:effectLst/>
                        </a:rPr>
                        <a:t>Exportul în UE în 2014 (tone)</a:t>
                      </a:r>
                      <a:endParaRPr lang="ru-RU" sz="1400" b="1" dirty="0">
                        <a:effectLst/>
                        <a:latin typeface="Calibri"/>
                        <a:ea typeface="Times New Roman"/>
                        <a:cs typeface="Times New Roman"/>
                      </a:endParaRPr>
                    </a:p>
                  </a:txBody>
                  <a:tcPr marL="0" marR="0" marT="0" marB="0"/>
                </a:tc>
                <a:tc>
                  <a:txBody>
                    <a:bodyPr/>
                    <a:lstStyle/>
                    <a:p>
                      <a:pPr algn="ctr">
                        <a:lnSpc>
                          <a:spcPct val="115000"/>
                        </a:lnSpc>
                        <a:spcAft>
                          <a:spcPts val="0"/>
                        </a:spcAft>
                      </a:pPr>
                      <a:r>
                        <a:rPr lang="x-none" sz="1400" b="1" dirty="0">
                          <a:effectLst/>
                        </a:rPr>
                        <a:t>Exportul în UE în 2016 (tone)</a:t>
                      </a:r>
                      <a:endParaRPr lang="ru-RU" sz="1400" b="1" dirty="0">
                        <a:effectLst/>
                        <a:latin typeface="Calibri"/>
                        <a:ea typeface="Times New Roman"/>
                        <a:cs typeface="Times New Roman"/>
                      </a:endParaRPr>
                    </a:p>
                  </a:txBody>
                  <a:tcPr marL="0" marR="0" marT="0" marB="0"/>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x-none" sz="1400" b="1">
                          <a:effectLst/>
                        </a:rPr>
                        <a:t>Exportul în UE în 201</a:t>
                      </a:r>
                      <a:r>
                        <a:rPr lang="ro-RO" sz="1400" b="1" dirty="0">
                          <a:effectLst/>
                        </a:rPr>
                        <a:t>9</a:t>
                      </a:r>
                      <a:r>
                        <a:rPr lang="x-none" sz="1400" b="1">
                          <a:effectLst/>
                        </a:rPr>
                        <a:t> (tone)</a:t>
                      </a:r>
                      <a:endParaRPr lang="ru-RU" sz="1400" b="1" dirty="0">
                        <a:effectLst/>
                        <a:latin typeface="+mn-lt"/>
                        <a:ea typeface="Times New Roman"/>
                        <a:cs typeface="Times New Roman"/>
                      </a:endParaRPr>
                    </a:p>
                  </a:txBody>
                  <a:tcPr marL="0" marR="0" marT="0" marB="0"/>
                </a:tc>
                <a:extLst>
                  <a:ext uri="{0D108BD9-81ED-4DB2-BD59-A6C34878D82A}">
                    <a16:rowId xmlns:a16="http://schemas.microsoft.com/office/drawing/2014/main" val="10000"/>
                  </a:ext>
                </a:extLst>
              </a:tr>
              <a:tr h="300373">
                <a:tc>
                  <a:txBody>
                    <a:bodyPr/>
                    <a:lstStyle/>
                    <a:p>
                      <a:pPr marL="76200">
                        <a:lnSpc>
                          <a:spcPct val="115000"/>
                        </a:lnSpc>
                        <a:spcAft>
                          <a:spcPts val="0"/>
                        </a:spcAft>
                      </a:pPr>
                      <a:r>
                        <a:rPr lang="x-none" sz="1400" b="1" dirty="0">
                          <a:effectLst/>
                        </a:rPr>
                        <a:t>07070005</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Castraveți, proaspeți sau refrigerați</a:t>
                      </a:r>
                      <a:endParaRPr lang="ru-RU" sz="1400" b="1">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a:effectLst/>
                        </a:rPr>
                        <a:t>6%</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20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0</a:t>
                      </a:r>
                      <a:endParaRPr lang="ru-RU" sz="1400" b="1" dirty="0">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ro-RO" sz="1400" b="1" dirty="0">
                          <a:effectLst/>
                          <a:latin typeface="Calibri"/>
                          <a:ea typeface="Times New Roman"/>
                          <a:cs typeface="Times New Roman"/>
                        </a:rPr>
                        <a:t>42 (Polonia)</a:t>
                      </a:r>
                      <a:endParaRPr lang="ru-RU" sz="1400" b="1" dirty="0">
                        <a:effectLst/>
                        <a:latin typeface="Calibri"/>
                        <a:ea typeface="Times New Roman"/>
                        <a:cs typeface="Times New Roman"/>
                      </a:endParaRPr>
                    </a:p>
                  </a:txBody>
                  <a:tcPr marL="0" marR="0" marT="0" marB="0"/>
                </a:tc>
                <a:extLst>
                  <a:ext uri="{0D108BD9-81ED-4DB2-BD59-A6C34878D82A}">
                    <a16:rowId xmlns:a16="http://schemas.microsoft.com/office/drawing/2014/main" val="10001"/>
                  </a:ext>
                </a:extLst>
              </a:tr>
              <a:tr h="300373">
                <a:tc>
                  <a:txBody>
                    <a:bodyPr/>
                    <a:lstStyle/>
                    <a:p>
                      <a:pPr marL="76200">
                        <a:lnSpc>
                          <a:spcPct val="115000"/>
                        </a:lnSpc>
                        <a:spcAft>
                          <a:spcPts val="0"/>
                        </a:spcAft>
                      </a:pPr>
                      <a:r>
                        <a:rPr lang="x-none" sz="1400" b="1">
                          <a:effectLst/>
                        </a:rPr>
                        <a:t>07099310</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Dovlecei, proaspeți sau refrigerați</a:t>
                      </a:r>
                      <a:endParaRPr lang="ru-RU" sz="1400" b="1" dirty="0">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a:effectLst/>
                        </a:rPr>
                        <a:t>9%</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1</a:t>
                      </a:r>
                      <a:endParaRPr lang="ru-RU" sz="1400" b="1" dirty="0">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ro-RO" sz="1400" b="1" dirty="0">
                          <a:effectLst/>
                          <a:latin typeface="Calibri"/>
                          <a:ea typeface="Times New Roman"/>
                          <a:cs typeface="Times New Roman"/>
                        </a:rPr>
                        <a:t>0</a:t>
                      </a:r>
                      <a:endParaRPr lang="ru-RU" sz="1400" b="1" dirty="0">
                        <a:effectLst/>
                        <a:latin typeface="Calibri"/>
                        <a:ea typeface="Times New Roman"/>
                        <a:cs typeface="Times New Roman"/>
                      </a:endParaRPr>
                    </a:p>
                  </a:txBody>
                  <a:tcPr marL="0" marR="0" marT="0" marB="0"/>
                </a:tc>
                <a:extLst>
                  <a:ext uri="{0D108BD9-81ED-4DB2-BD59-A6C34878D82A}">
                    <a16:rowId xmlns:a16="http://schemas.microsoft.com/office/drawing/2014/main" val="10002"/>
                  </a:ext>
                </a:extLst>
              </a:tr>
              <a:tr h="300373">
                <a:tc>
                  <a:txBody>
                    <a:bodyPr/>
                    <a:lstStyle/>
                    <a:p>
                      <a:pPr marL="76200">
                        <a:lnSpc>
                          <a:spcPct val="115000"/>
                        </a:lnSpc>
                        <a:spcAft>
                          <a:spcPts val="0"/>
                        </a:spcAft>
                      </a:pPr>
                      <a:r>
                        <a:rPr lang="x-none" sz="1400" b="1">
                          <a:effectLst/>
                        </a:rPr>
                        <a:t>08083090</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Pere</a:t>
                      </a:r>
                      <a:endParaRPr lang="ru-RU" sz="1400" b="1" dirty="0">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a:effectLst/>
                        </a:rPr>
                        <a:t>10-20%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22</a:t>
                      </a:r>
                      <a:r>
                        <a:rPr lang="x-none" sz="1400" b="1" baseline="30000">
                          <a:effectLst/>
                        </a:rPr>
                        <a:t>(2015)</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ro-RO" sz="1400" b="1" dirty="0">
                          <a:effectLst/>
                          <a:latin typeface="Calibri"/>
                          <a:ea typeface="Times New Roman"/>
                          <a:cs typeface="Times New Roman"/>
                        </a:rPr>
                        <a:t>36 (România)</a:t>
                      </a:r>
                      <a:endParaRPr lang="ru-RU" sz="1400" b="1" dirty="0">
                        <a:effectLst/>
                        <a:latin typeface="Calibri"/>
                        <a:ea typeface="Times New Roman"/>
                        <a:cs typeface="Times New Roman"/>
                      </a:endParaRPr>
                    </a:p>
                  </a:txBody>
                  <a:tcPr marL="0" marR="0" marT="0" marB="0"/>
                </a:tc>
                <a:extLst>
                  <a:ext uri="{0D108BD9-81ED-4DB2-BD59-A6C34878D82A}">
                    <a16:rowId xmlns:a16="http://schemas.microsoft.com/office/drawing/2014/main" val="10003"/>
                  </a:ext>
                </a:extLst>
              </a:tr>
              <a:tr h="300373">
                <a:tc>
                  <a:txBody>
                    <a:bodyPr/>
                    <a:lstStyle/>
                    <a:p>
                      <a:pPr marL="76200">
                        <a:lnSpc>
                          <a:spcPct val="115000"/>
                        </a:lnSpc>
                        <a:spcAft>
                          <a:spcPts val="0"/>
                        </a:spcAft>
                      </a:pPr>
                      <a:r>
                        <a:rPr lang="x-none" sz="1400" b="1">
                          <a:effectLst/>
                        </a:rPr>
                        <a:t>08091000</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Caise, proaspete</a:t>
                      </a:r>
                      <a:endParaRPr lang="ru-RU" sz="1400" b="1" dirty="0">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a:effectLst/>
                        </a:rPr>
                        <a:t>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616</a:t>
                      </a:r>
                      <a:endParaRPr lang="ru-RU" sz="1400" b="1" dirty="0">
                        <a:effectLst/>
                        <a:latin typeface="Calibri"/>
                        <a:ea typeface="Times New Roman"/>
                        <a:cs typeface="Times New Roman"/>
                      </a:endParaRPr>
                    </a:p>
                  </a:txBody>
                  <a:tcPr marL="0" marR="0" marT="0" marB="0"/>
                </a:tc>
                <a:tc>
                  <a:txBody>
                    <a:bodyPr/>
                    <a:lstStyle/>
                    <a:p>
                      <a:pPr marL="50800" marR="0" indent="0" algn="ctr" defTabSz="914400" rtl="0" eaLnBrk="1" fontAlgn="auto" latinLnBrk="0" hangingPunct="1">
                        <a:lnSpc>
                          <a:spcPct val="115000"/>
                        </a:lnSpc>
                        <a:spcBef>
                          <a:spcPts val="0"/>
                        </a:spcBef>
                        <a:spcAft>
                          <a:spcPts val="0"/>
                        </a:spcAft>
                        <a:buClrTx/>
                        <a:buSzTx/>
                        <a:buFontTx/>
                        <a:buNone/>
                        <a:tabLst/>
                        <a:defRPr/>
                      </a:pPr>
                      <a:r>
                        <a:rPr lang="ro-RO" sz="1400" b="1" dirty="0">
                          <a:effectLst/>
                          <a:latin typeface="+mn-lt"/>
                          <a:ea typeface="Times New Roman"/>
                          <a:cs typeface="Times New Roman"/>
                        </a:rPr>
                        <a:t>682 (România)</a:t>
                      </a:r>
                      <a:endParaRPr lang="ru-RU" sz="1400" b="1" dirty="0">
                        <a:effectLst/>
                        <a:latin typeface="+mn-lt"/>
                        <a:ea typeface="Times New Roman"/>
                        <a:cs typeface="Times New Roman"/>
                      </a:endParaRPr>
                    </a:p>
                  </a:txBody>
                  <a:tcPr marL="0" marR="0" marT="0" marB="0"/>
                </a:tc>
                <a:extLst>
                  <a:ext uri="{0D108BD9-81ED-4DB2-BD59-A6C34878D82A}">
                    <a16:rowId xmlns:a16="http://schemas.microsoft.com/office/drawing/2014/main" val="10004"/>
                  </a:ext>
                </a:extLst>
              </a:tr>
              <a:tr h="300373">
                <a:tc>
                  <a:txBody>
                    <a:bodyPr/>
                    <a:lstStyle/>
                    <a:p>
                      <a:pPr marL="76200">
                        <a:lnSpc>
                          <a:spcPct val="115000"/>
                        </a:lnSpc>
                        <a:spcAft>
                          <a:spcPts val="0"/>
                        </a:spcAft>
                      </a:pPr>
                      <a:r>
                        <a:rPr lang="x-none" sz="1400" b="1">
                          <a:effectLst/>
                        </a:rPr>
                        <a:t>08092100</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Vișine, proaspete</a:t>
                      </a:r>
                      <a:endParaRPr lang="ru-RU" sz="1400" b="1">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a:effectLst/>
                        </a:rPr>
                        <a:t>6-12%</a:t>
                      </a:r>
                      <a:endParaRPr lang="ru-RU" sz="1400" b="1" dirty="0">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0</a:t>
                      </a:r>
                      <a:endParaRPr lang="ru-RU" sz="1400" b="1" dirty="0">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ro-RO" sz="1400" b="1" dirty="0">
                          <a:effectLst/>
                          <a:latin typeface="Calibri"/>
                          <a:ea typeface="Times New Roman"/>
                          <a:cs typeface="Times New Roman"/>
                        </a:rPr>
                        <a:t>20 (Polonia)</a:t>
                      </a:r>
                      <a:endParaRPr lang="ru-RU" sz="1400" b="1" dirty="0">
                        <a:effectLst/>
                        <a:latin typeface="Calibri"/>
                        <a:ea typeface="Times New Roman"/>
                        <a:cs typeface="Times New Roman"/>
                      </a:endParaRPr>
                    </a:p>
                  </a:txBody>
                  <a:tcPr marL="0" marR="0" marT="0" marB="0"/>
                </a:tc>
                <a:extLst>
                  <a:ext uri="{0D108BD9-81ED-4DB2-BD59-A6C34878D82A}">
                    <a16:rowId xmlns:a16="http://schemas.microsoft.com/office/drawing/2014/main" val="10005"/>
                  </a:ext>
                </a:extLst>
              </a:tr>
              <a:tr h="300373">
                <a:tc>
                  <a:txBody>
                    <a:bodyPr/>
                    <a:lstStyle/>
                    <a:p>
                      <a:pPr marL="76200">
                        <a:lnSpc>
                          <a:spcPct val="115000"/>
                        </a:lnSpc>
                        <a:spcAft>
                          <a:spcPts val="0"/>
                        </a:spcAft>
                      </a:pPr>
                      <a:r>
                        <a:rPr lang="x-none" sz="1400" b="1">
                          <a:effectLst/>
                        </a:rPr>
                        <a:t>08092900</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Cireșe, proaspete</a:t>
                      </a:r>
                      <a:endParaRPr lang="ru-RU" sz="1400" b="1">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a:effectLst/>
                        </a:rPr>
                        <a:t>8-16%</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dirty="0">
                          <a:effectLst/>
                        </a:rPr>
                        <a:t>64</a:t>
                      </a:r>
                      <a:r>
                        <a:rPr lang="x-none" sz="1400" b="1" baseline="30000" dirty="0">
                          <a:effectLst/>
                        </a:rPr>
                        <a:t>(2015)</a:t>
                      </a:r>
                      <a:endParaRPr lang="ru-RU" sz="1400" b="1" dirty="0">
                        <a:effectLst/>
                        <a:latin typeface="Calibri"/>
                        <a:ea typeface="Times New Roman"/>
                        <a:cs typeface="Times New Roman"/>
                      </a:endParaRPr>
                    </a:p>
                  </a:txBody>
                  <a:tcPr marL="0" marR="0" marT="0" marB="0"/>
                </a:tc>
                <a:tc>
                  <a:txBody>
                    <a:bodyPr/>
                    <a:lstStyle/>
                    <a:p>
                      <a:pPr marL="50800" marR="0" indent="0" algn="ctr" defTabSz="914400" rtl="0" eaLnBrk="1" fontAlgn="auto" latinLnBrk="0" hangingPunct="1">
                        <a:lnSpc>
                          <a:spcPct val="115000"/>
                        </a:lnSpc>
                        <a:spcBef>
                          <a:spcPts val="0"/>
                        </a:spcBef>
                        <a:spcAft>
                          <a:spcPts val="0"/>
                        </a:spcAft>
                        <a:buClrTx/>
                        <a:buSzTx/>
                        <a:buFontTx/>
                        <a:buNone/>
                        <a:tabLst/>
                        <a:defRPr/>
                      </a:pPr>
                      <a:r>
                        <a:rPr lang="ro-RO" sz="1400" b="1" dirty="0">
                          <a:effectLst/>
                          <a:latin typeface="Calibri"/>
                          <a:ea typeface="Times New Roman"/>
                          <a:cs typeface="Times New Roman"/>
                        </a:rPr>
                        <a:t>38 </a:t>
                      </a:r>
                      <a:r>
                        <a:rPr lang="ro-RO" sz="1400" b="1" dirty="0">
                          <a:effectLst/>
                          <a:latin typeface="+mn-lt"/>
                          <a:ea typeface="Times New Roman"/>
                          <a:cs typeface="Times New Roman"/>
                        </a:rPr>
                        <a:t>(România)</a:t>
                      </a:r>
                      <a:endParaRPr lang="ru-RU" sz="1400" b="1" dirty="0">
                        <a:effectLst/>
                        <a:latin typeface="+mn-lt"/>
                        <a:ea typeface="Times New Roman"/>
                        <a:cs typeface="Times New Roman"/>
                      </a:endParaRPr>
                    </a:p>
                  </a:txBody>
                  <a:tcPr marL="0" marR="0" marT="0" marB="0"/>
                </a:tc>
                <a:extLst>
                  <a:ext uri="{0D108BD9-81ED-4DB2-BD59-A6C34878D82A}">
                    <a16:rowId xmlns:a16="http://schemas.microsoft.com/office/drawing/2014/main" val="10006"/>
                  </a:ext>
                </a:extLst>
              </a:tr>
              <a:tr h="300373">
                <a:tc>
                  <a:txBody>
                    <a:bodyPr/>
                    <a:lstStyle/>
                    <a:p>
                      <a:pPr marL="76200">
                        <a:lnSpc>
                          <a:spcPct val="115000"/>
                        </a:lnSpc>
                        <a:spcAft>
                          <a:spcPts val="0"/>
                        </a:spcAft>
                      </a:pPr>
                      <a:r>
                        <a:rPr lang="x-none" sz="1400" b="1">
                          <a:effectLst/>
                        </a:rPr>
                        <a:t>08093010</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Nectarine, proaspete</a:t>
                      </a:r>
                      <a:endParaRPr lang="ru-RU" sz="1400" b="1">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a:effectLst/>
                        </a:rPr>
                        <a:t>6-12%</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11</a:t>
                      </a:r>
                      <a:endParaRPr lang="ru-RU" sz="1400" b="1" dirty="0">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1</a:t>
                      </a:r>
                      <a:endParaRPr lang="ru-RU" sz="1400" b="1">
                        <a:effectLst/>
                        <a:latin typeface="Calibri"/>
                        <a:ea typeface="Times New Roman"/>
                        <a:cs typeface="Times New Roman"/>
                      </a:endParaRPr>
                    </a:p>
                  </a:txBody>
                  <a:tcPr marL="0" marR="0" marT="0" marB="0"/>
                </a:tc>
                <a:tc>
                  <a:txBody>
                    <a:bodyPr/>
                    <a:lstStyle/>
                    <a:p>
                      <a:pPr marL="50800" marR="0" indent="0" algn="ctr" defTabSz="914400" rtl="0" eaLnBrk="1" fontAlgn="auto" latinLnBrk="0" hangingPunct="1">
                        <a:lnSpc>
                          <a:spcPct val="115000"/>
                        </a:lnSpc>
                        <a:spcBef>
                          <a:spcPts val="0"/>
                        </a:spcBef>
                        <a:spcAft>
                          <a:spcPts val="0"/>
                        </a:spcAft>
                        <a:buClrTx/>
                        <a:buSzTx/>
                        <a:buFontTx/>
                        <a:buNone/>
                        <a:tabLst/>
                        <a:defRPr/>
                      </a:pPr>
                      <a:r>
                        <a:rPr lang="ro-RO" sz="1400" b="1" dirty="0">
                          <a:effectLst/>
                          <a:latin typeface="Calibri"/>
                          <a:ea typeface="Times New Roman"/>
                          <a:cs typeface="Times New Roman"/>
                        </a:rPr>
                        <a:t>39 </a:t>
                      </a:r>
                      <a:r>
                        <a:rPr lang="ro-RO" sz="1400" b="1" dirty="0">
                          <a:effectLst/>
                          <a:latin typeface="+mn-lt"/>
                          <a:ea typeface="Times New Roman"/>
                          <a:cs typeface="Times New Roman"/>
                        </a:rPr>
                        <a:t>(România)</a:t>
                      </a:r>
                      <a:endParaRPr lang="ru-RU" sz="1400" b="1" dirty="0">
                        <a:effectLst/>
                        <a:latin typeface="+mn-lt"/>
                        <a:ea typeface="Times New Roman"/>
                        <a:cs typeface="Times New Roman"/>
                      </a:endParaRPr>
                    </a:p>
                  </a:txBody>
                  <a:tcPr marL="0" marR="0" marT="0" marB="0"/>
                </a:tc>
                <a:extLst>
                  <a:ext uri="{0D108BD9-81ED-4DB2-BD59-A6C34878D82A}">
                    <a16:rowId xmlns:a16="http://schemas.microsoft.com/office/drawing/2014/main" val="10007"/>
                  </a:ext>
                </a:extLst>
              </a:tr>
              <a:tr h="300373">
                <a:tc>
                  <a:txBody>
                    <a:bodyPr/>
                    <a:lstStyle/>
                    <a:p>
                      <a:pPr marL="76200">
                        <a:lnSpc>
                          <a:spcPct val="115000"/>
                        </a:lnSpc>
                        <a:spcAft>
                          <a:spcPts val="0"/>
                        </a:spcAft>
                      </a:pPr>
                      <a:r>
                        <a:rPr lang="x-none" sz="1400" b="1">
                          <a:effectLst/>
                        </a:rPr>
                        <a:t>08093090</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Piersici, proaspete</a:t>
                      </a:r>
                      <a:endParaRPr lang="ru-RU" sz="1400" b="1">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a:effectLst/>
                        </a:rPr>
                        <a:t>10-20%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46</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71</a:t>
                      </a:r>
                      <a:endParaRPr lang="ru-RU" sz="1400" b="1" dirty="0">
                        <a:effectLst/>
                        <a:latin typeface="Calibri"/>
                        <a:ea typeface="Times New Roman"/>
                        <a:cs typeface="Times New Roman"/>
                      </a:endParaRPr>
                    </a:p>
                  </a:txBody>
                  <a:tcPr marL="0" marR="0" marT="0" marB="0"/>
                </a:tc>
                <a:tc>
                  <a:txBody>
                    <a:bodyPr/>
                    <a:lstStyle/>
                    <a:p>
                      <a:pPr marL="50800" marR="0" indent="0" algn="ctr" defTabSz="914400" rtl="0" eaLnBrk="1" fontAlgn="auto" latinLnBrk="0" hangingPunct="1">
                        <a:lnSpc>
                          <a:spcPct val="115000"/>
                        </a:lnSpc>
                        <a:spcBef>
                          <a:spcPts val="0"/>
                        </a:spcBef>
                        <a:spcAft>
                          <a:spcPts val="0"/>
                        </a:spcAft>
                        <a:buClrTx/>
                        <a:buSzTx/>
                        <a:buFontTx/>
                        <a:buNone/>
                        <a:tabLst/>
                        <a:defRPr/>
                      </a:pPr>
                      <a:r>
                        <a:rPr lang="ro-RO" sz="1400" b="1" dirty="0">
                          <a:effectLst/>
                          <a:latin typeface="Calibri"/>
                          <a:ea typeface="Times New Roman"/>
                          <a:cs typeface="Times New Roman"/>
                        </a:rPr>
                        <a:t>2 </a:t>
                      </a:r>
                      <a:r>
                        <a:rPr lang="ro-RO" sz="1400" b="1" dirty="0">
                          <a:effectLst/>
                          <a:latin typeface="+mn-lt"/>
                          <a:ea typeface="Times New Roman"/>
                          <a:cs typeface="Times New Roman"/>
                        </a:rPr>
                        <a:t>(Slovacia)</a:t>
                      </a:r>
                      <a:endParaRPr lang="ru-RU" sz="1400" b="1" dirty="0">
                        <a:effectLst/>
                        <a:latin typeface="+mn-lt"/>
                        <a:ea typeface="Times New Roman"/>
                        <a:cs typeface="Times New Roman"/>
                      </a:endParaRPr>
                    </a:p>
                  </a:txBody>
                  <a:tcPr marL="0" marR="0" marT="0" marB="0"/>
                </a:tc>
                <a:extLst>
                  <a:ext uri="{0D108BD9-81ED-4DB2-BD59-A6C34878D82A}">
                    <a16:rowId xmlns:a16="http://schemas.microsoft.com/office/drawing/2014/main" val="10008"/>
                  </a:ext>
                </a:extLst>
              </a:tr>
              <a:tr h="490728">
                <a:tc>
                  <a:txBody>
                    <a:bodyPr/>
                    <a:lstStyle/>
                    <a:p>
                      <a:pPr marL="76200">
                        <a:lnSpc>
                          <a:spcPct val="115000"/>
                        </a:lnSpc>
                        <a:spcAft>
                          <a:spcPts val="0"/>
                        </a:spcAft>
                      </a:pPr>
                      <a:r>
                        <a:rPr lang="x-none" sz="1400" b="1">
                          <a:effectLst/>
                        </a:rPr>
                        <a:t>22043092 /94, /96, /98</a:t>
                      </a:r>
                      <a:endParaRPr lang="ru-RU" sz="1400" b="1" dirty="0">
                        <a:effectLst/>
                        <a:latin typeface="Calibri"/>
                        <a:ea typeface="Times New Roman"/>
                        <a:cs typeface="Times New Roman"/>
                      </a:endParaRPr>
                    </a:p>
                  </a:txBody>
                  <a:tcPr marL="0" marR="0" marT="0" marB="0" anchor="b"/>
                </a:tc>
                <a:tc>
                  <a:txBody>
                    <a:bodyPr/>
                    <a:lstStyle/>
                    <a:p>
                      <a:pPr marL="50800" algn="just">
                        <a:lnSpc>
                          <a:spcPct val="115000"/>
                        </a:lnSpc>
                        <a:spcAft>
                          <a:spcPts val="0"/>
                        </a:spcAft>
                      </a:pPr>
                      <a:r>
                        <a:rPr lang="x-none" sz="1400" b="1">
                          <a:effectLst/>
                        </a:rPr>
                        <a:t>Must, nefermentat, concentrat de densitate diferită</a:t>
                      </a:r>
                      <a:endParaRPr lang="ru-RU" sz="1400" b="1">
                        <a:effectLst/>
                        <a:latin typeface="Calibri"/>
                        <a:ea typeface="Times New Roman"/>
                        <a:cs typeface="Times New Roman"/>
                      </a:endParaRPr>
                    </a:p>
                  </a:txBody>
                  <a:tcPr marL="0" marR="0" marT="0" marB="0" anchor="b"/>
                </a:tc>
                <a:tc>
                  <a:txBody>
                    <a:bodyPr/>
                    <a:lstStyle/>
                    <a:p>
                      <a:pPr marL="50800" algn="ctr">
                        <a:lnSpc>
                          <a:spcPct val="115000"/>
                        </a:lnSpc>
                        <a:spcAft>
                          <a:spcPts val="0"/>
                        </a:spcAft>
                      </a:pPr>
                      <a:r>
                        <a:rPr lang="x-none" sz="1400" b="1" dirty="0">
                          <a:effectLst/>
                        </a:rPr>
                        <a:t>0,3 €/l</a:t>
                      </a:r>
                      <a:endParaRPr lang="ru-RU" sz="1400" b="1" dirty="0">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a:effectLst/>
                        </a:rPr>
                        <a:t>0</a:t>
                      </a:r>
                      <a:endParaRPr lang="ru-RU" sz="1400" b="1">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x-none" sz="1400" b="1" dirty="0">
                          <a:effectLst/>
                        </a:rPr>
                        <a:t>17</a:t>
                      </a:r>
                      <a:endParaRPr lang="ru-RU" sz="1400" b="1" dirty="0">
                        <a:effectLst/>
                        <a:latin typeface="Calibri"/>
                        <a:ea typeface="Times New Roman"/>
                        <a:cs typeface="Times New Roman"/>
                      </a:endParaRPr>
                    </a:p>
                  </a:txBody>
                  <a:tcPr marL="0" marR="0" marT="0" marB="0"/>
                </a:tc>
                <a:tc>
                  <a:txBody>
                    <a:bodyPr/>
                    <a:lstStyle/>
                    <a:p>
                      <a:pPr marL="50800" algn="ctr">
                        <a:lnSpc>
                          <a:spcPct val="115000"/>
                        </a:lnSpc>
                        <a:spcAft>
                          <a:spcPts val="0"/>
                        </a:spcAft>
                      </a:pPr>
                      <a:r>
                        <a:rPr lang="ro-RO" sz="1400" b="1" dirty="0">
                          <a:effectLst/>
                          <a:latin typeface="Calibri"/>
                          <a:ea typeface="Times New Roman"/>
                          <a:cs typeface="Times New Roman"/>
                        </a:rPr>
                        <a:t>0</a:t>
                      </a:r>
                      <a:endParaRPr lang="ru-RU" sz="1400" b="1" dirty="0">
                        <a:effectLst/>
                        <a:latin typeface="Calibri"/>
                        <a:ea typeface="Times New Roman"/>
                        <a:cs typeface="Times New Roman"/>
                      </a:endParaRPr>
                    </a:p>
                  </a:txBody>
                  <a:tcPr marL="0" marR="0" marT="0" marB="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286666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8497" y="1168842"/>
            <a:ext cx="11488703" cy="353943"/>
          </a:xfrm>
          <a:prstGeom prst="rect">
            <a:avLst/>
          </a:prstGeom>
          <a:noFill/>
        </p:spPr>
        <p:txBody>
          <a:bodyPr wrap="square" rtlCol="0">
            <a:spAutoFit/>
          </a:bodyPr>
          <a:lstStyle/>
          <a:p>
            <a:r>
              <a:rPr lang="en-US" sz="1700" b="1" dirty="0">
                <a:solidFill>
                  <a:srgbClr val="0000CC"/>
                </a:solidFill>
              </a:rPr>
              <a:t>I. </a:t>
            </a:r>
            <a:r>
              <a:rPr lang="ro-RO" sz="1700" b="1" dirty="0">
                <a:solidFill>
                  <a:srgbClr val="0000CC"/>
                </a:solidFill>
              </a:rPr>
              <a:t>BAZA NAŢIONALĂ LEGISLATIVĂ ŞI NORMATIVĂ PRIVITOR LA EXPORTUL PRODUSELOR AGROALIMENTARE ŞI PROCESATE</a:t>
            </a:r>
            <a:endParaRPr lang="ru-RU" sz="1700" b="1" dirty="0">
              <a:solidFill>
                <a:srgbClr val="0000CC"/>
              </a:solidFill>
            </a:endParaRPr>
          </a:p>
        </p:txBody>
      </p:sp>
      <p:sp>
        <p:nvSpPr>
          <p:cNvPr id="9" name="Прямоугольник 2"/>
          <p:cNvSpPr>
            <a:spLocks noChangeArrowheads="1"/>
          </p:cNvSpPr>
          <p:nvPr/>
        </p:nvSpPr>
        <p:spPr bwMode="auto">
          <a:xfrm>
            <a:off x="398497" y="1643694"/>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1.4. </a:t>
            </a:r>
            <a:r>
              <a:rPr lang="ro-RO" b="1" dirty="0">
                <a:solidFill>
                  <a:srgbClr val="FF0000"/>
                </a:solidFill>
              </a:rPr>
              <a:t>Cerinţele privitor la mijloacele de transport</a:t>
            </a:r>
            <a:endParaRPr lang="ru-RU" b="1" dirty="0">
              <a:solidFill>
                <a:srgbClr val="FF0000"/>
              </a:solidFill>
            </a:endParaRPr>
          </a:p>
        </p:txBody>
      </p:sp>
      <p:sp>
        <p:nvSpPr>
          <p:cNvPr id="10" name="Прямоугольник 1"/>
          <p:cNvSpPr>
            <a:spLocks noChangeArrowheads="1"/>
          </p:cNvSpPr>
          <p:nvPr/>
        </p:nvSpPr>
        <p:spPr bwMode="auto">
          <a:xfrm>
            <a:off x="494699" y="2112773"/>
            <a:ext cx="7903068"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sz="1500" dirty="0"/>
              <a:t>Documentele necesare prezentate de transportator sunt controlate şi completate de Exportator în prezenţa reprezentantului transportatorului (expeditorul / brokerul / şoferului). Documentele solicitate </a:t>
            </a:r>
          </a:p>
          <a:p>
            <a:pPr marL="400050" indent="-400050" algn="just">
              <a:buAutoNum type="romanLcParenBoth"/>
            </a:pPr>
            <a:r>
              <a:rPr lang="ro-MO" sz="1500" dirty="0"/>
              <a:t>Scrisoarea de trăsură – CMR; </a:t>
            </a:r>
          </a:p>
          <a:p>
            <a:pPr marL="400050" indent="-400050" algn="just">
              <a:buAutoNum type="romanLcParenBoth"/>
            </a:pPr>
            <a:r>
              <a:rPr lang="ro-MO" sz="1500" dirty="0"/>
              <a:t>carnetul TIR; </a:t>
            </a:r>
          </a:p>
          <a:p>
            <a:pPr marL="400050" indent="-400050" algn="just">
              <a:buAutoNum type="romanLcParenBoth"/>
            </a:pPr>
            <a:r>
              <a:rPr lang="ro-MO" sz="1500" dirty="0"/>
              <a:t>conosament FIATA (în cazul transportului </a:t>
            </a:r>
            <a:r>
              <a:rPr lang="ro-MO" sz="1500" dirty="0" err="1"/>
              <a:t>multimodal</a:t>
            </a:r>
            <a:r>
              <a:rPr lang="ro-MO" sz="1500" dirty="0"/>
              <a:t> sau combinat); </a:t>
            </a:r>
          </a:p>
          <a:p>
            <a:pPr marL="400050" indent="-400050" algn="just">
              <a:buAutoNum type="romanLcParenBoth"/>
            </a:pPr>
            <a:r>
              <a:rPr lang="ro-MO" sz="1500" dirty="0"/>
              <a:t>actele de înregistrare şi de stare tehnică a unităţii de transport în conformitate cu legislaţia internaţională, </a:t>
            </a:r>
          </a:p>
          <a:p>
            <a:pPr marL="400050" indent="-400050" algn="just">
              <a:buAutoNum type="romanLcParenBoth"/>
            </a:pPr>
            <a:r>
              <a:rPr lang="ro-MO" sz="1500" dirty="0"/>
              <a:t>documentele şi actele şoferului.</a:t>
            </a:r>
          </a:p>
          <a:p>
            <a:pPr algn="just"/>
            <a:endParaRPr lang="ro-MO" sz="1500" b="1" i="1" dirty="0"/>
          </a:p>
          <a:p>
            <a:pPr algn="just"/>
            <a:r>
              <a:rPr lang="ro-MO" sz="1500" b="1" i="1" dirty="0"/>
              <a:t>Scrisoarea de trăsură (CMR) - </a:t>
            </a:r>
            <a:r>
              <a:rPr lang="ru-RU" sz="1500" dirty="0"/>
              <a:t> </a:t>
            </a:r>
            <a:r>
              <a:rPr lang="ro-MO" sz="1500" b="1" dirty="0"/>
              <a:t>este completată în baza facturii comerciale externe emisă de către Exportator</a:t>
            </a:r>
            <a:r>
              <a:rPr lang="ro-MO" sz="1500" dirty="0"/>
              <a:t>. </a:t>
            </a:r>
            <a:endParaRPr lang="ru-RU" sz="1500" dirty="0"/>
          </a:p>
          <a:p>
            <a:pPr algn="just"/>
            <a:r>
              <a:rPr lang="ro-MO" sz="1500" dirty="0"/>
              <a:t>4 exemplare de CMR au următoarea destinaţie: </a:t>
            </a:r>
            <a:endParaRPr lang="ru-RU" sz="1500" dirty="0"/>
          </a:p>
          <a:p>
            <a:pPr lvl="0" algn="just" fontAlgn="base"/>
            <a:r>
              <a:rPr lang="ro-MO" sz="1500" dirty="0"/>
              <a:t>primul exemplar (roșu)  – pentru uzul expeditorului; </a:t>
            </a:r>
            <a:endParaRPr lang="ru-RU" sz="1500" dirty="0"/>
          </a:p>
          <a:p>
            <a:pPr lvl="0" algn="just" fontAlgn="base"/>
            <a:r>
              <a:rPr lang="ro-MO" sz="1500" dirty="0"/>
              <a:t>al doilea exemplar (albastru) – pentru destinatar, însoţește marfa pe toată perioada transportului; </a:t>
            </a:r>
            <a:endParaRPr lang="ru-RU" sz="1500" dirty="0"/>
          </a:p>
          <a:p>
            <a:pPr lvl="0" algn="just" fontAlgn="base"/>
            <a:r>
              <a:rPr lang="ro-MO" sz="1500" dirty="0"/>
              <a:t>al treilea exemplar (verde)  – pentru uzul transportatorului; </a:t>
            </a:r>
            <a:endParaRPr lang="ru-RU" sz="1500" dirty="0"/>
          </a:p>
          <a:p>
            <a:pPr lvl="0" algn="just" fontAlgn="base"/>
            <a:r>
              <a:rPr lang="ro-MO" sz="1500" dirty="0"/>
              <a:t>al patrulea exemplar (negru) – rezervat demersurilor administrative.</a:t>
            </a:r>
            <a:endParaRPr lang="ru-RU" sz="1500"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6718" y="1643694"/>
            <a:ext cx="2362200" cy="3273879"/>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6390" y="5106181"/>
            <a:ext cx="2218944" cy="1396314"/>
          </a:xfrm>
          <a:prstGeom prst="rect">
            <a:avLst/>
          </a:prstGeom>
        </p:spPr>
      </p:pic>
    </p:spTree>
    <p:extLst>
      <p:ext uri="{BB962C8B-B14F-4D97-AF65-F5344CB8AC3E}">
        <p14:creationId xmlns:p14="http://schemas.microsoft.com/office/powerpoint/2010/main" val="1077624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932457-5567-45E6-BAB2-FC842939CB8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75819" y="196368"/>
            <a:ext cx="733641" cy="835749"/>
          </a:xfrm>
          <a:prstGeom prst="rect">
            <a:avLst/>
          </a:prstGeom>
          <a:noFill/>
          <a:ln>
            <a:noFill/>
          </a:ln>
        </p:spPr>
      </p:pic>
      <p:pic>
        <p:nvPicPr>
          <p:cNvPr id="7" name="Picture 6">
            <a:extLst>
              <a:ext uri="{FF2B5EF4-FFF2-40B4-BE49-F238E27FC236}">
                <a16:creationId xmlns:a16="http://schemas.microsoft.com/office/drawing/2014/main" id="{38386AA2-6AE5-414E-806B-52FD8D0BAC2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476240" y="323729"/>
            <a:ext cx="1239520" cy="581025"/>
          </a:xfrm>
          <a:prstGeom prst="rect">
            <a:avLst/>
          </a:prstGeom>
          <a:noFill/>
          <a:ln>
            <a:noFill/>
          </a:ln>
        </p:spPr>
      </p:pic>
      <p:pic>
        <p:nvPicPr>
          <p:cNvPr id="8" name="Picture 7">
            <a:extLst>
              <a:ext uri="{FF2B5EF4-FFF2-40B4-BE49-F238E27FC236}">
                <a16:creationId xmlns:a16="http://schemas.microsoft.com/office/drawing/2014/main" id="{673976D5-7B38-4700-9898-BA002CA22A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6390" y="196368"/>
            <a:ext cx="2222528" cy="757882"/>
          </a:xfrm>
          <a:prstGeom prst="rect">
            <a:avLst/>
          </a:prstGeom>
        </p:spPr>
      </p:pic>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o-RO" altLang="en-US" b="1" dirty="0">
                <a:solidFill>
                  <a:srgbClr val="FF0000"/>
                </a:solidFill>
              </a:rPr>
              <a:t>8</a:t>
            </a:r>
            <a:r>
              <a:rPr lang="en-US" altLang="en-US" b="1" dirty="0">
                <a:solidFill>
                  <a:srgbClr val="FF0000"/>
                </a:solidFill>
              </a:rPr>
              <a:t>.</a:t>
            </a:r>
            <a:r>
              <a:rPr lang="ro-RO" altLang="en-US" b="1" dirty="0">
                <a:solidFill>
                  <a:srgbClr val="FF0000"/>
                </a:solidFill>
              </a:rPr>
              <a:t>10</a:t>
            </a:r>
            <a:r>
              <a:rPr lang="en-US" altLang="en-US" b="1" dirty="0">
                <a:solidFill>
                  <a:srgbClr val="FF0000"/>
                </a:solidFill>
              </a:rPr>
              <a:t>. </a:t>
            </a:r>
            <a:r>
              <a:rPr lang="ro-RO" altLang="en-US" b="1" dirty="0">
                <a:solidFill>
                  <a:srgbClr val="FF0000"/>
                </a:solidFill>
              </a:rPr>
              <a:t>P</a:t>
            </a:r>
            <a:r>
              <a:rPr lang="ro-RO" b="1" dirty="0">
                <a:solidFill>
                  <a:srgbClr val="FF0000"/>
                </a:solidFill>
              </a:rPr>
              <a:t>roduse care fac obiectul unui mecanism împotriva eludării la importul din RM în UE </a:t>
            </a:r>
            <a:r>
              <a:rPr lang="ru-RU" b="1" dirty="0">
                <a:solidFill>
                  <a:srgbClr val="FF0000"/>
                </a:solidFill>
              </a:rPr>
              <a:t>*(</a:t>
            </a:r>
            <a:r>
              <a:rPr lang="en-US" b="1" dirty="0" err="1">
                <a:solidFill>
                  <a:srgbClr val="FF0000"/>
                </a:solidFill>
              </a:rPr>
              <a:t>anii</a:t>
            </a:r>
            <a:r>
              <a:rPr lang="en-US" b="1" dirty="0">
                <a:solidFill>
                  <a:srgbClr val="FF0000"/>
                </a:solidFill>
              </a:rPr>
              <a:t> 2014 – 2016 – 2019)</a:t>
            </a:r>
            <a:endParaRPr lang="ru-RU" b="1" dirty="0">
              <a:solidFill>
                <a:srgbClr val="FF0000"/>
              </a:solidFill>
            </a:endParaRPr>
          </a:p>
        </p:txBody>
      </p:sp>
      <p:sp>
        <p:nvSpPr>
          <p:cNvPr id="9" name="Прямоугольник 3"/>
          <p:cNvSpPr>
            <a:spLocks noChangeArrowheads="1"/>
          </p:cNvSpPr>
          <p:nvPr/>
        </p:nvSpPr>
        <p:spPr bwMode="auto">
          <a:xfrm>
            <a:off x="351647" y="6066111"/>
            <a:ext cx="113287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ro-MO" altLang="en-US" sz="1600" b="1" dirty="0"/>
              <a:t>Cotele oferite de UE în cadrul la </a:t>
            </a:r>
            <a:r>
              <a:rPr lang="en-US" altLang="en-US" sz="1600" b="1" dirty="0"/>
              <a:t>DCFTA</a:t>
            </a:r>
            <a:r>
              <a:rPr lang="ro-MO" altLang="en-US" sz="1600" b="1" dirty="0"/>
              <a:t>, pentru produse care fac obiectul unui mecanism împotriva eludării sunt utilizate în totalitate doar la cereale, zaharuri și cereale prelucrate și cca. 82% la exportul de porumb zaharat. </a:t>
            </a:r>
            <a:endParaRPr lang="ru-RU" altLang="en-US" sz="1600" b="1" dirty="0"/>
          </a:p>
        </p:txBody>
      </p:sp>
      <p:graphicFrame>
        <p:nvGraphicFramePr>
          <p:cNvPr id="10" name="Таблица 9"/>
          <p:cNvGraphicFramePr>
            <a:graphicFrameLocks noGrp="1"/>
          </p:cNvGraphicFramePr>
          <p:nvPr>
            <p:extLst>
              <p:ext uri="{D42A27DB-BD31-4B8C-83A1-F6EECF244321}">
                <p14:modId xmlns:p14="http://schemas.microsoft.com/office/powerpoint/2010/main" val="3938730065"/>
              </p:ext>
            </p:extLst>
          </p:nvPr>
        </p:nvGraphicFramePr>
        <p:xfrm>
          <a:off x="416309" y="1927445"/>
          <a:ext cx="11197622" cy="3935410"/>
        </p:xfrm>
        <a:graphic>
          <a:graphicData uri="http://schemas.openxmlformats.org/drawingml/2006/table">
            <a:tbl>
              <a:tblPr/>
              <a:tblGrid>
                <a:gridCol w="694677">
                  <a:extLst>
                    <a:ext uri="{9D8B030D-6E8A-4147-A177-3AD203B41FA5}">
                      <a16:colId xmlns:a16="http://schemas.microsoft.com/office/drawing/2014/main" val="20000"/>
                    </a:ext>
                  </a:extLst>
                </a:gridCol>
                <a:gridCol w="4112655">
                  <a:extLst>
                    <a:ext uri="{9D8B030D-6E8A-4147-A177-3AD203B41FA5}">
                      <a16:colId xmlns:a16="http://schemas.microsoft.com/office/drawing/2014/main" val="20001"/>
                    </a:ext>
                  </a:extLst>
                </a:gridCol>
                <a:gridCol w="1718263">
                  <a:extLst>
                    <a:ext uri="{9D8B030D-6E8A-4147-A177-3AD203B41FA5}">
                      <a16:colId xmlns:a16="http://schemas.microsoft.com/office/drawing/2014/main" val="20002"/>
                    </a:ext>
                  </a:extLst>
                </a:gridCol>
                <a:gridCol w="1760662">
                  <a:extLst>
                    <a:ext uri="{9D8B030D-6E8A-4147-A177-3AD203B41FA5}">
                      <a16:colId xmlns:a16="http://schemas.microsoft.com/office/drawing/2014/main" val="20003"/>
                    </a:ext>
                  </a:extLst>
                </a:gridCol>
                <a:gridCol w="1429406">
                  <a:extLst>
                    <a:ext uri="{9D8B030D-6E8A-4147-A177-3AD203B41FA5}">
                      <a16:colId xmlns:a16="http://schemas.microsoft.com/office/drawing/2014/main" val="20004"/>
                    </a:ext>
                  </a:extLst>
                </a:gridCol>
                <a:gridCol w="1481959">
                  <a:extLst>
                    <a:ext uri="{9D8B030D-6E8A-4147-A177-3AD203B41FA5}">
                      <a16:colId xmlns:a16="http://schemas.microsoft.com/office/drawing/2014/main" val="20005"/>
                    </a:ext>
                  </a:extLst>
                </a:gridCol>
              </a:tblGrid>
              <a:tr h="490724">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1" i="0" u="none" strike="noStrike" cap="none" normalizeH="0" baseline="0" dirty="0">
                          <a:ln>
                            <a:noFill/>
                          </a:ln>
                          <a:solidFill>
                            <a:schemeClr val="tx1"/>
                          </a:solidFill>
                          <a:effectLst/>
                          <a:latin typeface="Arial" charset="0"/>
                        </a:rPr>
                        <a:t>Nr.</a:t>
                      </a:r>
                      <a:endParaRPr kumimoji="0" lang="ru-RU" altLang="en-US" sz="1400" b="1"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1" i="0" u="none" strike="noStrike" cap="none" normalizeH="0" baseline="0">
                          <a:ln>
                            <a:noFill/>
                          </a:ln>
                          <a:solidFill>
                            <a:schemeClr val="tx1"/>
                          </a:solidFill>
                          <a:effectLst/>
                          <a:latin typeface="Arial" charset="0"/>
                        </a:rPr>
                        <a:t>Denumirea produsului </a:t>
                      </a:r>
                      <a:endParaRPr kumimoji="0" lang="ru-RU" altLang="en-US" sz="1400" b="1" i="0" u="none" strike="noStrike" cap="none" normalizeH="0" baseline="0">
                        <a:ln>
                          <a:noFill/>
                        </a:ln>
                        <a:solidFill>
                          <a:schemeClr val="tx1"/>
                        </a:solidFill>
                        <a:effectLst/>
                        <a:latin typeface="Arial" charset="0"/>
                      </a:endParaRPr>
                    </a:p>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1" i="0" u="none" strike="noStrike" cap="none" normalizeH="0" baseline="0">
                          <a:ln>
                            <a:noFill/>
                          </a:ln>
                          <a:solidFill>
                            <a:schemeClr val="tx1"/>
                          </a:solidFill>
                          <a:effectLst/>
                          <a:latin typeface="Arial" charset="0"/>
                        </a:rPr>
                        <a:t>(numărul de coduri tarifare)</a:t>
                      </a:r>
                      <a:endParaRPr kumimoji="0" lang="ru-RU" altLang="en-US" sz="1400" b="1"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1" i="0" u="none" strike="noStrike" cap="none" normalizeH="0" baseline="0">
                          <a:ln>
                            <a:noFill/>
                          </a:ln>
                          <a:solidFill>
                            <a:schemeClr val="tx1"/>
                          </a:solidFill>
                          <a:effectLst/>
                          <a:latin typeface="Arial" charset="0"/>
                        </a:rPr>
                        <a:t>Volumul de declanşare (tone)</a:t>
                      </a:r>
                      <a:endParaRPr kumimoji="0" lang="ru-RU" altLang="en-US" sz="1400" b="1"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o-MO" altLang="en-US" sz="1400" b="1" i="0" u="none" strike="noStrike" cap="none" normalizeH="0" baseline="0">
                          <a:ln>
                            <a:noFill/>
                          </a:ln>
                          <a:solidFill>
                            <a:schemeClr val="tx1"/>
                          </a:solidFill>
                          <a:effectLst/>
                          <a:latin typeface="Arial" charset="0"/>
                        </a:rPr>
                        <a:t>Exportul în UE 2014 (tone)</a:t>
                      </a:r>
                      <a:endParaRPr kumimoji="0" lang="ru-RU" altLang="en-US" sz="1400" b="1"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o-MO" altLang="en-US" sz="1400" b="1" i="0" u="none" strike="noStrike" cap="none" normalizeH="0" baseline="0" dirty="0">
                          <a:ln>
                            <a:noFill/>
                          </a:ln>
                          <a:solidFill>
                            <a:schemeClr val="tx1"/>
                          </a:solidFill>
                          <a:effectLst/>
                          <a:latin typeface="Arial" charset="0"/>
                        </a:rPr>
                        <a:t>Exportul în UE 2016 (tone)</a:t>
                      </a:r>
                      <a:endParaRPr kumimoji="0" lang="ru-RU" altLang="en-US" sz="1400" b="1"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ro-MO" altLang="en-US" sz="1400" b="1" i="0" u="none" strike="noStrike" cap="none" normalizeH="0" baseline="0" dirty="0">
                          <a:ln>
                            <a:noFill/>
                          </a:ln>
                          <a:solidFill>
                            <a:schemeClr val="tx1"/>
                          </a:solidFill>
                          <a:effectLst/>
                          <a:latin typeface="Arial" charset="0"/>
                        </a:rPr>
                        <a:t>Exportul în UE 2019 (tone)</a:t>
                      </a:r>
                      <a:endParaRPr kumimoji="0" lang="ru-RU" altLang="en-US" sz="1400" b="1"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Carne de porc (16) 02031110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4500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2</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Carne de pasăre (89)</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600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3</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Produse lactate (9)</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1700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4</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Ouă în coajă (4)</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7000 </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31.615 (Belgia)</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5</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Ouă şi albumine (2)</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400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6</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Produse lactate prelucrate (5)</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500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7</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Grâu, făină și aglomerate - pelete (2) 10019190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75000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81128</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474395</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62363</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7"/>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8</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Orz, făină și aglomerate - pelete (1)</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70000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22125</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74206</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46183</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8"/>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9</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Porumb, făină și aglomerate - pelete 1 (10059000)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130000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305558</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188807</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324091</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9"/>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Zaharuri (1)</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37400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17343</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66009</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6557</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10"/>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11</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Cereale prelucrate (24)</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2500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1476</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16153</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11"/>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12</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Ţigarete (1)</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 miliard buc.</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12000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184.300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13</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Zahăr prelucrat (13)</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4200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46049">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14</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Porumb zaharat (5) 07104000</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1500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a:ln>
                            <a:noFill/>
                          </a:ln>
                          <a:solidFill>
                            <a:schemeClr val="tx1"/>
                          </a:solidFill>
                          <a:effectLst/>
                          <a:latin typeface="Arial" charset="0"/>
                        </a:rPr>
                        <a:t>860</a:t>
                      </a:r>
                      <a:endParaRPr kumimoji="0" lang="ru-RU" altLang="en-US" sz="1400" b="0" i="0" u="none" strike="noStrike" cap="none" normalizeH="0" baseline="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MO" altLang="en-US" sz="1400" b="0" i="0" u="none" strike="noStrike" cap="none" normalizeH="0" baseline="0" dirty="0">
                          <a:ln>
                            <a:noFill/>
                          </a:ln>
                          <a:solidFill>
                            <a:schemeClr val="tx1"/>
                          </a:solidFill>
                          <a:effectLst/>
                          <a:latin typeface="Arial" charset="0"/>
                        </a:rPr>
                        <a:t>901</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613400" algn="l"/>
                        </a:tabLst>
                      </a:pPr>
                      <a:r>
                        <a:rPr kumimoji="0" lang="ro-RO" altLang="en-US" sz="1400" b="0" i="0" u="none" strike="noStrike" cap="none" normalizeH="0" baseline="0" dirty="0">
                          <a:ln>
                            <a:noFill/>
                          </a:ln>
                          <a:solidFill>
                            <a:schemeClr val="tx1"/>
                          </a:solidFill>
                          <a:effectLst/>
                          <a:latin typeface="Calibri" pitchFamily="34" charset="0"/>
                          <a:cs typeface="Times New Roman" pitchFamily="18" charset="0"/>
                        </a:rPr>
                        <a:t>1229</a:t>
                      </a:r>
                      <a:endParaRPr kumimoji="0" lang="ru-RU" altLang="en-US" sz="1400" b="0" i="0" u="none" strike="noStrike" cap="none" normalizeH="0" baseline="0" dirty="0">
                        <a:ln>
                          <a:noFill/>
                        </a:ln>
                        <a:solidFill>
                          <a:schemeClr val="tx1"/>
                        </a:solidFill>
                        <a:effectLst/>
                        <a:latin typeface="Calibri" pitchFamily="34" charset="0"/>
                        <a:cs typeface="Times New Roman" pitchFamily="18" charset="0"/>
                      </a:endParaRPr>
                    </a:p>
                  </a:txBody>
                  <a:tcPr marL="68584" marR="68584"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4295380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4529" y="1032117"/>
            <a:ext cx="10622942" cy="369332"/>
          </a:xfrm>
          <a:prstGeom prst="rect">
            <a:avLst/>
          </a:prstGeom>
          <a:noFill/>
        </p:spPr>
        <p:txBody>
          <a:bodyPr wrap="square" rtlCol="0">
            <a:spAutoFit/>
          </a:bodyPr>
          <a:lstStyle/>
          <a:p>
            <a:pPr algn="ctr"/>
            <a:r>
              <a:rPr lang="en-US" b="1" dirty="0">
                <a:solidFill>
                  <a:srgbClr val="0000CC"/>
                </a:solidFill>
              </a:rPr>
              <a:t>VII</a:t>
            </a:r>
            <a:r>
              <a:rPr lang="ro-RO" b="1" dirty="0">
                <a:solidFill>
                  <a:srgbClr val="0000CC"/>
                </a:solidFill>
              </a:rPr>
              <a:t>I</a:t>
            </a:r>
            <a:r>
              <a:rPr lang="en-US" b="1" dirty="0">
                <a:solidFill>
                  <a:srgbClr val="0000CC"/>
                </a:solidFill>
              </a:rPr>
              <a:t>. </a:t>
            </a:r>
            <a:r>
              <a:rPr lang="ro-RO" b="1" dirty="0">
                <a:solidFill>
                  <a:srgbClr val="0000CC"/>
                </a:solidFill>
              </a:rPr>
              <a:t>IMPLEMENTAREA ACORDULUI DE ASOCIERE ȘI DCFTA – ZLSAC</a:t>
            </a:r>
            <a:endParaRPr lang="ru-RU" dirty="0">
              <a:solidFill>
                <a:srgbClr val="0000CC"/>
              </a:solidFill>
            </a:endParaRPr>
          </a:p>
        </p:txBody>
      </p:sp>
      <p:sp>
        <p:nvSpPr>
          <p:cNvPr id="11" name="Прямоугольник 2"/>
          <p:cNvSpPr>
            <a:spLocks noChangeArrowheads="1"/>
          </p:cNvSpPr>
          <p:nvPr/>
        </p:nvSpPr>
        <p:spPr bwMode="auto">
          <a:xfrm>
            <a:off x="351647" y="1498280"/>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ro-RO" altLang="en-US" b="1" dirty="0">
                <a:solidFill>
                  <a:srgbClr val="FF0000"/>
                </a:solidFill>
              </a:rPr>
              <a:t>8</a:t>
            </a:r>
            <a:r>
              <a:rPr lang="en-US" altLang="en-US" b="1" dirty="0">
                <a:solidFill>
                  <a:srgbClr val="FF0000"/>
                </a:solidFill>
              </a:rPr>
              <a:t>.</a:t>
            </a:r>
            <a:r>
              <a:rPr lang="ro-RO" altLang="en-US" b="1" dirty="0">
                <a:solidFill>
                  <a:srgbClr val="FF0000"/>
                </a:solidFill>
              </a:rPr>
              <a:t>11</a:t>
            </a:r>
            <a:r>
              <a:rPr lang="en-US" altLang="en-US" b="1" dirty="0">
                <a:solidFill>
                  <a:srgbClr val="FF0000"/>
                </a:solidFill>
              </a:rPr>
              <a:t>. </a:t>
            </a:r>
            <a:r>
              <a:rPr lang="ro-RO" b="1" dirty="0">
                <a:solidFill>
                  <a:srgbClr val="FF0000"/>
                </a:solidFill>
              </a:rPr>
              <a:t>Impactul de 5 ani de aplicare a DCFTA la exportul şi importul cu produse industriale între UE şi RM</a:t>
            </a:r>
            <a:endParaRPr lang="en-US" b="1" dirty="0">
              <a:solidFill>
                <a:srgbClr val="FF0000"/>
              </a:solidFill>
            </a:endParaRPr>
          </a:p>
        </p:txBody>
      </p:sp>
      <p:sp>
        <p:nvSpPr>
          <p:cNvPr id="13" name="Прямоугольник 3"/>
          <p:cNvSpPr>
            <a:spLocks noChangeArrowheads="1"/>
          </p:cNvSpPr>
          <p:nvPr/>
        </p:nvSpPr>
        <p:spPr bwMode="auto">
          <a:xfrm>
            <a:off x="250277" y="1992009"/>
            <a:ext cx="5225964" cy="4739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spcBef>
                <a:spcPts val="600"/>
              </a:spcBef>
              <a:spcAft>
                <a:spcPts val="600"/>
              </a:spcAft>
              <a:buFont typeface="+mj-lt"/>
              <a:buAutoNum type="arabicPeriod"/>
            </a:pPr>
            <a:r>
              <a:rPr lang="vi-VN" altLang="en-US" sz="1600" dirty="0"/>
              <a:t>Exporturile de produse industriale pe piața UE sunt mai concentrate la nivel de piețe/țările de  destinație,  dar  mai  diversificate  la  nivel  de  produse,  comparativ  cu  exporturile  de agroalimentare. </a:t>
            </a:r>
            <a:endParaRPr lang="ro-RO" altLang="en-US" sz="1600" dirty="0"/>
          </a:p>
          <a:p>
            <a:pPr marL="342900" indent="-342900" algn="just">
              <a:spcBef>
                <a:spcPts val="600"/>
              </a:spcBef>
              <a:spcAft>
                <a:spcPts val="600"/>
              </a:spcAft>
              <a:buFont typeface="+mj-lt"/>
              <a:buAutoNum type="arabicPeriod"/>
            </a:pPr>
            <a:r>
              <a:rPr lang="ro-RO" altLang="en-US" sz="1600" dirty="0">
                <a:latin typeface="Arial" pitchFamily="34" charset="0"/>
                <a:cs typeface="Arial" pitchFamily="34" charset="0"/>
              </a:rPr>
              <a:t>P</a:t>
            </a:r>
            <a:r>
              <a:rPr lang="vi-VN" altLang="en-US" sz="1600" dirty="0"/>
              <a:t>este jumătate din exporturile de industriale spre UE sunt destinate unei singure țări – România – ponderea căreia a crescut de la 47% în 2011-2014 la 52% în 2015-2018</a:t>
            </a:r>
            <a:r>
              <a:rPr lang="ro-RO" altLang="en-US" sz="1600" dirty="0"/>
              <a:t>.</a:t>
            </a:r>
          </a:p>
          <a:p>
            <a:pPr marL="342900" indent="-342900" algn="just">
              <a:spcBef>
                <a:spcPts val="600"/>
              </a:spcBef>
              <a:spcAft>
                <a:spcPts val="600"/>
              </a:spcAft>
              <a:buFont typeface="+mj-lt"/>
              <a:buAutoNum type="arabicPeriod"/>
            </a:pPr>
            <a:r>
              <a:rPr lang="vi-VN" altLang="en-US" sz="1600" dirty="0"/>
              <a:t>Exporturile de produse industriale pe piața UE sunt dominate de industrii procesatoare </a:t>
            </a:r>
            <a:r>
              <a:rPr lang="ro-RO" altLang="en-US" sz="1600" dirty="0"/>
              <a:t> </a:t>
            </a:r>
            <a:r>
              <a:rPr lang="vi-VN" altLang="en-US" sz="1600" dirty="0"/>
              <a:t>low tech care lucrează pe bază de materie primă importată, cu valoare adăugată scăzută. </a:t>
            </a:r>
          </a:p>
          <a:p>
            <a:pPr marL="342900" indent="-342900" algn="just">
              <a:spcBef>
                <a:spcPts val="600"/>
              </a:spcBef>
              <a:spcAft>
                <a:spcPts val="600"/>
              </a:spcAft>
              <a:buFont typeface="+mj-lt"/>
              <a:buAutoNum type="arabicPeriod"/>
            </a:pPr>
            <a:r>
              <a:rPr lang="vi-VN" altLang="en-US" sz="1600" dirty="0"/>
              <a:t>Peste jumătate din aceste exporturi nu poartă originea Republicii Moldova din cauza unui nivel insuficient  de  procesare,  fiind  catalogate  drept  re-exporturi.  </a:t>
            </a:r>
            <a:endParaRPr lang="ro-MO" altLang="en-US" sz="1600" u="sng" dirty="0"/>
          </a:p>
        </p:txBody>
      </p:sp>
      <p:graphicFrame>
        <p:nvGraphicFramePr>
          <p:cNvPr id="3" name="Таблица 2"/>
          <p:cNvGraphicFramePr>
            <a:graphicFrameLocks noGrp="1"/>
          </p:cNvGraphicFramePr>
          <p:nvPr>
            <p:extLst>
              <p:ext uri="{D42A27DB-BD31-4B8C-83A1-F6EECF244321}">
                <p14:modId xmlns:p14="http://schemas.microsoft.com/office/powerpoint/2010/main" val="846694952"/>
              </p:ext>
            </p:extLst>
          </p:nvPr>
        </p:nvGraphicFramePr>
        <p:xfrm>
          <a:off x="5854261" y="1945011"/>
          <a:ext cx="5864773" cy="4389120"/>
        </p:xfrm>
        <a:graphic>
          <a:graphicData uri="http://schemas.openxmlformats.org/drawingml/2006/table">
            <a:tbl>
              <a:tblPr firstRow="1" firstCol="1" bandRow="1">
                <a:tableStyleId>{E8B1032C-EA38-4F05-BA0D-38AFFFC7BED3}</a:tableStyleId>
              </a:tblPr>
              <a:tblGrid>
                <a:gridCol w="3434404">
                  <a:extLst>
                    <a:ext uri="{9D8B030D-6E8A-4147-A177-3AD203B41FA5}">
                      <a16:colId xmlns:a16="http://schemas.microsoft.com/office/drawing/2014/main" val="20000"/>
                    </a:ext>
                  </a:extLst>
                </a:gridCol>
                <a:gridCol w="1434671">
                  <a:extLst>
                    <a:ext uri="{9D8B030D-6E8A-4147-A177-3AD203B41FA5}">
                      <a16:colId xmlns:a16="http://schemas.microsoft.com/office/drawing/2014/main" val="20001"/>
                    </a:ext>
                  </a:extLst>
                </a:gridCol>
                <a:gridCol w="995698">
                  <a:extLst>
                    <a:ext uri="{9D8B030D-6E8A-4147-A177-3AD203B41FA5}">
                      <a16:colId xmlns:a16="http://schemas.microsoft.com/office/drawing/2014/main" val="20002"/>
                    </a:ext>
                  </a:extLst>
                </a:gridCol>
              </a:tblGrid>
              <a:tr h="700964">
                <a:tc>
                  <a:txBody>
                    <a:bodyPr/>
                    <a:lstStyle/>
                    <a:p>
                      <a:pPr>
                        <a:spcAft>
                          <a:spcPts val="0"/>
                        </a:spcAft>
                      </a:pPr>
                      <a:r>
                        <a:rPr lang="fr-FR" sz="1200" dirty="0" err="1">
                          <a:effectLst/>
                        </a:rPr>
                        <a:t>Denumire</a:t>
                      </a:r>
                      <a:r>
                        <a:rPr lang="fr-FR" sz="1200" dirty="0">
                          <a:effectLst/>
                        </a:rPr>
                        <a:t> </a:t>
                      </a:r>
                      <a:r>
                        <a:rPr lang="fr-FR" sz="1200" dirty="0" err="1">
                          <a:effectLst/>
                        </a:rPr>
                        <a:t>produs</a:t>
                      </a:r>
                      <a:r>
                        <a:rPr lang="fr-FR"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fr-FR" sz="1200">
                          <a:effectLst/>
                        </a:rPr>
                        <a:t>Piețele principale de desfacere</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Dinamica</a:t>
                      </a:r>
                      <a:r>
                        <a:rPr lang="fr-FR" sz="1200" dirty="0">
                          <a:effectLst/>
                        </a:rPr>
                        <a:t> </a:t>
                      </a:r>
                      <a:r>
                        <a:rPr lang="fr-FR" sz="1200" dirty="0" err="1">
                          <a:effectLst/>
                        </a:rPr>
                        <a:t>pentru</a:t>
                      </a:r>
                      <a:r>
                        <a:rPr lang="fr-FR" sz="1200" dirty="0">
                          <a:effectLst/>
                        </a:rPr>
                        <a:t> 2015-2018 </a:t>
                      </a:r>
                      <a:r>
                        <a:rPr lang="fr-FR" sz="1200" dirty="0" err="1">
                          <a:effectLst/>
                        </a:rPr>
                        <a:t>față</a:t>
                      </a:r>
                      <a:r>
                        <a:rPr lang="fr-FR" sz="1200" dirty="0">
                          <a:effectLst/>
                        </a:rPr>
                        <a:t> de 2011-2014</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0"/>
                  </a:ext>
                </a:extLst>
              </a:tr>
              <a:tr h="0">
                <a:tc>
                  <a:txBody>
                    <a:bodyPr/>
                    <a:lstStyle/>
                    <a:p>
                      <a:pPr>
                        <a:spcAft>
                          <a:spcPts val="0"/>
                        </a:spcAft>
                      </a:pPr>
                      <a:r>
                        <a:rPr lang="fr-FR" sz="1200">
                          <a:effectLst/>
                        </a:rPr>
                        <a:t>Cabluri electrice, preponderent pentru industria automotive </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România</a:t>
                      </a:r>
                      <a:endParaRPr lang="ru-RU" sz="1200" dirty="0">
                        <a:effectLst/>
                        <a:latin typeface="Times New Roman"/>
                        <a:ea typeface="Times New Roman"/>
                      </a:endParaRPr>
                    </a:p>
                  </a:txBody>
                  <a:tcPr marL="68580" marR="68580" marT="0" marB="0"/>
                </a:tc>
                <a:tc>
                  <a:txBody>
                    <a:bodyPr/>
                    <a:lstStyle/>
                    <a:p>
                      <a:pPr algn="ctr">
                        <a:spcAft>
                          <a:spcPts val="0"/>
                        </a:spcAft>
                      </a:pPr>
                      <a:r>
                        <a:rPr lang="fr-FR" sz="1200" dirty="0">
                          <a:effectLst/>
                        </a:rPr>
                        <a:t>+64,1%</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1"/>
                  </a:ext>
                </a:extLst>
              </a:tr>
              <a:tr h="0">
                <a:tc>
                  <a:txBody>
                    <a:bodyPr/>
                    <a:lstStyle/>
                    <a:p>
                      <a:pPr>
                        <a:spcAft>
                          <a:spcPts val="0"/>
                        </a:spcAft>
                      </a:pPr>
                      <a:r>
                        <a:rPr lang="fr-FR" sz="1200">
                          <a:effectLst/>
                        </a:rPr>
                        <a:t>Scaune, fotolii </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Olanda</a:t>
                      </a:r>
                      <a:r>
                        <a:rPr lang="fr-FR" sz="1200" dirty="0">
                          <a:effectLst/>
                        </a:rPr>
                        <a:t>, Germania  </a:t>
                      </a:r>
                      <a:endParaRPr lang="ru-RU" sz="1200" dirty="0">
                        <a:effectLst/>
                        <a:latin typeface="Times New Roman"/>
                        <a:ea typeface="Times New Roman"/>
                      </a:endParaRPr>
                    </a:p>
                  </a:txBody>
                  <a:tcPr marL="68580" marR="68580" marT="0" marB="0"/>
                </a:tc>
                <a:tc>
                  <a:txBody>
                    <a:bodyPr/>
                    <a:lstStyle/>
                    <a:p>
                      <a:pPr algn="ctr">
                        <a:spcAft>
                          <a:spcPts val="0"/>
                        </a:spcAft>
                      </a:pPr>
                      <a:r>
                        <a:rPr lang="fr-FR" sz="1200" dirty="0">
                          <a:effectLst/>
                        </a:rPr>
                        <a:t>+60,5%</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2"/>
                  </a:ext>
                </a:extLst>
              </a:tr>
              <a:tr h="0">
                <a:tc>
                  <a:txBody>
                    <a:bodyPr/>
                    <a:lstStyle/>
                    <a:p>
                      <a:pPr>
                        <a:spcAft>
                          <a:spcPts val="0"/>
                        </a:spcAft>
                      </a:pPr>
                      <a:r>
                        <a:rPr lang="fr-FR" sz="1200">
                          <a:effectLst/>
                        </a:rPr>
                        <a:t>Costume,  jachete,  pentru  bărbați  sau  băieți  (care nu sunt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a:effectLst/>
                        </a:rPr>
                        <a:t>Germania, </a:t>
                      </a:r>
                      <a:r>
                        <a:rPr lang="fr-FR" sz="1200" dirty="0" err="1">
                          <a:effectLst/>
                        </a:rPr>
                        <a:t>Italia</a:t>
                      </a:r>
                      <a:r>
                        <a:rPr lang="fr-FR" sz="1200" dirty="0">
                          <a:effectLst/>
                        </a:rPr>
                        <a:t>, </a:t>
                      </a:r>
                      <a:r>
                        <a:rPr lang="fr-FR" sz="1200" dirty="0" err="1">
                          <a:effectLst/>
                        </a:rPr>
                        <a:t>România</a:t>
                      </a:r>
                      <a:r>
                        <a:rPr lang="fr-FR" sz="1200" dirty="0">
                          <a:effectLst/>
                        </a:rPr>
                        <a:t>, </a:t>
                      </a:r>
                      <a:r>
                        <a:rPr lang="fr-FR" sz="1200" dirty="0" err="1">
                          <a:effectLst/>
                        </a:rPr>
                        <a:t>Polonia</a:t>
                      </a:r>
                      <a:endParaRPr lang="ru-RU" sz="1200" dirty="0">
                        <a:effectLst/>
                        <a:latin typeface="Times New Roman"/>
                        <a:ea typeface="Times New Roman"/>
                      </a:endParaRPr>
                    </a:p>
                  </a:txBody>
                  <a:tcPr marL="68580" marR="68580" marT="0" marB="0"/>
                </a:tc>
                <a:tc>
                  <a:txBody>
                    <a:bodyPr/>
                    <a:lstStyle/>
                    <a:p>
                      <a:pPr algn="ctr">
                        <a:spcAft>
                          <a:spcPts val="0"/>
                        </a:spcAft>
                      </a:pPr>
                      <a:r>
                        <a:rPr lang="fr-FR" sz="1200" dirty="0">
                          <a:effectLst/>
                        </a:rPr>
                        <a:t>-4,2%</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3"/>
                  </a:ext>
                </a:extLst>
              </a:tr>
              <a:tr h="0">
                <a:tc>
                  <a:txBody>
                    <a:bodyPr/>
                    <a:lstStyle/>
                    <a:p>
                      <a:pPr>
                        <a:spcAft>
                          <a:spcPts val="0"/>
                        </a:spcAft>
                      </a:pPr>
                      <a:r>
                        <a:rPr lang="fr-FR" sz="1200">
                          <a:effectLst/>
                        </a:rPr>
                        <a:t>Costume, jachete, rochii, fuste, pentru femei  și fete (care nu sunt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Italia</a:t>
                      </a:r>
                      <a:r>
                        <a:rPr lang="fr-FR" sz="1200" dirty="0">
                          <a:effectLst/>
                        </a:rPr>
                        <a:t>, </a:t>
                      </a:r>
                      <a:r>
                        <a:rPr lang="fr-FR" sz="1200" dirty="0" err="1">
                          <a:effectLst/>
                        </a:rPr>
                        <a:t>România</a:t>
                      </a:r>
                      <a:r>
                        <a:rPr lang="fr-FR" sz="1200" dirty="0">
                          <a:effectLst/>
                        </a:rPr>
                        <a:t>, </a:t>
                      </a:r>
                      <a:r>
                        <a:rPr lang="fr-FR" sz="1200" dirty="0" err="1">
                          <a:effectLst/>
                        </a:rPr>
                        <a:t>Marea</a:t>
                      </a:r>
                      <a:r>
                        <a:rPr lang="fr-FR" sz="1200" dirty="0">
                          <a:effectLst/>
                        </a:rPr>
                        <a:t> </a:t>
                      </a:r>
                      <a:r>
                        <a:rPr lang="fr-FR" sz="1200" dirty="0" err="1">
                          <a:effectLst/>
                        </a:rPr>
                        <a:t>Britanie</a:t>
                      </a:r>
                      <a:r>
                        <a:rPr lang="fr-FR" sz="1200" dirty="0">
                          <a:effectLst/>
                        </a:rPr>
                        <a:t>, Germania</a:t>
                      </a:r>
                      <a:endParaRPr lang="ru-RU" sz="1200" dirty="0">
                        <a:effectLst/>
                        <a:latin typeface="Times New Roman"/>
                        <a:ea typeface="Times New Roman"/>
                      </a:endParaRPr>
                    </a:p>
                  </a:txBody>
                  <a:tcPr marL="68580" marR="68580" marT="0" marB="0"/>
                </a:tc>
                <a:tc>
                  <a:txBody>
                    <a:bodyPr/>
                    <a:lstStyle/>
                    <a:p>
                      <a:pPr algn="ctr">
                        <a:spcAft>
                          <a:spcPts val="0"/>
                        </a:spcAft>
                      </a:pPr>
                      <a:r>
                        <a:rPr lang="fr-FR" sz="1200" dirty="0">
                          <a:effectLst/>
                        </a:rPr>
                        <a:t>-9,2%</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4"/>
                  </a:ext>
                </a:extLst>
              </a:tr>
              <a:tr h="0">
                <a:tc>
                  <a:txBody>
                    <a:bodyPr/>
                    <a:lstStyle/>
                    <a:p>
                      <a:pPr>
                        <a:spcAft>
                          <a:spcPts val="0"/>
                        </a:spcAft>
                      </a:pPr>
                      <a:r>
                        <a:rPr lang="fr-FR" sz="1200">
                          <a:effectLst/>
                        </a:rPr>
                        <a:t>Sticle, flacoane, borcane de sticlă de tipul pentru transport sau ambalarea</a:t>
                      </a:r>
                      <a:endParaRPr lang="ru-RU" sz="1200">
                        <a:effectLst/>
                        <a:latin typeface="Times New Roman"/>
                        <a:ea typeface="Times New Roman"/>
                      </a:endParaRPr>
                    </a:p>
                  </a:txBody>
                  <a:tcPr marL="68580" marR="68580" marT="0" marB="0"/>
                </a:tc>
                <a:tc>
                  <a:txBody>
                    <a:bodyPr/>
                    <a:lstStyle/>
                    <a:p>
                      <a:pPr algn="ctr">
                        <a:spcAft>
                          <a:spcPts val="0"/>
                        </a:spcAft>
                      </a:pPr>
                      <a:r>
                        <a:rPr lang="en-US" sz="1200">
                          <a:effectLst/>
                        </a:rPr>
                        <a:t>România, Grecia  </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a:effectLst/>
                        </a:rPr>
                        <a:t>+38,2%</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5"/>
                  </a:ext>
                </a:extLst>
              </a:tr>
              <a:tr h="0">
                <a:tc>
                  <a:txBody>
                    <a:bodyPr/>
                    <a:lstStyle/>
                    <a:p>
                      <a:pPr>
                        <a:spcAft>
                          <a:spcPts val="0"/>
                        </a:spcAft>
                      </a:pPr>
                      <a:r>
                        <a:rPr lang="fr-FR" sz="1200">
                          <a:effectLst/>
                        </a:rPr>
                        <a:t>Îmbrăcăminte  pentru femei sau fete, paltoane, pălării, etc.</a:t>
                      </a:r>
                      <a:endParaRPr lang="ru-RU" sz="1200">
                        <a:effectLst/>
                        <a:latin typeface="Times New Roman"/>
                        <a:ea typeface="Times New Roman"/>
                      </a:endParaRPr>
                    </a:p>
                  </a:txBody>
                  <a:tcPr marL="68580" marR="68580" marT="0" marB="0"/>
                </a:tc>
                <a:tc>
                  <a:txBody>
                    <a:bodyPr/>
                    <a:lstStyle/>
                    <a:p>
                      <a:pPr algn="ctr">
                        <a:spcAft>
                          <a:spcPts val="0"/>
                        </a:spcAft>
                      </a:pPr>
                      <a:r>
                        <a:rPr lang="en-US" sz="1200">
                          <a:effectLst/>
                        </a:rPr>
                        <a:t>Italia</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a:effectLst/>
                        </a:rPr>
                        <a:t>+23,2%</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6"/>
                  </a:ext>
                </a:extLst>
              </a:tr>
              <a:tr h="0">
                <a:tc>
                  <a:txBody>
                    <a:bodyPr/>
                    <a:lstStyle/>
                    <a:p>
                      <a:pPr>
                        <a:spcAft>
                          <a:spcPts val="0"/>
                        </a:spcAft>
                      </a:pPr>
                      <a:r>
                        <a:rPr lang="fr-FR" sz="1200">
                          <a:effectLst/>
                        </a:rPr>
                        <a:t>Bluze, cămăși și bluze pentru cămăși; femei sau fete (care nu sunt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fr-FR" sz="1200" dirty="0" err="1">
                          <a:effectLst/>
                        </a:rPr>
                        <a:t>România</a:t>
                      </a:r>
                      <a:r>
                        <a:rPr lang="fr-FR" sz="1200" dirty="0">
                          <a:effectLst/>
                        </a:rPr>
                        <a:t>, </a:t>
                      </a:r>
                      <a:r>
                        <a:rPr lang="fr-FR" sz="1200" dirty="0" err="1">
                          <a:effectLst/>
                        </a:rPr>
                        <a:t>Marea</a:t>
                      </a:r>
                      <a:r>
                        <a:rPr lang="fr-FR" sz="1200" dirty="0">
                          <a:effectLst/>
                        </a:rPr>
                        <a:t> </a:t>
                      </a:r>
                      <a:r>
                        <a:rPr lang="fr-FR" sz="1200" dirty="0" err="1">
                          <a:effectLst/>
                        </a:rPr>
                        <a:t>Britanie</a:t>
                      </a:r>
                      <a:endParaRPr lang="ru-RU" sz="1200" dirty="0">
                        <a:effectLst/>
                        <a:latin typeface="Times New Roman"/>
                        <a:ea typeface="Times New Roman"/>
                      </a:endParaRPr>
                    </a:p>
                  </a:txBody>
                  <a:tcPr marL="68580" marR="68580" marT="0" marB="0"/>
                </a:tc>
                <a:tc>
                  <a:txBody>
                    <a:bodyPr/>
                    <a:lstStyle/>
                    <a:p>
                      <a:pPr algn="ctr">
                        <a:spcAft>
                          <a:spcPts val="0"/>
                        </a:spcAft>
                      </a:pPr>
                      <a:r>
                        <a:rPr lang="en-US" sz="1200" dirty="0">
                          <a:effectLst/>
                        </a:rPr>
                        <a:t>+42,4%</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7"/>
                  </a:ext>
                </a:extLst>
              </a:tr>
              <a:tr h="0">
                <a:tc>
                  <a:txBody>
                    <a:bodyPr/>
                    <a:lstStyle/>
                    <a:p>
                      <a:pPr>
                        <a:spcAft>
                          <a:spcPts val="0"/>
                        </a:spcAft>
                      </a:pPr>
                      <a:r>
                        <a:rPr lang="fr-FR" sz="1200">
                          <a:effectLst/>
                        </a:rPr>
                        <a:t>Îmbrăcăminte de piele, pălării, mantale, hanorace etc. </a:t>
                      </a:r>
                      <a:r>
                        <a:rPr lang="en-US" sz="1200">
                          <a:effectLst/>
                        </a:rPr>
                        <a:t>(care nu sunt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a:effectLst/>
                        </a:rPr>
                        <a:t>Italia</a:t>
                      </a:r>
                      <a:endParaRPr lang="ru-RU" sz="1200" dirty="0">
                        <a:effectLst/>
                        <a:latin typeface="Times New Roman"/>
                        <a:ea typeface="Times New Roman"/>
                      </a:endParaRPr>
                    </a:p>
                  </a:txBody>
                  <a:tcPr marL="68580" marR="68580" marT="0" marB="0"/>
                </a:tc>
                <a:tc>
                  <a:txBody>
                    <a:bodyPr/>
                    <a:lstStyle/>
                    <a:p>
                      <a:pPr algn="ctr">
                        <a:spcAft>
                          <a:spcPts val="0"/>
                        </a:spcAft>
                      </a:pPr>
                      <a:r>
                        <a:rPr lang="en-US" sz="1200" dirty="0">
                          <a:effectLst/>
                        </a:rPr>
                        <a:t>+23,4%</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8"/>
                  </a:ext>
                </a:extLst>
              </a:tr>
              <a:tr h="0">
                <a:tc>
                  <a:txBody>
                    <a:bodyPr/>
                    <a:lstStyle/>
                    <a:p>
                      <a:pPr>
                        <a:spcAft>
                          <a:spcPts val="0"/>
                        </a:spcAft>
                      </a:pPr>
                      <a:r>
                        <a:rPr lang="en-US" sz="1200">
                          <a:effectLst/>
                        </a:rPr>
                        <a:t>Pulovere, cardigane, veste și articole similare; tricotate sau croșetate</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a:effectLst/>
                        </a:rPr>
                        <a:t>Italia</a:t>
                      </a:r>
                      <a:endParaRPr lang="ru-RU" sz="1200" dirty="0">
                        <a:effectLst/>
                      </a:endParaRPr>
                    </a:p>
                    <a:p>
                      <a:pPr algn="ctr">
                        <a:spcAft>
                          <a:spcPts val="0"/>
                        </a:spcAft>
                      </a:pPr>
                      <a:r>
                        <a:rPr lang="en-US" sz="1200" dirty="0">
                          <a:effectLst/>
                        </a:rPr>
                        <a:t> </a:t>
                      </a:r>
                      <a:endParaRPr lang="ru-RU" sz="1200" dirty="0">
                        <a:effectLst/>
                        <a:latin typeface="Times New Roman"/>
                        <a:ea typeface="Times New Roman"/>
                      </a:endParaRPr>
                    </a:p>
                  </a:txBody>
                  <a:tcPr marL="68580" marR="68580" marT="0" marB="0"/>
                </a:tc>
                <a:tc>
                  <a:txBody>
                    <a:bodyPr/>
                    <a:lstStyle/>
                    <a:p>
                      <a:pPr algn="ctr">
                        <a:spcAft>
                          <a:spcPts val="0"/>
                        </a:spcAft>
                      </a:pPr>
                      <a:r>
                        <a:rPr lang="en-US" sz="1200" dirty="0">
                          <a:effectLst/>
                        </a:rPr>
                        <a:t>+10%</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09"/>
                  </a:ext>
                </a:extLst>
              </a:tr>
              <a:tr h="0">
                <a:tc>
                  <a:txBody>
                    <a:bodyPr/>
                    <a:lstStyle/>
                    <a:p>
                      <a:pPr>
                        <a:spcAft>
                          <a:spcPts val="0"/>
                        </a:spcAft>
                      </a:pPr>
                      <a:r>
                        <a:rPr lang="fr-FR" sz="1200">
                          <a:effectLst/>
                        </a:rPr>
                        <a:t>Încălţăminte; părți de încălțăminte; tălpi detașabile, perne de călcâi și articole similare</a:t>
                      </a:r>
                      <a:endParaRPr lang="ru-RU" sz="1200">
                        <a:effectLst/>
                        <a:latin typeface="Times New Roman"/>
                        <a:ea typeface="Times New Roman"/>
                      </a:endParaRPr>
                    </a:p>
                  </a:txBody>
                  <a:tcPr marL="68580" marR="68580" marT="0" marB="0"/>
                </a:tc>
                <a:tc>
                  <a:txBody>
                    <a:bodyPr/>
                    <a:lstStyle/>
                    <a:p>
                      <a:pPr algn="ctr">
                        <a:spcAft>
                          <a:spcPts val="0"/>
                        </a:spcAft>
                      </a:pPr>
                      <a:r>
                        <a:rPr lang="en-US" sz="1200" dirty="0" err="1">
                          <a:effectLst/>
                        </a:rPr>
                        <a:t>România</a:t>
                      </a:r>
                      <a:endParaRPr lang="ru-RU" sz="1200" dirty="0">
                        <a:effectLst/>
                        <a:latin typeface="Times New Roman"/>
                        <a:ea typeface="Times New Roman"/>
                      </a:endParaRPr>
                    </a:p>
                  </a:txBody>
                  <a:tcPr marL="68580" marR="68580" marT="0" marB="0"/>
                </a:tc>
                <a:tc>
                  <a:txBody>
                    <a:bodyPr/>
                    <a:lstStyle/>
                    <a:p>
                      <a:pPr algn="ctr">
                        <a:spcAft>
                          <a:spcPts val="0"/>
                        </a:spcAft>
                      </a:pPr>
                      <a:r>
                        <a:rPr lang="en-US" sz="1200" dirty="0">
                          <a:effectLst/>
                        </a:rPr>
                        <a:t>+12,4%</a:t>
                      </a:r>
                      <a:endParaRPr lang="ru-RU" sz="1200" dirty="0">
                        <a:effectLst/>
                        <a:latin typeface="Times New Roman"/>
                        <a:ea typeface="Times New Roman"/>
                      </a:endParaRPr>
                    </a:p>
                  </a:txBody>
                  <a:tcPr marL="68580" marR="68580" marT="0" marB="0"/>
                </a:tc>
                <a:extLst>
                  <a:ext uri="{0D108BD9-81ED-4DB2-BD59-A6C34878D82A}">
                    <a16:rowId xmlns:a16="http://schemas.microsoft.com/office/drawing/2014/main" val="10010"/>
                  </a:ext>
                </a:extLst>
              </a:tr>
            </a:tbl>
          </a:graphicData>
        </a:graphic>
      </p:graphicFrame>
      <p:sp>
        <p:nvSpPr>
          <p:cNvPr id="5" name="Прямоугольник 4"/>
          <p:cNvSpPr/>
          <p:nvPr/>
        </p:nvSpPr>
        <p:spPr>
          <a:xfrm>
            <a:off x="5843752" y="6375370"/>
            <a:ext cx="5896304" cy="307777"/>
          </a:xfrm>
          <a:prstGeom prst="rect">
            <a:avLst/>
          </a:prstGeom>
        </p:spPr>
        <p:txBody>
          <a:bodyPr wrap="square">
            <a:spAutoFit/>
          </a:bodyPr>
          <a:lstStyle/>
          <a:p>
            <a:pPr algn="ctr"/>
            <a:r>
              <a:rPr lang="fr-FR" sz="1400" b="1" dirty="0" err="1">
                <a:solidFill>
                  <a:srgbClr val="0000CC"/>
                </a:solidFill>
              </a:rPr>
              <a:t>Sursa</a:t>
            </a:r>
            <a:r>
              <a:rPr lang="fr-FR" sz="1400" b="1" dirty="0">
                <a:solidFill>
                  <a:srgbClr val="0000CC"/>
                </a:solidFill>
              </a:rPr>
              <a:t>: </a:t>
            </a:r>
            <a:r>
              <a:rPr lang="fr-FR" sz="1400" b="1" dirty="0" err="1">
                <a:solidFill>
                  <a:srgbClr val="0000CC"/>
                </a:solidFill>
              </a:rPr>
              <a:t>Studiul</a:t>
            </a:r>
            <a:r>
              <a:rPr lang="fr-FR" sz="1400" b="1" dirty="0">
                <a:solidFill>
                  <a:srgbClr val="0000CC"/>
                </a:solidFill>
              </a:rPr>
              <a:t> DCFTA 5 </a:t>
            </a:r>
            <a:r>
              <a:rPr lang="fr-FR" sz="1400" b="1" dirty="0" err="1">
                <a:solidFill>
                  <a:srgbClr val="0000CC"/>
                </a:solidFill>
              </a:rPr>
              <a:t>ani</a:t>
            </a:r>
            <a:r>
              <a:rPr lang="fr-FR" sz="1400" b="1" dirty="0">
                <a:solidFill>
                  <a:srgbClr val="0000CC"/>
                </a:solidFill>
              </a:rPr>
              <a:t> – Adrian </a:t>
            </a:r>
            <a:r>
              <a:rPr lang="fr-FR" sz="1400" b="1" dirty="0" err="1">
                <a:solidFill>
                  <a:srgbClr val="0000CC"/>
                </a:solidFill>
              </a:rPr>
              <a:t>Lupuşor</a:t>
            </a:r>
            <a:r>
              <a:rPr lang="fr-FR" sz="1400" b="1" dirty="0">
                <a:solidFill>
                  <a:srgbClr val="0000CC"/>
                </a:solidFill>
              </a:rPr>
              <a:t> 2019, UN </a:t>
            </a:r>
            <a:r>
              <a:rPr lang="fr-FR" sz="1400" b="1" dirty="0" err="1">
                <a:solidFill>
                  <a:srgbClr val="0000CC"/>
                </a:solidFill>
              </a:rPr>
              <a:t>Comtrade</a:t>
            </a:r>
            <a:endParaRPr lang="ru-RU" sz="1400" b="1" dirty="0">
              <a:solidFill>
                <a:srgbClr val="0000CC"/>
              </a:solidFill>
            </a:endParaRPr>
          </a:p>
        </p:txBody>
      </p:sp>
    </p:spTree>
    <p:extLst>
      <p:ext uri="{BB962C8B-B14F-4D97-AF65-F5344CB8AC3E}">
        <p14:creationId xmlns:p14="http://schemas.microsoft.com/office/powerpoint/2010/main" val="41476599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130940-6733-4CC0-8DF0-2D4B04F89872}"/>
              </a:ext>
            </a:extLst>
          </p:cNvPr>
          <p:cNvSpPr>
            <a:spLocks noGrp="1"/>
          </p:cNvSpPr>
          <p:nvPr>
            <p:ph idx="1"/>
          </p:nvPr>
        </p:nvSpPr>
        <p:spPr/>
        <p:txBody>
          <a:bodyPr>
            <a:normAutofit/>
          </a:bodyPr>
          <a:lstStyle/>
          <a:p>
            <a:pPr marL="0" indent="0" algn="ctr">
              <a:buNone/>
            </a:pPr>
            <a:r>
              <a:rPr lang="ro-RO" sz="4000" b="1" dirty="0">
                <a:solidFill>
                  <a:srgbClr val="FF0000"/>
                </a:solidFill>
              </a:rPr>
              <a:t>Mulţumesc pentru atenţie</a:t>
            </a:r>
            <a:r>
              <a:rPr lang="ro-RO" sz="4000" b="1" dirty="0">
                <a:solidFill>
                  <a:srgbClr val="FF0000"/>
                </a:solidFill>
                <a:latin typeface="Calibri"/>
                <a:cs typeface="Calibri"/>
              </a:rPr>
              <a:t>!</a:t>
            </a:r>
          </a:p>
          <a:p>
            <a:pPr marL="0" indent="0" algn="ctr">
              <a:buNone/>
            </a:pPr>
            <a:endParaRPr lang="ro-RO" sz="4000" b="1" dirty="0">
              <a:solidFill>
                <a:srgbClr val="FF0000"/>
              </a:solidFill>
              <a:latin typeface="Calibri"/>
              <a:cs typeface="Calibri"/>
            </a:endParaRPr>
          </a:p>
          <a:p>
            <a:pPr marL="0" indent="0" algn="ctr">
              <a:buNone/>
            </a:pPr>
            <a:endParaRPr lang="ro-RO" sz="4000" b="1" dirty="0">
              <a:solidFill>
                <a:srgbClr val="FF0000"/>
              </a:solidFill>
              <a:latin typeface="Calibri"/>
              <a:cs typeface="Calibri"/>
            </a:endParaRPr>
          </a:p>
          <a:p>
            <a:pPr marL="0" indent="0" algn="ctr">
              <a:buNone/>
            </a:pPr>
            <a:r>
              <a:rPr lang="ro-RO" sz="4000" b="1" dirty="0"/>
              <a:t>Discuție - privitor la materialul expus şi răspuns la întrebări</a:t>
            </a:r>
            <a:endParaRPr lang="en-US" sz="4000" b="1" dirty="0">
              <a:solidFill>
                <a:srgbClr val="FF0000"/>
              </a:solidFill>
            </a:endParaRPr>
          </a:p>
        </p:txBody>
      </p:sp>
    </p:spTree>
    <p:extLst>
      <p:ext uri="{BB962C8B-B14F-4D97-AF65-F5344CB8AC3E}">
        <p14:creationId xmlns:p14="http://schemas.microsoft.com/office/powerpoint/2010/main" val="2477118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8497" y="1168842"/>
            <a:ext cx="11488703" cy="353943"/>
          </a:xfrm>
          <a:prstGeom prst="rect">
            <a:avLst/>
          </a:prstGeom>
          <a:noFill/>
        </p:spPr>
        <p:txBody>
          <a:bodyPr wrap="square" rtlCol="0">
            <a:spAutoFit/>
          </a:bodyPr>
          <a:lstStyle/>
          <a:p>
            <a:r>
              <a:rPr lang="en-US" sz="1700" b="1" dirty="0">
                <a:solidFill>
                  <a:srgbClr val="0000CC"/>
                </a:solidFill>
              </a:rPr>
              <a:t>I. </a:t>
            </a:r>
            <a:r>
              <a:rPr lang="ro-RO" sz="1700" b="1" dirty="0">
                <a:solidFill>
                  <a:srgbClr val="0000CC"/>
                </a:solidFill>
              </a:rPr>
              <a:t>BAZA NAŢIONALĂ LEGISLATIVĂ ŞI NORMATIVĂ PRIVITOR LA EXPORTUL PRODUSELOR AGROALIMENTARE ŞI PROCESATE</a:t>
            </a:r>
            <a:endParaRPr lang="ru-RU" sz="1700" b="1" dirty="0">
              <a:solidFill>
                <a:srgbClr val="0000CC"/>
              </a:solidFill>
            </a:endParaRPr>
          </a:p>
        </p:txBody>
      </p:sp>
      <p:sp>
        <p:nvSpPr>
          <p:cNvPr id="9" name="Прямоугольник 2"/>
          <p:cNvSpPr>
            <a:spLocks noChangeArrowheads="1"/>
          </p:cNvSpPr>
          <p:nvPr/>
        </p:nvSpPr>
        <p:spPr bwMode="auto">
          <a:xfrm>
            <a:off x="398496" y="1522785"/>
            <a:ext cx="1148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en-US" b="1" dirty="0">
                <a:solidFill>
                  <a:srgbClr val="FF0000"/>
                </a:solidFill>
              </a:rPr>
              <a:t>PUBLICA</a:t>
            </a:r>
            <a:r>
              <a:rPr lang="ro-RO" altLang="en-US" b="1" dirty="0">
                <a:solidFill>
                  <a:srgbClr val="FF0000"/>
                </a:solidFill>
              </a:rPr>
              <a:t>ŢII UTILE ŞI FACILE</a:t>
            </a:r>
            <a:endParaRPr lang="ru-RU" b="1" dirty="0">
              <a:solidFill>
                <a:srgbClr val="FF0000"/>
              </a:solidFill>
            </a:endParaRPr>
          </a:p>
        </p:txBody>
      </p:sp>
      <p:sp>
        <p:nvSpPr>
          <p:cNvPr id="10" name="Прямоугольник 1"/>
          <p:cNvSpPr>
            <a:spLocks noChangeArrowheads="1"/>
          </p:cNvSpPr>
          <p:nvPr/>
        </p:nvSpPr>
        <p:spPr bwMode="auto">
          <a:xfrm>
            <a:off x="241552" y="5966101"/>
            <a:ext cx="291065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r>
              <a:rPr lang="ro-MO" sz="1400" dirty="0">
                <a:hlinkClick r:id="rId2"/>
              </a:rPr>
              <a:t>http://www.odimm.md/files/ro/pdf/publicatii/Proceduri_de_Export_ale_Productiei_Agroalimentare.pdf</a:t>
            </a:r>
            <a:endParaRPr lang="ru-RU" altLang="en-US" sz="1400" dirty="0"/>
          </a:p>
        </p:txBody>
      </p:sp>
      <p:sp>
        <p:nvSpPr>
          <p:cNvPr id="12" name="Прямоугольник 11"/>
          <p:cNvSpPr/>
          <p:nvPr/>
        </p:nvSpPr>
        <p:spPr>
          <a:xfrm>
            <a:off x="6096000" y="5759696"/>
            <a:ext cx="2617077" cy="738664"/>
          </a:xfrm>
          <a:prstGeom prst="rect">
            <a:avLst/>
          </a:prstGeom>
        </p:spPr>
        <p:txBody>
          <a:bodyPr wrap="square">
            <a:spAutoFit/>
          </a:bodyPr>
          <a:lstStyle/>
          <a:p>
            <a:pPr algn="ctr"/>
            <a:r>
              <a:rPr lang="ro-MO" sz="1400" dirty="0">
                <a:hlinkClick r:id="rId3"/>
              </a:rPr>
              <a:t>http://dcfta.md/uploads/0/images/large/ghid-siguranta-alimentara.pdf</a:t>
            </a:r>
            <a:endParaRPr lang="ru-RU" sz="1400" dirty="0"/>
          </a:p>
        </p:txBody>
      </p:sp>
      <p:sp>
        <p:nvSpPr>
          <p:cNvPr id="2" name="Прямоугольник 1"/>
          <p:cNvSpPr/>
          <p:nvPr/>
        </p:nvSpPr>
        <p:spPr>
          <a:xfrm>
            <a:off x="9396247" y="6026552"/>
            <a:ext cx="2490951" cy="523220"/>
          </a:xfrm>
          <a:prstGeom prst="rect">
            <a:avLst/>
          </a:prstGeom>
        </p:spPr>
        <p:txBody>
          <a:bodyPr wrap="square">
            <a:spAutoFit/>
          </a:bodyPr>
          <a:lstStyle/>
          <a:p>
            <a:pPr algn="ctr"/>
            <a:r>
              <a:rPr lang="ro-MO" sz="1400" dirty="0">
                <a:hlinkClick r:id="rId4"/>
              </a:rPr>
              <a:t>http://madrm.gov.md/ro/content/1998</a:t>
            </a:r>
            <a:endParaRPr lang="ru-RU" sz="1400" dirty="0"/>
          </a:p>
        </p:txBody>
      </p:sp>
      <p:sp>
        <p:nvSpPr>
          <p:cNvPr id="3" name="Прямоугольник 2"/>
          <p:cNvSpPr/>
          <p:nvPr/>
        </p:nvSpPr>
        <p:spPr>
          <a:xfrm>
            <a:off x="3273825" y="6073823"/>
            <a:ext cx="2580786" cy="523220"/>
          </a:xfrm>
          <a:prstGeom prst="rect">
            <a:avLst/>
          </a:prstGeom>
        </p:spPr>
        <p:txBody>
          <a:bodyPr wrap="square">
            <a:spAutoFit/>
          </a:bodyPr>
          <a:lstStyle/>
          <a:p>
            <a:r>
              <a:rPr lang="ro-MO" sz="1400" dirty="0">
                <a:hlinkClick r:id="rId5"/>
              </a:rPr>
              <a:t>http://dcfta.md/uploads/0/images/large/studiul-dcfta-5-ani.pdf</a:t>
            </a:r>
            <a:endParaRPr lang="ru-RU" sz="1400" dirty="0"/>
          </a:p>
        </p:txBody>
      </p:sp>
      <p:pic>
        <p:nvPicPr>
          <p:cNvPr id="5" name="Рисунок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183" y="2016752"/>
            <a:ext cx="2755392" cy="3742944"/>
          </a:xfrm>
          <a:prstGeom prst="rect">
            <a:avLst/>
          </a:prstGeom>
        </p:spPr>
      </p:pic>
      <p:pic>
        <p:nvPicPr>
          <p:cNvPr id="13" name="Рисунок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12579" y="2016752"/>
            <a:ext cx="2542032" cy="3767328"/>
          </a:xfrm>
          <a:prstGeom prst="rect">
            <a:avLst/>
          </a:prstGeom>
        </p:spPr>
      </p:pic>
      <p:pic>
        <p:nvPicPr>
          <p:cNvPr id="14" name="Рисунок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48178" y="2041136"/>
            <a:ext cx="2712720" cy="3742944"/>
          </a:xfrm>
          <a:prstGeom prst="rect">
            <a:avLst/>
          </a:prstGeom>
        </p:spPr>
      </p:pic>
      <p:pic>
        <p:nvPicPr>
          <p:cNvPr id="15" name="Рисунок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918622" y="2041136"/>
            <a:ext cx="2798064" cy="3718560"/>
          </a:xfrm>
          <a:prstGeom prst="rect">
            <a:avLst/>
          </a:prstGeom>
        </p:spPr>
      </p:pic>
    </p:spTree>
    <p:extLst>
      <p:ext uri="{BB962C8B-B14F-4D97-AF65-F5344CB8AC3E}">
        <p14:creationId xmlns:p14="http://schemas.microsoft.com/office/powerpoint/2010/main" val="3129967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5819" y="2409062"/>
            <a:ext cx="10622942" cy="1446550"/>
          </a:xfrm>
          <a:prstGeom prst="rect">
            <a:avLst/>
          </a:prstGeom>
          <a:noFill/>
        </p:spPr>
        <p:txBody>
          <a:bodyPr wrap="square" rtlCol="0">
            <a:spAutoFit/>
          </a:bodyPr>
          <a:lstStyle/>
          <a:p>
            <a:pPr algn="ctr"/>
            <a:r>
              <a:rPr lang="en-US" sz="4400" b="1" dirty="0">
                <a:solidFill>
                  <a:srgbClr val="0000CC"/>
                </a:solidFill>
              </a:rPr>
              <a:t>II. </a:t>
            </a:r>
            <a:r>
              <a:rPr lang="ro-RO" sz="4400" b="1" dirty="0">
                <a:solidFill>
                  <a:srgbClr val="0000CC"/>
                </a:solidFill>
              </a:rPr>
              <a:t>ACŢIUNILE ANTREPRENORILOR DE PÂNĂ LA INIŢIEREA EXPORTULUI ÎN UE SAU CSI</a:t>
            </a:r>
            <a:endParaRPr lang="ru-RU" sz="4400" dirty="0">
              <a:solidFill>
                <a:srgbClr val="0000CC"/>
              </a:solidFill>
            </a:endParaRPr>
          </a:p>
        </p:txBody>
      </p:sp>
    </p:spTree>
    <p:extLst>
      <p:ext uri="{BB962C8B-B14F-4D97-AF65-F5344CB8AC3E}">
        <p14:creationId xmlns:p14="http://schemas.microsoft.com/office/powerpoint/2010/main" val="1263662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5976" y="1168842"/>
            <a:ext cx="10622942" cy="369332"/>
          </a:xfrm>
          <a:prstGeom prst="rect">
            <a:avLst/>
          </a:prstGeom>
          <a:noFill/>
        </p:spPr>
        <p:txBody>
          <a:bodyPr wrap="square" rtlCol="0">
            <a:spAutoFit/>
          </a:bodyPr>
          <a:lstStyle/>
          <a:p>
            <a:pPr algn="ctr"/>
            <a:r>
              <a:rPr lang="en-US" b="1" dirty="0">
                <a:solidFill>
                  <a:srgbClr val="0000CC"/>
                </a:solidFill>
              </a:rPr>
              <a:t>II. </a:t>
            </a:r>
            <a:r>
              <a:rPr lang="ro-RO" b="1" dirty="0">
                <a:solidFill>
                  <a:srgbClr val="0000CC"/>
                </a:solidFill>
              </a:rPr>
              <a:t>ACŢIUNILE ANTREPRENORILOR DE PÂNĂ LA INIŢIEREA EXPORTULUI ÎN UE SAU CSI</a:t>
            </a:r>
            <a:endParaRPr lang="ru-RU" dirty="0">
              <a:solidFill>
                <a:srgbClr val="0000CC"/>
              </a:solidFill>
            </a:endParaRPr>
          </a:p>
        </p:txBody>
      </p:sp>
      <p:sp>
        <p:nvSpPr>
          <p:cNvPr id="9" name="TextBox 1"/>
          <p:cNvSpPr txBox="1">
            <a:spLocks noChangeArrowheads="1"/>
          </p:cNvSpPr>
          <p:nvPr/>
        </p:nvSpPr>
        <p:spPr bwMode="auto">
          <a:xfrm>
            <a:off x="332449" y="2422799"/>
            <a:ext cx="7415779"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just" eaLnBrk="1" hangingPunct="1"/>
            <a:r>
              <a:rPr lang="ro-MO" altLang="en-US" sz="1400" b="1" dirty="0"/>
              <a:t>Răspunsuri prompte la solicitarea de informaţii de la exportatori:</a:t>
            </a:r>
            <a:endParaRPr lang="en-US" altLang="en-US" sz="1400" b="1" dirty="0"/>
          </a:p>
          <a:p>
            <a:pPr algn="just"/>
            <a:r>
              <a:rPr lang="en-US" altLang="en-US" sz="1400" b="1" dirty="0"/>
              <a:t>1. Ob</a:t>
            </a:r>
            <a:r>
              <a:rPr lang="ro-RO" altLang="en-US" sz="1400" b="1" dirty="0"/>
              <a:t>ţ</a:t>
            </a:r>
            <a:r>
              <a:rPr lang="en-US" altLang="en-US" sz="1400" b="1" dirty="0" err="1"/>
              <a:t>iuni</a:t>
            </a:r>
            <a:r>
              <a:rPr lang="en-US" altLang="en-US" sz="1400" b="1" dirty="0"/>
              <a:t> de c</a:t>
            </a:r>
            <a:r>
              <a:rPr lang="ro-RO" altLang="en-US" sz="1400" b="1" dirty="0"/>
              <a:t>ă</a:t>
            </a:r>
            <a:r>
              <a:rPr lang="en-US" altLang="en-US" sz="1400" b="1" dirty="0" err="1"/>
              <a:t>utare</a:t>
            </a:r>
            <a:r>
              <a:rPr lang="en-US" altLang="en-US" sz="1400" b="1" dirty="0"/>
              <a:t> </a:t>
            </a:r>
            <a:r>
              <a:rPr lang="ro-RO" altLang="en-US" sz="1400" b="1" dirty="0"/>
              <a:t>în meniul de sus </a:t>
            </a:r>
            <a:r>
              <a:rPr lang="ro-RO" altLang="en-US" sz="1400" dirty="0"/>
              <a:t>(</a:t>
            </a:r>
            <a:r>
              <a:rPr lang="vi-VN" altLang="en-US" sz="1400" i="1" dirty="0"/>
              <a:t>Piața Europeană</a:t>
            </a:r>
            <a:r>
              <a:rPr lang="en-US" altLang="en-US" sz="1400" i="1" dirty="0"/>
              <a:t> / C</a:t>
            </a:r>
            <a:r>
              <a:rPr lang="vi-VN" altLang="en-US" sz="1400" i="1" dirty="0"/>
              <a:t>erinţe</a:t>
            </a:r>
            <a:r>
              <a:rPr lang="en-US" altLang="en-US" sz="1400" i="1" dirty="0"/>
              <a:t> / </a:t>
            </a:r>
            <a:r>
              <a:rPr lang="vi-VN" altLang="en-US" sz="1400" i="1" dirty="0"/>
              <a:t>Taxele de import</a:t>
            </a:r>
            <a:r>
              <a:rPr lang="en-US" altLang="en-US" sz="1400" i="1" dirty="0"/>
              <a:t> / </a:t>
            </a:r>
            <a:r>
              <a:rPr lang="vi-VN" altLang="en-US" sz="1400" i="1" dirty="0"/>
              <a:t>Impozite interne</a:t>
            </a:r>
            <a:r>
              <a:rPr lang="en-US" altLang="en-US" sz="1400" i="1" dirty="0"/>
              <a:t> / </a:t>
            </a:r>
            <a:r>
              <a:rPr lang="vi-VN" altLang="en-US" sz="1400" i="1" dirty="0"/>
              <a:t>Reguli de origine</a:t>
            </a:r>
            <a:r>
              <a:rPr lang="en-US" altLang="en-US" sz="1400" i="1" dirty="0"/>
              <a:t> / </a:t>
            </a:r>
            <a:r>
              <a:rPr lang="vi-VN" altLang="en-US" sz="1400" i="1" dirty="0"/>
              <a:t>Statistici</a:t>
            </a:r>
            <a:r>
              <a:rPr lang="ro-RO" altLang="en-US" sz="1400" i="1" dirty="0"/>
              <a:t> / </a:t>
            </a:r>
            <a:r>
              <a:rPr lang="vi-VN" altLang="en-US" sz="1400" i="1" dirty="0"/>
              <a:t>Ajutor</a:t>
            </a:r>
            <a:r>
              <a:rPr lang="ro-RO" altLang="en-US" sz="1400" dirty="0"/>
              <a:t>)</a:t>
            </a:r>
            <a:endParaRPr lang="ru-RU" altLang="en-US" sz="1400" b="1" dirty="0"/>
          </a:p>
          <a:p>
            <a:pPr algn="just"/>
            <a:r>
              <a:rPr lang="ro-RO" altLang="en-US" sz="1400" b="1" dirty="0"/>
              <a:t>2</a:t>
            </a:r>
            <a:r>
              <a:rPr lang="en-US" altLang="en-US" sz="1400" b="1" dirty="0"/>
              <a:t>. Ob</a:t>
            </a:r>
            <a:r>
              <a:rPr lang="ro-RO" altLang="en-US" sz="1400" b="1" dirty="0"/>
              <a:t>ţ</a:t>
            </a:r>
            <a:r>
              <a:rPr lang="en-US" altLang="en-US" sz="1400" b="1" dirty="0" err="1"/>
              <a:t>iuni</a:t>
            </a:r>
            <a:r>
              <a:rPr lang="en-US" altLang="en-US" sz="1400" b="1" dirty="0"/>
              <a:t> de c</a:t>
            </a:r>
            <a:r>
              <a:rPr lang="ro-RO" altLang="en-US" sz="1400" b="1" dirty="0"/>
              <a:t>ă</a:t>
            </a:r>
            <a:r>
              <a:rPr lang="en-US" altLang="en-US" sz="1400" b="1" dirty="0" err="1"/>
              <a:t>utare</a:t>
            </a:r>
            <a:r>
              <a:rPr lang="en-US" altLang="en-US" sz="1400" b="1" dirty="0"/>
              <a:t> </a:t>
            </a:r>
            <a:r>
              <a:rPr lang="ro-RO" altLang="en-US" sz="1400" b="1" dirty="0"/>
              <a:t>după ţară şi produs la export (ex. Mere la export în România):</a:t>
            </a:r>
            <a:endParaRPr lang="ro-MO" altLang="en-US" sz="1400" dirty="0"/>
          </a:p>
          <a:p>
            <a:pPr marL="342900" indent="-342900" algn="just">
              <a:buFont typeface="+mj-lt"/>
              <a:buAutoNum type="arabicPeriod"/>
            </a:pPr>
            <a:r>
              <a:rPr lang="ro-MO" altLang="en-US" sz="1400" dirty="0"/>
              <a:t>Cerințe de produs</a:t>
            </a:r>
            <a:r>
              <a:rPr lang="en-US" altLang="en-US" sz="1400" dirty="0"/>
              <a:t> (</a:t>
            </a:r>
            <a:r>
              <a:rPr lang="vi-VN" sz="1400" i="1" dirty="0"/>
              <a:t>Nicio cerință specifică</a:t>
            </a:r>
            <a:r>
              <a:rPr lang="en-US" sz="1400" dirty="0"/>
              <a:t>)</a:t>
            </a:r>
            <a:endParaRPr lang="ro-MO" altLang="en-US" sz="1400" dirty="0"/>
          </a:p>
          <a:p>
            <a:pPr marL="342900" indent="-342900" algn="just">
              <a:buFont typeface="+mj-lt"/>
              <a:buAutoNum type="arabicPeriod"/>
            </a:pPr>
            <a:r>
              <a:rPr lang="ro-MO" altLang="en-US" sz="1400" dirty="0"/>
              <a:t>Taxe de import UE</a:t>
            </a:r>
            <a:r>
              <a:rPr lang="en-US" altLang="en-US" sz="1400" dirty="0"/>
              <a:t> (</a:t>
            </a:r>
            <a:r>
              <a:rPr lang="en-US" sz="1400" u="sng" dirty="0">
                <a:hlinkClick r:id="rId2" tooltip="Links to an external resource"/>
              </a:rPr>
              <a:t>DG Taxation and Customs Union</a:t>
            </a:r>
            <a:r>
              <a:rPr lang="en-US" sz="1400" dirty="0"/>
              <a:t>, </a:t>
            </a:r>
            <a:r>
              <a:rPr lang="en-US" sz="1400" dirty="0" err="1">
                <a:hlinkClick r:id="rId3" tooltip="Links to an external resource"/>
              </a:rPr>
              <a:t>Taric</a:t>
            </a:r>
            <a:r>
              <a:rPr lang="en-US" sz="1400" dirty="0">
                <a:hlinkClick r:id="rId3" tooltip="Links to an external resource"/>
              </a:rPr>
              <a:t> :</a:t>
            </a:r>
            <a:r>
              <a:rPr lang="en-US" sz="1400" dirty="0"/>
              <a:t>)</a:t>
            </a:r>
            <a:endParaRPr lang="ro-MO" altLang="en-US" sz="1400" dirty="0"/>
          </a:p>
          <a:p>
            <a:pPr marL="342900" indent="-342900" algn="just">
              <a:buFont typeface="+mj-lt"/>
              <a:buAutoNum type="arabicPeriod"/>
            </a:pPr>
            <a:r>
              <a:rPr lang="ro-MO" altLang="en-US" sz="1400" dirty="0"/>
              <a:t>Impozite interne</a:t>
            </a:r>
            <a:r>
              <a:rPr lang="en-US" altLang="en-US" sz="1400" dirty="0"/>
              <a:t> (</a:t>
            </a:r>
            <a:r>
              <a:rPr lang="fr-FR" altLang="en-US" sz="1400" dirty="0" err="1"/>
              <a:t>Fără</a:t>
            </a:r>
            <a:r>
              <a:rPr lang="fr-FR" altLang="en-US" sz="1400" dirty="0"/>
              <a:t> taxe interne </a:t>
            </a:r>
            <a:r>
              <a:rPr lang="fr-FR" altLang="en-US" sz="1400" dirty="0" err="1"/>
              <a:t>pentru</a:t>
            </a:r>
            <a:r>
              <a:rPr lang="fr-FR" altLang="en-US" sz="1400" dirty="0"/>
              <a:t> </a:t>
            </a:r>
            <a:r>
              <a:rPr lang="fr-FR" altLang="en-US" sz="1400" dirty="0" err="1"/>
              <a:t>acest</a:t>
            </a:r>
            <a:r>
              <a:rPr lang="fr-FR" altLang="en-US" sz="1400" dirty="0"/>
              <a:t> </a:t>
            </a:r>
            <a:r>
              <a:rPr lang="fr-FR" altLang="en-US" sz="1400" dirty="0" err="1"/>
              <a:t>produs</a:t>
            </a:r>
            <a:r>
              <a:rPr lang="fr-FR" altLang="en-US" sz="1400" dirty="0"/>
              <a:t>)</a:t>
            </a:r>
            <a:endParaRPr lang="ro-MO" altLang="en-US" sz="1400" dirty="0"/>
          </a:p>
          <a:p>
            <a:pPr marL="342900" indent="-342900" algn="just">
              <a:buFont typeface="+mj-lt"/>
              <a:buAutoNum type="arabicPeriod"/>
            </a:pPr>
            <a:r>
              <a:rPr lang="ro-MO" altLang="en-US" sz="1400" dirty="0"/>
              <a:t>Statistici</a:t>
            </a:r>
            <a:r>
              <a:rPr lang="en-US" altLang="en-US" sz="1400" dirty="0"/>
              <a:t> (</a:t>
            </a:r>
            <a:r>
              <a:rPr lang="ro-MO" sz="1400" dirty="0">
                <a:hlinkClick r:id="rId4"/>
              </a:rPr>
              <a:t>https://trade.ec.europa.eu/tradehelp/statistics</a:t>
            </a:r>
            <a:r>
              <a:rPr lang="en-US" sz="1400" dirty="0"/>
              <a:t>)</a:t>
            </a:r>
            <a:endParaRPr lang="ro-MO" altLang="en-US" sz="1400" dirty="0"/>
          </a:p>
          <a:p>
            <a:pPr marL="342900" indent="-342900" algn="just">
              <a:buFont typeface="+mj-lt"/>
              <a:buAutoNum type="arabicPeriod"/>
            </a:pPr>
            <a:r>
              <a:rPr lang="ro-MO" altLang="en-US" sz="1400" dirty="0"/>
              <a:t>Arata tot</a:t>
            </a:r>
            <a:endParaRPr lang="en-US" altLang="en-US" sz="1400" dirty="0"/>
          </a:p>
          <a:p>
            <a:pPr algn="just" eaLnBrk="1" hangingPunct="1"/>
            <a:endParaRPr lang="ro-MO" altLang="en-US" sz="1400" b="1" i="1" dirty="0"/>
          </a:p>
          <a:p>
            <a:pPr algn="just" eaLnBrk="1" hangingPunct="1"/>
            <a:r>
              <a:rPr lang="ro-MO" altLang="en-US" sz="1400" b="1" i="1" dirty="0"/>
              <a:t>Informații cu privire la tarifele vamale, cerințe, acorduri preferențiale și cote de import aplicabile în UE, precum și date statistice ale relaţiilor comerciale cu cele 28 ţări membre a UE.</a:t>
            </a:r>
            <a:r>
              <a:rPr lang="en-US" altLang="en-US" sz="1400" b="1" i="1" dirty="0"/>
              <a:t> </a:t>
            </a:r>
            <a:endParaRPr lang="ro-MO" altLang="en-US" sz="1400" b="1" i="1" dirty="0"/>
          </a:p>
        </p:txBody>
      </p:sp>
      <p:sp>
        <p:nvSpPr>
          <p:cNvPr id="10" name="TextBox 9"/>
          <p:cNvSpPr txBox="1"/>
          <p:nvPr/>
        </p:nvSpPr>
        <p:spPr>
          <a:xfrm>
            <a:off x="332449" y="5748896"/>
            <a:ext cx="7781539" cy="615553"/>
          </a:xfrm>
          <a:prstGeom prst="rect">
            <a:avLst/>
          </a:prstGeom>
          <a:noFill/>
        </p:spPr>
        <p:txBody>
          <a:bodyPr wrap="square">
            <a:spAutoFit/>
          </a:bodyPr>
          <a:lstStyle/>
          <a:p>
            <a:pPr algn="just">
              <a:defRPr/>
            </a:pPr>
            <a:r>
              <a:rPr lang="x-none" b="1" i="1" dirty="0">
                <a:latin typeface="Tahoma" pitchFamily="34" charset="0"/>
                <a:ea typeface="Tahoma" pitchFamily="34" charset="0"/>
                <a:cs typeface="Tahoma" pitchFamily="34" charset="0"/>
              </a:rPr>
              <a:t>Cum </a:t>
            </a:r>
            <a:r>
              <a:rPr lang="x-none" b="1" i="1">
                <a:latin typeface="Tahoma" pitchFamily="34" charset="0"/>
                <a:ea typeface="Tahoma" pitchFamily="34" charset="0"/>
                <a:cs typeface="Tahoma" pitchFamily="34" charset="0"/>
              </a:rPr>
              <a:t>pot </a:t>
            </a:r>
            <a:r>
              <a:rPr lang="ro-RO" b="1" i="1" dirty="0">
                <a:latin typeface="Tahoma" pitchFamily="34" charset="0"/>
                <a:ea typeface="Tahoma" pitchFamily="34" charset="0"/>
                <a:cs typeface="Tahoma" pitchFamily="34" charset="0"/>
              </a:rPr>
              <a:t>găsi </a:t>
            </a:r>
            <a:r>
              <a:rPr lang="vi-VN" b="1" i="1" dirty="0">
                <a:latin typeface="Tahoma" pitchFamily="34" charset="0"/>
                <a:ea typeface="Tahoma" pitchFamily="34" charset="0"/>
                <a:cs typeface="Tahoma" pitchFamily="34" charset="0"/>
              </a:rPr>
              <a:t>codul produsului</a:t>
            </a:r>
            <a:r>
              <a:rPr lang="ro-RO" b="1" i="1" dirty="0">
                <a:latin typeface="Tahoma" pitchFamily="34" charset="0"/>
                <a:ea typeface="Tahoma" pitchFamily="34" charset="0"/>
                <a:cs typeface="Tahoma" pitchFamily="34" charset="0"/>
              </a:rPr>
              <a:t> meu la export</a:t>
            </a:r>
            <a:r>
              <a:rPr lang="x-none" sz="1600" b="1" i="1">
                <a:latin typeface="Tahoma" pitchFamily="34" charset="0"/>
                <a:ea typeface="Tahoma" pitchFamily="34" charset="0"/>
                <a:cs typeface="Tahoma" pitchFamily="34" charset="0"/>
              </a:rPr>
              <a:t>?</a:t>
            </a:r>
            <a:endParaRPr lang="ro-RO" sz="1600" b="1" i="1" dirty="0">
              <a:latin typeface="Tahoma" pitchFamily="34" charset="0"/>
              <a:ea typeface="Tahoma" pitchFamily="34" charset="0"/>
              <a:cs typeface="Tahoma" pitchFamily="34" charset="0"/>
            </a:endParaRPr>
          </a:p>
          <a:p>
            <a:pPr algn="just">
              <a:defRPr/>
            </a:pPr>
            <a:r>
              <a:rPr lang="ro-MO" sz="1600" dirty="0">
                <a:hlinkClick r:id="rId5"/>
              </a:rPr>
              <a:t>https://trade.ec.europa.eu/tradehelp/#/findproduct</a:t>
            </a:r>
            <a:endParaRPr lang="ru-RU" sz="1600" dirty="0">
              <a:solidFill>
                <a:srgbClr val="FF0000"/>
              </a:solidFill>
              <a:latin typeface="Tahoma" pitchFamily="34" charset="0"/>
              <a:ea typeface="Tahoma" pitchFamily="34" charset="0"/>
              <a:cs typeface="Tahoma" pitchFamily="34" charset="0"/>
            </a:endParaRPr>
          </a:p>
        </p:txBody>
      </p:sp>
      <p:sp>
        <p:nvSpPr>
          <p:cNvPr id="11" name="Прямоугольник 2"/>
          <p:cNvSpPr>
            <a:spLocks noChangeArrowheads="1"/>
          </p:cNvSpPr>
          <p:nvPr/>
        </p:nvSpPr>
        <p:spPr bwMode="auto">
          <a:xfrm>
            <a:off x="398497" y="1643694"/>
            <a:ext cx="11488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en-US" altLang="en-US" b="1" dirty="0">
                <a:solidFill>
                  <a:srgbClr val="FF0000"/>
                </a:solidFill>
              </a:rPr>
              <a:t>2.1. </a:t>
            </a:r>
            <a:r>
              <a:rPr lang="ro-MO" altLang="en-US" b="1" dirty="0">
                <a:solidFill>
                  <a:srgbClr val="FF0000"/>
                </a:solidFill>
              </a:rPr>
              <a:t>Consultaţi Serviciul de suport al exportului (</a:t>
            </a:r>
            <a:r>
              <a:rPr lang="en-US" altLang="en-US" b="1" u="sng" dirty="0">
                <a:solidFill>
                  <a:srgbClr val="FF0000"/>
                </a:solidFill>
              </a:rPr>
              <a:t>TRADE</a:t>
            </a:r>
            <a:r>
              <a:rPr lang="ro-MO" altLang="en-US" b="1" u="sng" dirty="0">
                <a:solidFill>
                  <a:srgbClr val="FF0000"/>
                </a:solidFill>
              </a:rPr>
              <a:t> HELPDESK</a:t>
            </a:r>
            <a:r>
              <a:rPr lang="ro-MO" altLang="en-US" b="1" dirty="0">
                <a:solidFill>
                  <a:srgbClr val="FF0000"/>
                </a:solidFill>
              </a:rPr>
              <a:t>) în UE</a:t>
            </a:r>
            <a:r>
              <a:rPr lang="ro-MO" altLang="en-US" dirty="0"/>
              <a:t>:</a:t>
            </a:r>
            <a:endParaRPr lang="en-US" altLang="en-US" dirty="0"/>
          </a:p>
          <a:p>
            <a:pPr algn="just"/>
            <a:r>
              <a:rPr lang="ro-MO" dirty="0">
                <a:hlinkClick r:id="rId6"/>
              </a:rPr>
              <a:t>https://trade.ec.europa.eu/tradehelp/</a:t>
            </a:r>
            <a:endParaRPr lang="ro-MO" altLang="en-US" dirty="0"/>
          </a:p>
        </p:txBody>
      </p:sp>
      <p:grpSp>
        <p:nvGrpSpPr>
          <p:cNvPr id="19" name="Группа 18"/>
          <p:cNvGrpSpPr/>
          <p:nvPr/>
        </p:nvGrpSpPr>
        <p:grpSpPr>
          <a:xfrm>
            <a:off x="6117447" y="1643694"/>
            <a:ext cx="5769754" cy="5037810"/>
            <a:chOff x="6117447" y="1643694"/>
            <a:chExt cx="5769754" cy="5037810"/>
          </a:xfrm>
        </p:grpSpPr>
        <p:pic>
          <p:nvPicPr>
            <p:cNvPr id="1027"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0781" t="9480" r="21224" b="6250"/>
            <a:stretch/>
          </p:blipFill>
          <p:spPr bwMode="auto">
            <a:xfrm>
              <a:off x="8113988" y="1643694"/>
              <a:ext cx="3773213" cy="308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Прямая со стрелкой 16"/>
            <p:cNvCxnSpPr/>
            <p:nvPr/>
          </p:nvCxnSpPr>
          <p:spPr>
            <a:xfrm>
              <a:off x="7167416" y="2406869"/>
              <a:ext cx="720278"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8" name="Picture 4"/>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802" t="12142" r="27467" b="42562"/>
            <a:stretch/>
          </p:blipFill>
          <p:spPr bwMode="auto">
            <a:xfrm>
              <a:off x="8100163" y="4816287"/>
              <a:ext cx="3787038" cy="1865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Прямая со стрелкой 20"/>
            <p:cNvCxnSpPr/>
            <p:nvPr/>
          </p:nvCxnSpPr>
          <p:spPr>
            <a:xfrm>
              <a:off x="6117447" y="5870027"/>
              <a:ext cx="1859905"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071069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1058</TotalTime>
  <Words>8525</Words>
  <Application>Microsoft Office PowerPoint</Application>
  <PresentationFormat>Widescreen</PresentationFormat>
  <Paragraphs>956</Paragraphs>
  <Slides>62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62</vt:i4>
      </vt:variant>
    </vt:vector>
  </HeadingPairs>
  <TitlesOfParts>
    <vt:vector size="72" baseType="lpstr">
      <vt:lpstr>Arial</vt:lpstr>
      <vt:lpstr>Arial Black</vt:lpstr>
      <vt:lpstr>Calibri</vt:lpstr>
      <vt:lpstr>Calibri Light</vt:lpstr>
      <vt:lpstr>Courier New</vt:lpstr>
      <vt:lpstr>Tahoma</vt:lpstr>
      <vt:lpstr>Times New Roman</vt:lpstr>
      <vt:lpstr>Verdana</vt:lpstr>
      <vt:lpstr>Wingdings</vt:lpstr>
      <vt:lpstr>Office Theme</vt:lpstr>
      <vt:lpstr>Programul Gestiunea Eficientă a Afacerii (GEA)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Impactul implementării DCFTA în modificarea EXPORTURILOR din RM în UE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Cursuri de instruire din cadrul Programului pentru Atragerea Remitențelor în Economie PARE 1+1</dc:title>
  <dc:creator>Oxana Constantinova</dc:creator>
  <cp:lastModifiedBy>User</cp:lastModifiedBy>
  <cp:revision>127</cp:revision>
  <cp:lastPrinted>2020-08-21T13:42:07Z</cp:lastPrinted>
  <dcterms:created xsi:type="dcterms:W3CDTF">2020-06-23T14:05:57Z</dcterms:created>
  <dcterms:modified xsi:type="dcterms:W3CDTF">2021-05-20T13:23:52Z</dcterms:modified>
</cp:coreProperties>
</file>