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6"/>
  </p:notesMasterIdLst>
  <p:handoutMasterIdLst>
    <p:handoutMasterId r:id="rId97"/>
  </p:handoutMasterIdLst>
  <p:sldIdLst>
    <p:sldId id="256" r:id="rId2"/>
    <p:sldId id="372" r:id="rId3"/>
    <p:sldId id="375" r:id="rId4"/>
    <p:sldId id="402" r:id="rId5"/>
    <p:sldId id="403" r:id="rId6"/>
    <p:sldId id="404" r:id="rId7"/>
    <p:sldId id="405" r:id="rId8"/>
    <p:sldId id="371" r:id="rId9"/>
    <p:sldId id="379" r:id="rId10"/>
    <p:sldId id="353" r:id="rId11"/>
    <p:sldId id="354" r:id="rId12"/>
    <p:sldId id="355" r:id="rId13"/>
    <p:sldId id="293" r:id="rId14"/>
    <p:sldId id="422" r:id="rId15"/>
    <p:sldId id="423" r:id="rId16"/>
    <p:sldId id="424" r:id="rId17"/>
    <p:sldId id="382" r:id="rId18"/>
    <p:sldId id="432" r:id="rId19"/>
    <p:sldId id="433" r:id="rId20"/>
    <p:sldId id="434" r:id="rId21"/>
    <p:sldId id="435" r:id="rId22"/>
    <p:sldId id="430" r:id="rId23"/>
    <p:sldId id="447" r:id="rId24"/>
    <p:sldId id="425" r:id="rId25"/>
    <p:sldId id="448" r:id="rId26"/>
    <p:sldId id="426" r:id="rId27"/>
    <p:sldId id="449" r:id="rId28"/>
    <p:sldId id="383" r:id="rId29"/>
    <p:sldId id="450" r:id="rId30"/>
    <p:sldId id="428" r:id="rId31"/>
    <p:sldId id="451" r:id="rId32"/>
    <p:sldId id="427" r:id="rId33"/>
    <p:sldId id="452" r:id="rId34"/>
    <p:sldId id="384" r:id="rId35"/>
    <p:sldId id="453" r:id="rId36"/>
    <p:sldId id="460" r:id="rId37"/>
    <p:sldId id="461" r:id="rId38"/>
    <p:sldId id="462" r:id="rId39"/>
    <p:sldId id="385" r:id="rId40"/>
    <p:sldId id="386" r:id="rId41"/>
    <p:sldId id="387" r:id="rId42"/>
    <p:sldId id="454" r:id="rId43"/>
    <p:sldId id="388" r:id="rId44"/>
    <p:sldId id="389" r:id="rId45"/>
    <p:sldId id="390" r:id="rId46"/>
    <p:sldId id="391" r:id="rId47"/>
    <p:sldId id="392" r:id="rId48"/>
    <p:sldId id="393" r:id="rId49"/>
    <p:sldId id="394" r:id="rId50"/>
    <p:sldId id="395" r:id="rId51"/>
    <p:sldId id="465" r:id="rId52"/>
    <p:sldId id="466" r:id="rId53"/>
    <p:sldId id="381" r:id="rId54"/>
    <p:sldId id="345" r:id="rId55"/>
    <p:sldId id="358" r:id="rId56"/>
    <p:sldId id="359" r:id="rId57"/>
    <p:sldId id="361" r:id="rId58"/>
    <p:sldId id="315" r:id="rId59"/>
    <p:sldId id="314" r:id="rId60"/>
    <p:sldId id="445" r:id="rId61"/>
    <p:sldId id="443" r:id="rId62"/>
    <p:sldId id="444" r:id="rId63"/>
    <p:sldId id="440" r:id="rId64"/>
    <p:sldId id="438" r:id="rId65"/>
    <p:sldId id="360" r:id="rId66"/>
    <p:sldId id="363" r:id="rId67"/>
    <p:sldId id="441" r:id="rId68"/>
    <p:sldId id="482" r:id="rId69"/>
    <p:sldId id="483" r:id="rId70"/>
    <p:sldId id="484" r:id="rId71"/>
    <p:sldId id="485" r:id="rId72"/>
    <p:sldId id="486" r:id="rId73"/>
    <p:sldId id="442" r:id="rId74"/>
    <p:sldId id="436" r:id="rId75"/>
    <p:sldId id="439" r:id="rId76"/>
    <p:sldId id="296" r:id="rId77"/>
    <p:sldId id="346" r:id="rId78"/>
    <p:sldId id="396" r:id="rId79"/>
    <p:sldId id="467" r:id="rId80"/>
    <p:sldId id="473" r:id="rId81"/>
    <p:sldId id="474" r:id="rId82"/>
    <p:sldId id="475" r:id="rId83"/>
    <p:sldId id="476" r:id="rId84"/>
    <p:sldId id="477" r:id="rId85"/>
    <p:sldId id="478" r:id="rId86"/>
    <p:sldId id="479" r:id="rId87"/>
    <p:sldId id="480" r:id="rId88"/>
    <p:sldId id="481" r:id="rId89"/>
    <p:sldId id="380" r:id="rId90"/>
    <p:sldId id="397" r:id="rId91"/>
    <p:sldId id="398" r:id="rId92"/>
    <p:sldId id="297" r:id="rId93"/>
    <p:sldId id="308" r:id="rId94"/>
    <p:sldId id="266" r:id="rId95"/>
  </p:sldIdLst>
  <p:sldSz cx="12192000" cy="6858000"/>
  <p:notesSz cx="10234613" cy="71040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00FF"/>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Средний стиль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8B1032C-EA38-4F05-BA0D-38AFFFC7BED3}" styleName="Светлый стиль 3 - акцент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6" d="100"/>
          <a:sy n="86" d="100"/>
        </p:scale>
        <p:origin x="514" y="6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7E36A0CC-FC9C-4BC9-907D-4B1D7B575CC0}"/>
              </a:ext>
            </a:extLst>
          </p:cNvPr>
          <p:cNvSpPr>
            <a:spLocks noGrp="1"/>
          </p:cNvSpPr>
          <p:nvPr>
            <p:ph type="hdr" sz="quarter"/>
          </p:nvPr>
        </p:nvSpPr>
        <p:spPr>
          <a:xfrm>
            <a:off x="0" y="0"/>
            <a:ext cx="4434999" cy="356437"/>
          </a:xfrm>
          <a:prstGeom prst="rect">
            <a:avLst/>
          </a:prstGeom>
        </p:spPr>
        <p:txBody>
          <a:bodyPr vert="horz" lIns="99075" tIns="49538" rIns="99075" bIns="49538" rtlCol="0"/>
          <a:lstStyle>
            <a:lvl1pPr algn="l">
              <a:defRPr sz="1300"/>
            </a:lvl1pPr>
          </a:lstStyle>
          <a:p>
            <a:endParaRPr lang="ru-RU"/>
          </a:p>
        </p:txBody>
      </p:sp>
      <p:sp>
        <p:nvSpPr>
          <p:cNvPr id="3" name="Дата 2">
            <a:extLst>
              <a:ext uri="{FF2B5EF4-FFF2-40B4-BE49-F238E27FC236}">
                <a16:creationId xmlns:a16="http://schemas.microsoft.com/office/drawing/2014/main" id="{8C33B42C-79AF-497F-A061-CF03D07FBC7E}"/>
              </a:ext>
            </a:extLst>
          </p:cNvPr>
          <p:cNvSpPr>
            <a:spLocks noGrp="1"/>
          </p:cNvSpPr>
          <p:nvPr>
            <p:ph type="dt" sz="quarter" idx="1"/>
          </p:nvPr>
        </p:nvSpPr>
        <p:spPr>
          <a:xfrm>
            <a:off x="5797246" y="0"/>
            <a:ext cx="4434999" cy="356437"/>
          </a:xfrm>
          <a:prstGeom prst="rect">
            <a:avLst/>
          </a:prstGeom>
        </p:spPr>
        <p:txBody>
          <a:bodyPr vert="horz" lIns="99075" tIns="49538" rIns="99075" bIns="49538" rtlCol="0"/>
          <a:lstStyle>
            <a:lvl1pPr algn="r">
              <a:defRPr sz="1300"/>
            </a:lvl1pPr>
          </a:lstStyle>
          <a:p>
            <a:r>
              <a:rPr lang="ru-RU"/>
              <a:t>Fala Anatolie / Activități de Export - Import</a:t>
            </a:r>
          </a:p>
        </p:txBody>
      </p:sp>
      <p:sp>
        <p:nvSpPr>
          <p:cNvPr id="4" name="Нижний колонтитул 3">
            <a:extLst>
              <a:ext uri="{FF2B5EF4-FFF2-40B4-BE49-F238E27FC236}">
                <a16:creationId xmlns:a16="http://schemas.microsoft.com/office/drawing/2014/main" id="{AA5CDE57-2333-4B24-B83C-99711116DD57}"/>
              </a:ext>
            </a:extLst>
          </p:cNvPr>
          <p:cNvSpPr>
            <a:spLocks noGrp="1"/>
          </p:cNvSpPr>
          <p:nvPr>
            <p:ph type="ftr" sz="quarter" idx="2"/>
          </p:nvPr>
        </p:nvSpPr>
        <p:spPr>
          <a:xfrm>
            <a:off x="0" y="6747628"/>
            <a:ext cx="4434999" cy="356436"/>
          </a:xfrm>
          <a:prstGeom prst="rect">
            <a:avLst/>
          </a:prstGeom>
        </p:spPr>
        <p:txBody>
          <a:bodyPr vert="horz" lIns="99075" tIns="49538" rIns="99075" bIns="49538" rtlCol="0" anchor="b"/>
          <a:lstStyle>
            <a:lvl1pPr algn="l">
              <a:defRPr sz="1300"/>
            </a:lvl1pPr>
          </a:lstStyle>
          <a:p>
            <a:endParaRPr lang="ru-RU"/>
          </a:p>
        </p:txBody>
      </p:sp>
      <p:sp>
        <p:nvSpPr>
          <p:cNvPr id="5" name="Номер слайда 4">
            <a:extLst>
              <a:ext uri="{FF2B5EF4-FFF2-40B4-BE49-F238E27FC236}">
                <a16:creationId xmlns:a16="http://schemas.microsoft.com/office/drawing/2014/main" id="{575FCEFF-0142-4376-92E2-AF7D408CF905}"/>
              </a:ext>
            </a:extLst>
          </p:cNvPr>
          <p:cNvSpPr>
            <a:spLocks noGrp="1"/>
          </p:cNvSpPr>
          <p:nvPr>
            <p:ph type="sldNum" sz="quarter" idx="3"/>
          </p:nvPr>
        </p:nvSpPr>
        <p:spPr>
          <a:xfrm>
            <a:off x="5797246" y="6747628"/>
            <a:ext cx="4434999" cy="356436"/>
          </a:xfrm>
          <a:prstGeom prst="rect">
            <a:avLst/>
          </a:prstGeom>
        </p:spPr>
        <p:txBody>
          <a:bodyPr vert="horz" lIns="99075" tIns="49538" rIns="99075" bIns="49538" rtlCol="0" anchor="b"/>
          <a:lstStyle>
            <a:lvl1pPr algn="r">
              <a:defRPr sz="1300"/>
            </a:lvl1pPr>
          </a:lstStyle>
          <a:p>
            <a:fld id="{E6766B8A-41CA-4FD3-BB07-AC4855646CAA}" type="slidenum">
              <a:rPr lang="ru-RU" smtClean="0"/>
              <a:t>‹#›</a:t>
            </a:fld>
            <a:endParaRPr lang="ru-RU"/>
          </a:p>
        </p:txBody>
      </p:sp>
    </p:spTree>
    <p:extLst>
      <p:ext uri="{BB962C8B-B14F-4D97-AF65-F5344CB8AC3E}">
        <p14:creationId xmlns:p14="http://schemas.microsoft.com/office/powerpoint/2010/main" val="2104089611"/>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4434999" cy="356437"/>
          </a:xfrm>
          <a:prstGeom prst="rect">
            <a:avLst/>
          </a:prstGeom>
        </p:spPr>
        <p:txBody>
          <a:bodyPr vert="horz" lIns="99075" tIns="49538" rIns="99075" bIns="49538" rtlCol="0"/>
          <a:lstStyle>
            <a:lvl1pPr algn="l">
              <a:defRPr sz="1300"/>
            </a:lvl1pPr>
          </a:lstStyle>
          <a:p>
            <a:endParaRPr lang="ru-RU"/>
          </a:p>
        </p:txBody>
      </p:sp>
      <p:sp>
        <p:nvSpPr>
          <p:cNvPr id="3" name="Дата 2"/>
          <p:cNvSpPr>
            <a:spLocks noGrp="1"/>
          </p:cNvSpPr>
          <p:nvPr>
            <p:ph type="dt" idx="1"/>
          </p:nvPr>
        </p:nvSpPr>
        <p:spPr>
          <a:xfrm>
            <a:off x="5797246" y="0"/>
            <a:ext cx="4434999" cy="356437"/>
          </a:xfrm>
          <a:prstGeom prst="rect">
            <a:avLst/>
          </a:prstGeom>
        </p:spPr>
        <p:txBody>
          <a:bodyPr vert="horz" lIns="99075" tIns="49538" rIns="99075" bIns="49538" rtlCol="0"/>
          <a:lstStyle>
            <a:lvl1pPr algn="r">
              <a:defRPr sz="1300"/>
            </a:lvl1pPr>
          </a:lstStyle>
          <a:p>
            <a:r>
              <a:rPr lang="ru-RU"/>
              <a:t>Fala Anatolie / Activități de Export - Import</a:t>
            </a:r>
          </a:p>
        </p:txBody>
      </p:sp>
      <p:sp>
        <p:nvSpPr>
          <p:cNvPr id="4" name="Образ слайда 3"/>
          <p:cNvSpPr>
            <a:spLocks noGrp="1" noRot="1" noChangeAspect="1"/>
          </p:cNvSpPr>
          <p:nvPr>
            <p:ph type="sldImg" idx="2"/>
          </p:nvPr>
        </p:nvSpPr>
        <p:spPr>
          <a:xfrm>
            <a:off x="2986088" y="887413"/>
            <a:ext cx="4264025" cy="2398712"/>
          </a:xfrm>
          <a:prstGeom prst="rect">
            <a:avLst/>
          </a:prstGeom>
          <a:noFill/>
          <a:ln w="12700">
            <a:solidFill>
              <a:prstClr val="black"/>
            </a:solidFill>
          </a:ln>
        </p:spPr>
        <p:txBody>
          <a:bodyPr vert="horz" lIns="99075" tIns="49538" rIns="99075" bIns="49538" rtlCol="0" anchor="ctr"/>
          <a:lstStyle/>
          <a:p>
            <a:endParaRPr lang="ru-RU"/>
          </a:p>
        </p:txBody>
      </p:sp>
      <p:sp>
        <p:nvSpPr>
          <p:cNvPr id="5" name="Заметки 4"/>
          <p:cNvSpPr>
            <a:spLocks noGrp="1"/>
          </p:cNvSpPr>
          <p:nvPr>
            <p:ph type="body" sz="quarter" idx="3"/>
          </p:nvPr>
        </p:nvSpPr>
        <p:spPr>
          <a:xfrm>
            <a:off x="1023462" y="3418830"/>
            <a:ext cx="8187690" cy="2797225"/>
          </a:xfrm>
          <a:prstGeom prst="rect">
            <a:avLst/>
          </a:prstGeom>
        </p:spPr>
        <p:txBody>
          <a:bodyPr vert="horz" lIns="99075" tIns="49538" rIns="99075" bIns="49538"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6747628"/>
            <a:ext cx="4434999" cy="356436"/>
          </a:xfrm>
          <a:prstGeom prst="rect">
            <a:avLst/>
          </a:prstGeom>
        </p:spPr>
        <p:txBody>
          <a:bodyPr vert="horz" lIns="99075" tIns="49538" rIns="99075" bIns="49538" rtlCol="0" anchor="b"/>
          <a:lstStyle>
            <a:lvl1pPr algn="l">
              <a:defRPr sz="1300"/>
            </a:lvl1pPr>
          </a:lstStyle>
          <a:p>
            <a:endParaRPr lang="ru-RU"/>
          </a:p>
        </p:txBody>
      </p:sp>
      <p:sp>
        <p:nvSpPr>
          <p:cNvPr id="7" name="Номер слайда 6"/>
          <p:cNvSpPr>
            <a:spLocks noGrp="1"/>
          </p:cNvSpPr>
          <p:nvPr>
            <p:ph type="sldNum" sz="quarter" idx="5"/>
          </p:nvPr>
        </p:nvSpPr>
        <p:spPr>
          <a:xfrm>
            <a:off x="5797246" y="6747628"/>
            <a:ext cx="4434999" cy="356436"/>
          </a:xfrm>
          <a:prstGeom prst="rect">
            <a:avLst/>
          </a:prstGeom>
        </p:spPr>
        <p:txBody>
          <a:bodyPr vert="horz" lIns="99075" tIns="49538" rIns="99075" bIns="49538" rtlCol="0" anchor="b"/>
          <a:lstStyle>
            <a:lvl1pPr algn="r">
              <a:defRPr sz="1300"/>
            </a:lvl1pPr>
          </a:lstStyle>
          <a:p>
            <a:fld id="{E8C18091-6EFE-40D4-AF5F-A958B220FD21}" type="slidenum">
              <a:rPr lang="ru-RU" smtClean="0"/>
              <a:t>‹#›</a:t>
            </a:fld>
            <a:endParaRPr lang="ru-RU"/>
          </a:p>
        </p:txBody>
      </p:sp>
    </p:spTree>
    <p:extLst>
      <p:ext uri="{BB962C8B-B14F-4D97-AF65-F5344CB8AC3E}">
        <p14:creationId xmlns:p14="http://schemas.microsoft.com/office/powerpoint/2010/main" val="3623308587"/>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ru-RU" altLang="ru-RU"/>
          </a:p>
        </p:txBody>
      </p:sp>
      <p:sp>
        <p:nvSpPr>
          <p:cNvPr id="1843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pitchFamily="34" charset="0"/>
              </a:defRPr>
            </a:lvl1pPr>
            <a:lvl2pPr marL="741363" indent="-284163">
              <a:defRPr sz="1200">
                <a:solidFill>
                  <a:schemeClr val="tx1"/>
                </a:solidFill>
                <a:latin typeface="Calibri" pitchFamily="34" charset="0"/>
              </a:defRPr>
            </a:lvl2pPr>
            <a:lvl3pPr marL="1141413" indent="-227013">
              <a:defRPr sz="1200">
                <a:solidFill>
                  <a:schemeClr val="tx1"/>
                </a:solidFill>
                <a:latin typeface="Calibri" pitchFamily="34" charset="0"/>
              </a:defRPr>
            </a:lvl3pPr>
            <a:lvl4pPr marL="1598613" indent="-227013">
              <a:defRPr sz="1200">
                <a:solidFill>
                  <a:schemeClr val="tx1"/>
                </a:solidFill>
                <a:latin typeface="Calibri" pitchFamily="34" charset="0"/>
              </a:defRPr>
            </a:lvl4pPr>
            <a:lvl5pPr marL="2055813" indent="-227013">
              <a:defRPr sz="1200">
                <a:solidFill>
                  <a:schemeClr val="tx1"/>
                </a:solidFill>
                <a:latin typeface="Calibri" pitchFamily="34" charset="0"/>
              </a:defRPr>
            </a:lvl5pPr>
            <a:lvl6pPr marL="2513013" indent="-227013" eaLnBrk="0" fontAlgn="base" hangingPunct="0">
              <a:spcBef>
                <a:spcPct val="30000"/>
              </a:spcBef>
              <a:spcAft>
                <a:spcPct val="0"/>
              </a:spcAft>
              <a:defRPr sz="1200">
                <a:solidFill>
                  <a:schemeClr val="tx1"/>
                </a:solidFill>
                <a:latin typeface="Calibri" pitchFamily="34" charset="0"/>
              </a:defRPr>
            </a:lvl6pPr>
            <a:lvl7pPr marL="2970213" indent="-227013" eaLnBrk="0" fontAlgn="base" hangingPunct="0">
              <a:spcBef>
                <a:spcPct val="30000"/>
              </a:spcBef>
              <a:spcAft>
                <a:spcPct val="0"/>
              </a:spcAft>
              <a:defRPr sz="1200">
                <a:solidFill>
                  <a:schemeClr val="tx1"/>
                </a:solidFill>
                <a:latin typeface="Calibri" pitchFamily="34" charset="0"/>
              </a:defRPr>
            </a:lvl7pPr>
            <a:lvl8pPr marL="3427413" indent="-227013" eaLnBrk="0" fontAlgn="base" hangingPunct="0">
              <a:spcBef>
                <a:spcPct val="30000"/>
              </a:spcBef>
              <a:spcAft>
                <a:spcPct val="0"/>
              </a:spcAft>
              <a:defRPr sz="1200">
                <a:solidFill>
                  <a:schemeClr val="tx1"/>
                </a:solidFill>
                <a:latin typeface="Calibri" pitchFamily="34" charset="0"/>
              </a:defRPr>
            </a:lvl8pPr>
            <a:lvl9pPr marL="3884613" indent="-227013" eaLnBrk="0" fontAlgn="base" hangingPunct="0">
              <a:spcBef>
                <a:spcPct val="30000"/>
              </a:spcBef>
              <a:spcAft>
                <a:spcPct val="0"/>
              </a:spcAft>
              <a:defRPr sz="1200">
                <a:solidFill>
                  <a:schemeClr val="tx1"/>
                </a:solidFill>
                <a:latin typeface="Calibri" pitchFamily="34" charset="0"/>
              </a:defRPr>
            </a:lvl9pPr>
          </a:lstStyle>
          <a:p>
            <a:fld id="{879D8C7E-82CB-4673-BEF7-5786247A6E3D}" type="slidenum">
              <a:rPr lang="ru-RU" altLang="ru-RU">
                <a:latin typeface="Arial" pitchFamily="34" charset="0"/>
              </a:rPr>
              <a:pPr/>
              <a:t>70</a:t>
            </a:fld>
            <a:endParaRPr lang="ru-RU" altLang="ru-RU">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ru-RU" altLang="ru-RU"/>
          </a:p>
        </p:txBody>
      </p:sp>
      <p:sp>
        <p:nvSpPr>
          <p:cNvPr id="2048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pitchFamily="34" charset="0"/>
              </a:defRPr>
            </a:lvl1pPr>
            <a:lvl2pPr marL="741363" indent="-284163">
              <a:defRPr sz="1200">
                <a:solidFill>
                  <a:schemeClr val="tx1"/>
                </a:solidFill>
                <a:latin typeface="Calibri" pitchFamily="34" charset="0"/>
              </a:defRPr>
            </a:lvl2pPr>
            <a:lvl3pPr marL="1141413" indent="-227013">
              <a:defRPr sz="1200">
                <a:solidFill>
                  <a:schemeClr val="tx1"/>
                </a:solidFill>
                <a:latin typeface="Calibri" pitchFamily="34" charset="0"/>
              </a:defRPr>
            </a:lvl3pPr>
            <a:lvl4pPr marL="1598613" indent="-227013">
              <a:defRPr sz="1200">
                <a:solidFill>
                  <a:schemeClr val="tx1"/>
                </a:solidFill>
                <a:latin typeface="Calibri" pitchFamily="34" charset="0"/>
              </a:defRPr>
            </a:lvl4pPr>
            <a:lvl5pPr marL="2055813" indent="-227013">
              <a:defRPr sz="1200">
                <a:solidFill>
                  <a:schemeClr val="tx1"/>
                </a:solidFill>
                <a:latin typeface="Calibri" pitchFamily="34" charset="0"/>
              </a:defRPr>
            </a:lvl5pPr>
            <a:lvl6pPr marL="2513013" indent="-227013" eaLnBrk="0" fontAlgn="base" hangingPunct="0">
              <a:spcBef>
                <a:spcPct val="30000"/>
              </a:spcBef>
              <a:spcAft>
                <a:spcPct val="0"/>
              </a:spcAft>
              <a:defRPr sz="1200">
                <a:solidFill>
                  <a:schemeClr val="tx1"/>
                </a:solidFill>
                <a:latin typeface="Calibri" pitchFamily="34" charset="0"/>
              </a:defRPr>
            </a:lvl6pPr>
            <a:lvl7pPr marL="2970213" indent="-227013" eaLnBrk="0" fontAlgn="base" hangingPunct="0">
              <a:spcBef>
                <a:spcPct val="30000"/>
              </a:spcBef>
              <a:spcAft>
                <a:spcPct val="0"/>
              </a:spcAft>
              <a:defRPr sz="1200">
                <a:solidFill>
                  <a:schemeClr val="tx1"/>
                </a:solidFill>
                <a:latin typeface="Calibri" pitchFamily="34" charset="0"/>
              </a:defRPr>
            </a:lvl7pPr>
            <a:lvl8pPr marL="3427413" indent="-227013" eaLnBrk="0" fontAlgn="base" hangingPunct="0">
              <a:spcBef>
                <a:spcPct val="30000"/>
              </a:spcBef>
              <a:spcAft>
                <a:spcPct val="0"/>
              </a:spcAft>
              <a:defRPr sz="1200">
                <a:solidFill>
                  <a:schemeClr val="tx1"/>
                </a:solidFill>
                <a:latin typeface="Calibri" pitchFamily="34" charset="0"/>
              </a:defRPr>
            </a:lvl8pPr>
            <a:lvl9pPr marL="3884613" indent="-227013" eaLnBrk="0" fontAlgn="base" hangingPunct="0">
              <a:spcBef>
                <a:spcPct val="30000"/>
              </a:spcBef>
              <a:spcAft>
                <a:spcPct val="0"/>
              </a:spcAft>
              <a:defRPr sz="1200">
                <a:solidFill>
                  <a:schemeClr val="tx1"/>
                </a:solidFill>
                <a:latin typeface="Calibri" pitchFamily="34" charset="0"/>
              </a:defRPr>
            </a:lvl9pPr>
          </a:lstStyle>
          <a:p>
            <a:fld id="{D24580E0-1DE3-4A32-8E51-06D1FD149D20}" type="slidenum">
              <a:rPr lang="ru-RU" altLang="ru-RU">
                <a:latin typeface="Arial" pitchFamily="34" charset="0"/>
              </a:rPr>
              <a:pPr/>
              <a:t>71</a:t>
            </a:fld>
            <a:endParaRPr lang="ru-RU" altLang="ru-RU">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ru-RU" altLang="ru-RU"/>
          </a:p>
        </p:txBody>
      </p:sp>
      <p:sp>
        <p:nvSpPr>
          <p:cNvPr id="2048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pitchFamily="34" charset="0"/>
              </a:defRPr>
            </a:lvl1pPr>
            <a:lvl2pPr marL="741363" indent="-284163">
              <a:defRPr sz="1200">
                <a:solidFill>
                  <a:schemeClr val="tx1"/>
                </a:solidFill>
                <a:latin typeface="Calibri" pitchFamily="34" charset="0"/>
              </a:defRPr>
            </a:lvl2pPr>
            <a:lvl3pPr marL="1141413" indent="-227013">
              <a:defRPr sz="1200">
                <a:solidFill>
                  <a:schemeClr val="tx1"/>
                </a:solidFill>
                <a:latin typeface="Calibri" pitchFamily="34" charset="0"/>
              </a:defRPr>
            </a:lvl3pPr>
            <a:lvl4pPr marL="1598613" indent="-227013">
              <a:defRPr sz="1200">
                <a:solidFill>
                  <a:schemeClr val="tx1"/>
                </a:solidFill>
                <a:latin typeface="Calibri" pitchFamily="34" charset="0"/>
              </a:defRPr>
            </a:lvl4pPr>
            <a:lvl5pPr marL="2055813" indent="-227013">
              <a:defRPr sz="1200">
                <a:solidFill>
                  <a:schemeClr val="tx1"/>
                </a:solidFill>
                <a:latin typeface="Calibri" pitchFamily="34" charset="0"/>
              </a:defRPr>
            </a:lvl5pPr>
            <a:lvl6pPr marL="2513013" indent="-227013" eaLnBrk="0" fontAlgn="base" hangingPunct="0">
              <a:spcBef>
                <a:spcPct val="30000"/>
              </a:spcBef>
              <a:spcAft>
                <a:spcPct val="0"/>
              </a:spcAft>
              <a:defRPr sz="1200">
                <a:solidFill>
                  <a:schemeClr val="tx1"/>
                </a:solidFill>
                <a:latin typeface="Calibri" pitchFamily="34" charset="0"/>
              </a:defRPr>
            </a:lvl6pPr>
            <a:lvl7pPr marL="2970213" indent="-227013" eaLnBrk="0" fontAlgn="base" hangingPunct="0">
              <a:spcBef>
                <a:spcPct val="30000"/>
              </a:spcBef>
              <a:spcAft>
                <a:spcPct val="0"/>
              </a:spcAft>
              <a:defRPr sz="1200">
                <a:solidFill>
                  <a:schemeClr val="tx1"/>
                </a:solidFill>
                <a:latin typeface="Calibri" pitchFamily="34" charset="0"/>
              </a:defRPr>
            </a:lvl7pPr>
            <a:lvl8pPr marL="3427413" indent="-227013" eaLnBrk="0" fontAlgn="base" hangingPunct="0">
              <a:spcBef>
                <a:spcPct val="30000"/>
              </a:spcBef>
              <a:spcAft>
                <a:spcPct val="0"/>
              </a:spcAft>
              <a:defRPr sz="1200">
                <a:solidFill>
                  <a:schemeClr val="tx1"/>
                </a:solidFill>
                <a:latin typeface="Calibri" pitchFamily="34" charset="0"/>
              </a:defRPr>
            </a:lvl8pPr>
            <a:lvl9pPr marL="3884613" indent="-227013" eaLnBrk="0" fontAlgn="base" hangingPunct="0">
              <a:spcBef>
                <a:spcPct val="30000"/>
              </a:spcBef>
              <a:spcAft>
                <a:spcPct val="0"/>
              </a:spcAft>
              <a:defRPr sz="1200">
                <a:solidFill>
                  <a:schemeClr val="tx1"/>
                </a:solidFill>
                <a:latin typeface="Calibri" pitchFamily="34" charset="0"/>
              </a:defRPr>
            </a:lvl9pPr>
          </a:lstStyle>
          <a:p>
            <a:fld id="{D24580E0-1DE3-4A32-8E51-06D1FD149D20}" type="slidenum">
              <a:rPr lang="ru-RU" altLang="ru-RU">
                <a:latin typeface="Arial" pitchFamily="34" charset="0"/>
              </a:rPr>
              <a:pPr/>
              <a:t>72</a:t>
            </a:fld>
            <a:endParaRPr lang="ru-RU" altLang="ru-RU">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06F3E-DAE9-42A3-A7D2-12818818047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4DE0B13-01B9-4BF9-981E-B26611617AC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7A32D58-7904-4CEA-A055-CD71037DD532}"/>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5" name="Footer Placeholder 4">
            <a:extLst>
              <a:ext uri="{FF2B5EF4-FFF2-40B4-BE49-F238E27FC236}">
                <a16:creationId xmlns:a16="http://schemas.microsoft.com/office/drawing/2014/main" id="{A62D498D-15C3-44F2-943A-7E06738B9E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5BC346-44B1-424C-95DB-329CFC9FE7BC}"/>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16420115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E5A10-0E09-4A2E-BD97-3593A196C7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FA73E8A-7E0C-4062-8316-D11284D972F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52C782-929B-409D-9C9B-DEBC95EA0A92}"/>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5" name="Footer Placeholder 4">
            <a:extLst>
              <a:ext uri="{FF2B5EF4-FFF2-40B4-BE49-F238E27FC236}">
                <a16:creationId xmlns:a16="http://schemas.microsoft.com/office/drawing/2014/main" id="{5FBA78D2-E5AA-43CD-892D-6F990A240D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5DBEBF-9E20-49FE-B919-746D7A2138FE}"/>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856551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A09529-819A-4518-BE17-739F3BAABE9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29C4161-816D-400A-95F7-39B7B5D024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039D3A-0C5A-4D71-A45C-354CECF2EF00}"/>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5" name="Footer Placeholder 4">
            <a:extLst>
              <a:ext uri="{FF2B5EF4-FFF2-40B4-BE49-F238E27FC236}">
                <a16:creationId xmlns:a16="http://schemas.microsoft.com/office/drawing/2014/main" id="{5814F9DE-1781-4FD5-924F-ACAC34582F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952200-A9E8-49BB-B7B1-CC0C7980A1E9}"/>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3829222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1BE25-9C6B-4360-9D98-F41CBB10879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716D96A-E199-4FB0-BAEC-623E4BAC3D7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07727E-824C-4073-87E9-77C6869F83FB}"/>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5" name="Footer Placeholder 4">
            <a:extLst>
              <a:ext uri="{FF2B5EF4-FFF2-40B4-BE49-F238E27FC236}">
                <a16:creationId xmlns:a16="http://schemas.microsoft.com/office/drawing/2014/main" id="{B8D1ED06-B4B3-49A2-9587-BC51AA9F52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099D31-8FE3-41B0-AE7F-4D6B14171664}"/>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3098701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9DC482-C266-40CF-AAAA-1401D059F86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D04F6EC-4284-4935-9E19-E41890E0683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56FB97B-CB8A-4862-8824-0D7DC67E548B}"/>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5" name="Footer Placeholder 4">
            <a:extLst>
              <a:ext uri="{FF2B5EF4-FFF2-40B4-BE49-F238E27FC236}">
                <a16:creationId xmlns:a16="http://schemas.microsoft.com/office/drawing/2014/main" id="{1C9A3729-111E-48C4-89C2-B8FB1567B5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FACD68-7A7C-481C-88BD-D857062E43B8}"/>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348714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707DEE-1FEB-497F-BC77-2BF2045F9C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9DEB88-AABE-4C2F-BB7A-505764AD7D3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32E1001-3225-4013-BB28-B12974D9F9B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E2ECBC2-E15E-4407-B71A-04CD30592DAA}"/>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6" name="Footer Placeholder 5">
            <a:extLst>
              <a:ext uri="{FF2B5EF4-FFF2-40B4-BE49-F238E27FC236}">
                <a16:creationId xmlns:a16="http://schemas.microsoft.com/office/drawing/2014/main" id="{5E91AAAA-BDB0-4BDF-9F5E-C9D3047719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D628FC8-4EFF-49E4-9353-FE823E99F596}"/>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2194684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F1E10-A23C-4E9D-9781-0A6A90815E1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791AB77-51FF-4BC7-981B-93934E87EA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9A3B1CB-0ECA-4EA6-961E-5B808FE3F91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6FE5EFC-4A5F-42AC-A34B-4A0B130765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F1EDF97-656B-4BBF-A019-53F561E21B4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656C11D-5B44-4C33-90F5-422D50B01B1E}"/>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8" name="Footer Placeholder 7">
            <a:extLst>
              <a:ext uri="{FF2B5EF4-FFF2-40B4-BE49-F238E27FC236}">
                <a16:creationId xmlns:a16="http://schemas.microsoft.com/office/drawing/2014/main" id="{23FC5573-95C7-4D7F-8C63-2CF3403548E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C617828-6363-45FE-B7FB-9E12A344E4AE}"/>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28275469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91A5F-19C8-43CD-8BCB-3B1CFDB3F35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F9B6505-146B-4BB2-98FB-9FFFF302AB55}"/>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4" name="Footer Placeholder 3">
            <a:extLst>
              <a:ext uri="{FF2B5EF4-FFF2-40B4-BE49-F238E27FC236}">
                <a16:creationId xmlns:a16="http://schemas.microsoft.com/office/drawing/2014/main" id="{79102B72-6187-410A-9EAD-E799D694844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A5DC8CF-59F3-4D3D-9574-430DA48F4F76}"/>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3398814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BE487C-05F7-4D85-AB2D-684F899D623C}"/>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3" name="Footer Placeholder 2">
            <a:extLst>
              <a:ext uri="{FF2B5EF4-FFF2-40B4-BE49-F238E27FC236}">
                <a16:creationId xmlns:a16="http://schemas.microsoft.com/office/drawing/2014/main" id="{712124AA-49CD-4387-B54F-A2806B59DEB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CFB7E1F-23C5-4970-A5AA-F4E2686F034C}"/>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1812084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2EC0F5-AE05-4392-B289-E2D937AA86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D375635-A4D0-49CC-A637-CFB52DF0AB5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622620-5B83-40E8-8FF7-2BAEB5C607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A1864C-EB57-4359-956A-32E99228BB57}"/>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6" name="Footer Placeholder 5">
            <a:extLst>
              <a:ext uri="{FF2B5EF4-FFF2-40B4-BE49-F238E27FC236}">
                <a16:creationId xmlns:a16="http://schemas.microsoft.com/office/drawing/2014/main" id="{684BC6A6-A340-44AC-9A42-5EC331900FD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D66EF4-4127-4F98-81BD-61CC8DF1A3C9}"/>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4012572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04541-A5B4-4CE6-8C4F-8EE085A7D1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3674E98-19B3-4850-A543-549E18C3E5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072CBD1-5722-4FA9-947D-E0E942D907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D3002C0-3CF9-4906-98C9-3E75DC9CE01B}"/>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6" name="Footer Placeholder 5">
            <a:extLst>
              <a:ext uri="{FF2B5EF4-FFF2-40B4-BE49-F238E27FC236}">
                <a16:creationId xmlns:a16="http://schemas.microsoft.com/office/drawing/2014/main" id="{C8680647-E125-46DD-8A73-6C8B2A2CB13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865DCE-BDCA-4569-88A3-C2F94CF22773}"/>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3487931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08AAA1D-CF52-4C19-8B7F-84618BBAFA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24A7B3F-4A19-449A-A5DD-C017B3006F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7A4098-430F-4100-A13D-5AA5EA80EE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C4BAF0-DCA2-4595-80C3-9B3AAB0AC653}" type="datetimeFigureOut">
              <a:rPr lang="en-US" smtClean="0"/>
              <a:t>5/20/2021</a:t>
            </a:fld>
            <a:endParaRPr lang="en-US"/>
          </a:p>
        </p:txBody>
      </p:sp>
      <p:sp>
        <p:nvSpPr>
          <p:cNvPr id="5" name="Footer Placeholder 4">
            <a:extLst>
              <a:ext uri="{FF2B5EF4-FFF2-40B4-BE49-F238E27FC236}">
                <a16:creationId xmlns:a16="http://schemas.microsoft.com/office/drawing/2014/main" id="{221B75AB-55A3-4135-A237-636FB0BDCED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13A5EDF-0143-4D40-9D24-C85EEBBB9B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B116BA-44CE-4904-9468-40C6EE73EC9C}" type="slidenum">
              <a:rPr lang="en-US" smtClean="0"/>
              <a:t>‹#›</a:t>
            </a:fld>
            <a:endParaRPr lang="en-US"/>
          </a:p>
        </p:txBody>
      </p:sp>
    </p:spTree>
    <p:extLst>
      <p:ext uri="{BB962C8B-B14F-4D97-AF65-F5344CB8AC3E}">
        <p14:creationId xmlns:p14="http://schemas.microsoft.com/office/powerpoint/2010/main" val="28603421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hyperlink" Target="https://www.rospotrebnadzor.ru/gosserv/for/11/category/90/5402/"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statistica.gov.md/newsview.php?l=ro" TargetMode="Externa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statistica.gov.md/newsview.php?l=ro" TargetMode="Externa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eurasiancommission.org/ru/act/trade/catr/ett/Pages/default.aspx" TargetMode="Externa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eurasiancommission.org/ru/act/trade/catr/ett/Pages/default.aspx" TargetMode="Externa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png"/><Relationship Id="rId4" Type="http://schemas.openxmlformats.org/officeDocument/2006/relationships/image" Target="../media/image3.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png"/></Relationships>
</file>

<file path=ppt/slides/_rels/slide52.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1.png"/><Relationship Id="rId7" Type="http://schemas.openxmlformats.org/officeDocument/2006/relationships/image" Target="../media/image43.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3.png"/><Relationship Id="rId9" Type="http://schemas.openxmlformats.org/officeDocument/2006/relationships/image" Target="../media/image45.gif"/></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8.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3.pn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3.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50.jpe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52.jpeg"/><Relationship Id="rId4" Type="http://schemas.openxmlformats.org/officeDocument/2006/relationships/image" Target="../media/image51.jpe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54.png"/><Relationship Id="rId4" Type="http://schemas.openxmlformats.org/officeDocument/2006/relationships/image" Target="../media/image53.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6.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1.png"/><Relationship Id="rId7" Type="http://schemas.openxmlformats.org/officeDocument/2006/relationships/image" Target="../media/image57.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image" Target="../media/image55.jpeg"/><Relationship Id="rId10" Type="http://schemas.openxmlformats.org/officeDocument/2006/relationships/image" Target="../media/image60.png"/><Relationship Id="rId4" Type="http://schemas.openxmlformats.org/officeDocument/2006/relationships/image" Target="../media/image3.png"/><Relationship Id="rId9" Type="http://schemas.openxmlformats.org/officeDocument/2006/relationships/image" Target="../media/image59.png"/></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3.png"/></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3.jpeg"/><Relationship Id="rId1" Type="http://schemas.openxmlformats.org/officeDocument/2006/relationships/slideLayout" Target="../slideLayouts/slideLayout2.xml"/><Relationship Id="rId6" Type="http://schemas.openxmlformats.org/officeDocument/2006/relationships/image" Target="../media/image64.gif"/><Relationship Id="rId5" Type="http://schemas.openxmlformats.org/officeDocument/2006/relationships/image" Target="../media/image3.png"/><Relationship Id="rId4" Type="http://schemas.openxmlformats.org/officeDocument/2006/relationships/image" Target="../media/image1.pn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5.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eurasiancommission.org/ru/act/trade/catr/ett/Pages/default.aspx" TargetMode="Externa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png"/></Relationships>
</file>

<file path=ppt/slides/_rels/slide7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66.png"/><Relationship Id="rId7"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68.png"/><Relationship Id="rId4" Type="http://schemas.openxmlformats.org/officeDocument/2006/relationships/image" Target="../media/image67.png"/></Relationships>
</file>

<file path=ppt/slides/_rels/slide7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69.png"/><Relationship Id="rId7"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 Id="rId9" Type="http://schemas.openxmlformats.org/officeDocument/2006/relationships/image" Target="../media/image3.png"/></Relationships>
</file>

<file path=ppt/slides/_rels/slide72.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2.png"/><Relationship Id="rId7" Type="http://schemas.openxmlformats.org/officeDocument/2006/relationships/image" Target="../media/image74.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3.png"/><Relationship Id="rId4" Type="http://schemas.openxmlformats.org/officeDocument/2006/relationships/image" Target="../media/image1.png"/></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hyperlink" Target="http://dcfta.md/uploads/0/images/large/4-export-v6.pdf" TargetMode="External"/><Relationship Id="rId5" Type="http://schemas.openxmlformats.org/officeDocument/2006/relationships/image" Target="../media/image76.png"/><Relationship Id="rId4" Type="http://schemas.openxmlformats.org/officeDocument/2006/relationships/image" Target="../media/image3.png"/></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77.jpe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78.tiff"/><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79.jpeg"/><Relationship Id="rId4" Type="http://schemas.openxmlformats.org/officeDocument/2006/relationships/image" Target="../media/image3.png"/></Relationships>
</file>

<file path=ppt/slides/_rels/slide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80.tiff"/><Relationship Id="rId5" Type="http://schemas.openxmlformats.org/officeDocument/2006/relationships/hyperlink" Target="http://www.acreditare.md/pageview.php?l=ro&amp;idc=175&amp;t=Registre-OEC-acreditate" TargetMode="External"/><Relationship Id="rId4" Type="http://schemas.openxmlformats.org/officeDocument/2006/relationships/image" Target="../media/image3.png"/></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81.tiff"/><Relationship Id="rId5" Type="http://schemas.openxmlformats.org/officeDocument/2006/relationships/hyperlink" Target="http://ansa.gov.md/ro/importexport.html" TargetMode="External"/><Relationship Id="rId4" Type="http://schemas.openxmlformats.org/officeDocument/2006/relationships/image" Target="../media/image3.png"/></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82.tiff"/><Relationship Id="rId4" Type="http://schemas.openxmlformats.org/officeDocument/2006/relationships/image" Target="../media/image3.png"/></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83.jpeg"/><Relationship Id="rId5" Type="http://schemas.openxmlformats.org/officeDocument/2006/relationships/hyperlink" Target="http://lex.justice.md/md/326613" TargetMode="External"/><Relationship Id="rId4" Type="http://schemas.openxmlformats.org/officeDocument/2006/relationships/image" Target="../media/image3.png"/></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84.tiff"/><Relationship Id="rId5" Type="http://schemas.openxmlformats.org/officeDocument/2006/relationships/hyperlink" Target="http://www.aita.md/" TargetMode="External"/><Relationship Id="rId4" Type="http://schemas.openxmlformats.org/officeDocument/2006/relationships/image" Target="../media/image3.png"/></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85.jpeg"/><Relationship Id="rId4" Type="http://schemas.openxmlformats.org/officeDocument/2006/relationships/image" Target="../media/image3.png"/></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3.pn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hyperlink" Target="http://www.moldovafruct.md/" TargetMode="External"/><Relationship Id="rId5" Type="http://schemas.openxmlformats.org/officeDocument/2006/relationships/hyperlink" Target="http://www.fnfm.md/" TargetMode="External"/><Relationship Id="rId4" Type="http://schemas.openxmlformats.org/officeDocument/2006/relationships/image" Target="../media/image3.pn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88.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ng"/></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89.png"/><Relationship Id="rId4" Type="http://schemas.openxmlformats.org/officeDocument/2006/relationships/image" Target="../media/image3.png"/></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90.tiff"/><Relationship Id="rId4" Type="http://schemas.openxmlformats.org/officeDocument/2006/relationships/image" Target="../media/image3.png"/></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1.jpeg"/></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2.jpeg"/></Relationships>
</file>

<file path=ppt/slides/_rels/slide9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44444-905E-49A4-87EF-024FF5973B1B}"/>
              </a:ext>
            </a:extLst>
          </p:cNvPr>
          <p:cNvSpPr>
            <a:spLocks noGrp="1"/>
          </p:cNvSpPr>
          <p:nvPr>
            <p:ph type="ctrTitle"/>
          </p:nvPr>
        </p:nvSpPr>
        <p:spPr>
          <a:xfrm>
            <a:off x="497455" y="1203349"/>
            <a:ext cx="11570899" cy="757882"/>
          </a:xfrm>
        </p:spPr>
        <p:txBody>
          <a:bodyPr>
            <a:noAutofit/>
          </a:bodyPr>
          <a:lstStyle/>
          <a:p>
            <a:r>
              <a:rPr lang="ro-RO" sz="4000" b="1" dirty="0">
                <a:solidFill>
                  <a:schemeClr val="accent6">
                    <a:lumMod val="75000"/>
                  </a:schemeClr>
                </a:solidFill>
                <a:latin typeface="+mn-lt"/>
              </a:rPr>
              <a:t>Programul Gestiunea Eficientă a Afacerii (GEA)</a:t>
            </a:r>
            <a:endParaRPr lang="en-US" sz="4000" b="1" dirty="0">
              <a:solidFill>
                <a:schemeClr val="accent6">
                  <a:lumMod val="75000"/>
                </a:schemeClr>
              </a:solidFill>
              <a:latin typeface="+mn-lt"/>
            </a:endParaRPr>
          </a:p>
        </p:txBody>
      </p:sp>
      <p:sp>
        <p:nvSpPr>
          <p:cNvPr id="3" name="Subtitle 2">
            <a:extLst>
              <a:ext uri="{FF2B5EF4-FFF2-40B4-BE49-F238E27FC236}">
                <a16:creationId xmlns:a16="http://schemas.microsoft.com/office/drawing/2014/main" id="{BA2BCD04-FA9A-449D-A774-45A4E2DF06F3}"/>
              </a:ext>
            </a:extLst>
          </p:cNvPr>
          <p:cNvSpPr>
            <a:spLocks noGrp="1"/>
          </p:cNvSpPr>
          <p:nvPr>
            <p:ph type="subTitle" idx="1"/>
          </p:nvPr>
        </p:nvSpPr>
        <p:spPr>
          <a:xfrm>
            <a:off x="1524000" y="5819685"/>
            <a:ext cx="9144000" cy="617433"/>
          </a:xfrm>
        </p:spPr>
        <p:txBody>
          <a:bodyPr/>
          <a:lstStyle/>
          <a:p>
            <a:endParaRPr lang="en-US" dirty="0">
              <a:solidFill>
                <a:schemeClr val="accent6">
                  <a:lumMod val="75000"/>
                </a:schemeClr>
              </a:solidFill>
            </a:endParaRPr>
          </a:p>
        </p:txBody>
      </p:sp>
      <p:pic>
        <p:nvPicPr>
          <p:cNvPr id="4" name="Picture 3">
            <a:extLst>
              <a:ext uri="{FF2B5EF4-FFF2-40B4-BE49-F238E27FC236}">
                <a16:creationId xmlns:a16="http://schemas.microsoft.com/office/drawing/2014/main" id="{90FF5DEF-DF0C-46D4-A4D5-9BF2CFFBEC5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pic>
        <p:nvPicPr>
          <p:cNvPr id="6" name="Picture 5">
            <a:extLst>
              <a:ext uri="{FF2B5EF4-FFF2-40B4-BE49-F238E27FC236}">
                <a16:creationId xmlns:a16="http://schemas.microsoft.com/office/drawing/2014/main" id="{21F536D7-36D4-40CF-91E4-058A8BE54AF0}"/>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10" name="Рисунок 9">
            <a:extLst>
              <a:ext uri="{FF2B5EF4-FFF2-40B4-BE49-F238E27FC236}">
                <a16:creationId xmlns:a16="http://schemas.microsoft.com/office/drawing/2014/main" id="{0D50E59E-CDD5-4A10-ACDE-F2FBA691BD60}"/>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5" name="Title 1">
            <a:extLst>
              <a:ext uri="{FF2B5EF4-FFF2-40B4-BE49-F238E27FC236}">
                <a16:creationId xmlns:a16="http://schemas.microsoft.com/office/drawing/2014/main" id="{A6B09F14-BB2F-44FB-B085-036503AE1057}"/>
              </a:ext>
            </a:extLst>
          </p:cNvPr>
          <p:cNvSpPr txBox="1">
            <a:spLocks/>
          </p:cNvSpPr>
          <p:nvPr/>
        </p:nvSpPr>
        <p:spPr>
          <a:xfrm>
            <a:off x="618066" y="2235186"/>
            <a:ext cx="11209867" cy="2065895"/>
          </a:xfrm>
          <a:prstGeom prst="rect">
            <a:avLst/>
          </a:prstGeom>
        </p:spPr>
        <p:txBody>
          <a:bodyPr vert="horz" lIns="91440" tIns="45720" rIns="91440" bIns="45720" rtlCol="0" anchor="b">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x-none" sz="4800" b="1">
                <a:solidFill>
                  <a:schemeClr val="accent6">
                    <a:lumMod val="75000"/>
                  </a:schemeClr>
                </a:solidFill>
              </a:rPr>
              <a:t>MODUL:</a:t>
            </a:r>
            <a:endParaRPr lang="ro-RO" sz="4800" b="1" dirty="0">
              <a:solidFill>
                <a:schemeClr val="accent6">
                  <a:lumMod val="75000"/>
                </a:schemeClr>
              </a:solidFill>
            </a:endParaRPr>
          </a:p>
          <a:p>
            <a:r>
              <a:rPr lang="ro-MO" sz="6200" b="1" dirty="0">
                <a:solidFill>
                  <a:srgbClr val="0000CC"/>
                </a:solidFill>
              </a:rPr>
              <a:t>”</a:t>
            </a:r>
            <a:r>
              <a:rPr lang="ro-MO" sz="5300" b="1" dirty="0">
                <a:solidFill>
                  <a:srgbClr val="0000CC"/>
                </a:solidFill>
                <a:latin typeface="Arial Black" pitchFamily="34" charset="0"/>
              </a:rPr>
              <a:t>ACTIVITĂȚI EXPORT - IMPORT</a:t>
            </a:r>
            <a:r>
              <a:rPr lang="ro-MO" sz="6200" b="1" dirty="0">
                <a:solidFill>
                  <a:srgbClr val="0000CC"/>
                </a:solidFill>
              </a:rPr>
              <a:t>”</a:t>
            </a:r>
            <a:r>
              <a:rPr lang="x-none" sz="6200" b="1" dirty="0">
                <a:solidFill>
                  <a:srgbClr val="0000CC"/>
                </a:solidFill>
              </a:rPr>
              <a:t> </a:t>
            </a:r>
            <a:endParaRPr lang="en-US" sz="6200" b="1" dirty="0">
              <a:solidFill>
                <a:srgbClr val="0000CC"/>
              </a:solidFill>
            </a:endParaRPr>
          </a:p>
        </p:txBody>
      </p:sp>
      <p:sp>
        <p:nvSpPr>
          <p:cNvPr id="8" name="Text Placeholder 2">
            <a:extLst>
              <a:ext uri="{FF2B5EF4-FFF2-40B4-BE49-F238E27FC236}">
                <a16:creationId xmlns:a16="http://schemas.microsoft.com/office/drawing/2014/main" id="{9DF78979-E4B6-4F1F-B6E1-B5BF3626DFA0}"/>
              </a:ext>
            </a:extLst>
          </p:cNvPr>
          <p:cNvSpPr txBox="1">
            <a:spLocks/>
          </p:cNvSpPr>
          <p:nvPr/>
        </p:nvSpPr>
        <p:spPr>
          <a:xfrm>
            <a:off x="760409" y="5175250"/>
            <a:ext cx="10471631" cy="47940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x-none" b="1" dirty="0">
                <a:solidFill>
                  <a:schemeClr val="accent6">
                    <a:lumMod val="75000"/>
                  </a:schemeClr>
                </a:solidFill>
              </a:rPr>
              <a:t>Formator: </a:t>
            </a:r>
            <a:r>
              <a:rPr lang="en-US" b="1" dirty="0"/>
              <a:t>Anatolie Fala</a:t>
            </a:r>
            <a:endParaRPr lang="x-none" b="1" dirty="0"/>
          </a:p>
        </p:txBody>
      </p:sp>
    </p:spTree>
    <p:extLst>
      <p:ext uri="{BB962C8B-B14F-4D97-AF65-F5344CB8AC3E}">
        <p14:creationId xmlns:p14="http://schemas.microsoft.com/office/powerpoint/2010/main" val="3808557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805976" y="1168842"/>
            <a:ext cx="10622942" cy="369332"/>
          </a:xfrm>
          <a:prstGeom prst="rect">
            <a:avLst/>
          </a:prstGeom>
          <a:noFill/>
        </p:spPr>
        <p:txBody>
          <a:bodyPr wrap="square" rtlCol="0">
            <a:spAutoFit/>
          </a:bodyPr>
          <a:lstStyle/>
          <a:p>
            <a:pPr algn="ctr"/>
            <a:r>
              <a:rPr lang="en-US" b="1" dirty="0">
                <a:solidFill>
                  <a:srgbClr val="0000CC"/>
                </a:solidFill>
              </a:rPr>
              <a:t>II. </a:t>
            </a:r>
            <a:r>
              <a:rPr lang="ro-RO" b="1" dirty="0">
                <a:solidFill>
                  <a:srgbClr val="0000CC"/>
                </a:solidFill>
              </a:rPr>
              <a:t>ACŢIUNILE ANTREPRENORILOR DE PÂNĂ LA INIŢIEREA EXPORTULUI ÎN UE SAU CSI</a:t>
            </a:r>
            <a:endParaRPr lang="ru-RU" dirty="0">
              <a:solidFill>
                <a:srgbClr val="0000CC"/>
              </a:solidFill>
            </a:endParaRPr>
          </a:p>
        </p:txBody>
      </p:sp>
      <p:sp>
        <p:nvSpPr>
          <p:cNvPr id="11" name="Прямоугольник 2"/>
          <p:cNvSpPr>
            <a:spLocks noChangeArrowheads="1"/>
          </p:cNvSpPr>
          <p:nvPr/>
        </p:nvSpPr>
        <p:spPr bwMode="auto">
          <a:xfrm>
            <a:off x="398497" y="1643694"/>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2.</a:t>
            </a:r>
            <a:r>
              <a:rPr lang="ro-RO" altLang="en-US" b="1" dirty="0">
                <a:solidFill>
                  <a:srgbClr val="FF0000"/>
                </a:solidFill>
              </a:rPr>
              <a:t>2</a:t>
            </a:r>
            <a:r>
              <a:rPr lang="en-US" altLang="en-US" b="1" dirty="0">
                <a:solidFill>
                  <a:srgbClr val="FF0000"/>
                </a:solidFill>
              </a:rPr>
              <a:t>. M</a:t>
            </a:r>
            <a:r>
              <a:rPr lang="ro-RO" b="1" dirty="0" err="1">
                <a:solidFill>
                  <a:srgbClr val="FF0000"/>
                </a:solidFill>
              </a:rPr>
              <a:t>odalităţile</a:t>
            </a:r>
            <a:r>
              <a:rPr lang="ro-RO" b="1" dirty="0">
                <a:solidFill>
                  <a:srgbClr val="FF0000"/>
                </a:solidFill>
              </a:rPr>
              <a:t> de export a producţiei agroalimentare în CSI</a:t>
            </a:r>
            <a:r>
              <a:rPr lang="ro-MO" altLang="en-US" b="1" dirty="0">
                <a:solidFill>
                  <a:srgbClr val="FF0000"/>
                </a:solidFill>
              </a:rPr>
              <a:t>:</a:t>
            </a:r>
            <a:endParaRPr lang="en-US" altLang="en-US" b="1" dirty="0">
              <a:solidFill>
                <a:srgbClr val="FF0000"/>
              </a:solidFill>
            </a:endParaRPr>
          </a:p>
        </p:txBody>
      </p:sp>
      <p:sp>
        <p:nvSpPr>
          <p:cNvPr id="14" name="TextBox 3"/>
          <p:cNvSpPr txBox="1">
            <a:spLocks noChangeArrowheads="1"/>
          </p:cNvSpPr>
          <p:nvPr/>
        </p:nvSpPr>
        <p:spPr bwMode="auto">
          <a:xfrm>
            <a:off x="212724" y="2241088"/>
            <a:ext cx="1162312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just"/>
            <a:r>
              <a:rPr lang="ro-RO" sz="1400" b="1" dirty="0"/>
              <a:t>La inițierea exportului în FR inspectorii </a:t>
            </a:r>
            <a:r>
              <a:rPr lang="ru-MO" sz="1400" b="1" dirty="0">
                <a:solidFill>
                  <a:srgbClr val="FF0000"/>
                </a:solidFill>
              </a:rPr>
              <a:t>РОССЕЛЬХОЗНАДЗОР</a:t>
            </a:r>
            <a:r>
              <a:rPr lang="ro-MO" sz="1400" b="1" dirty="0"/>
              <a:t> </a:t>
            </a:r>
            <a:r>
              <a:rPr lang="ro-RO" sz="1400" b="1" dirty="0"/>
              <a:t>efectuează – </a:t>
            </a:r>
            <a:r>
              <a:rPr lang="ro-RO" sz="1400" b="1" dirty="0">
                <a:solidFill>
                  <a:srgbClr val="FF0000"/>
                </a:solidFill>
              </a:rPr>
              <a:t>Auditul și inspecţia </a:t>
            </a:r>
            <a:r>
              <a:rPr lang="ro-RO" sz="1400" b="1" dirty="0"/>
              <a:t>la entitatea economică producătoare de produse vegetale sau animale.</a:t>
            </a:r>
            <a:endParaRPr lang="en-US" sz="1400" b="1" dirty="0"/>
          </a:p>
          <a:p>
            <a:pPr algn="just"/>
            <a:endParaRPr lang="en-US" sz="1400" dirty="0"/>
          </a:p>
          <a:p>
            <a:pPr algn="just"/>
            <a:r>
              <a:rPr lang="ro-RO" sz="1400" dirty="0"/>
              <a:t>În conformitate cu decizia nr. № 94 din 9 octombrie 2014 a Comisiei Economice Eurasiatice, precum și cu decizia № 834 din 18 octombrie 2011 a Comisiei Uniunii Vamale, cu intrarea în vigoare a Regulamentului cu privire la proceduri unice pentru efectuarea de inspecții comune, a instalațiilor și prelevarea de probe de mărfuri (produse) sub controlul veterinar (supraveghere), ca urmare a publicării raportului preliminar privind inspecția comună într-o țară străină, autoritatea competentă a unei țări terțe poate furniza informații suplimentare (inclusiv informații cu privire la măsurile puse în aplicare pentru a remedia deficiențele identificate), clarificarea cuprinse în raportul preliminar de informații și concluziile sale. Autoritățile competente ale părților la Uniunea Vamală, după efectuarea evaluării informațiilor primite pregătesc și publică un raport final de inspecție.</a:t>
            </a:r>
            <a:endParaRPr lang="en-US" sz="1400" dirty="0"/>
          </a:p>
        </p:txBody>
      </p:sp>
      <p:sp>
        <p:nvSpPr>
          <p:cNvPr id="16" name="TextBox 3"/>
          <p:cNvSpPr txBox="1">
            <a:spLocks noChangeArrowheads="1"/>
          </p:cNvSpPr>
          <p:nvPr/>
        </p:nvSpPr>
        <p:spPr bwMode="auto">
          <a:xfrm>
            <a:off x="157243" y="4628164"/>
            <a:ext cx="11625262" cy="190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2857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just">
              <a:spcBef>
                <a:spcPts val="600"/>
              </a:spcBef>
              <a:defRPr/>
            </a:pPr>
            <a:r>
              <a:rPr lang="ro-RO" sz="1400" b="1" dirty="0"/>
              <a:t>1. Inspectorii </a:t>
            </a:r>
            <a:r>
              <a:rPr lang="ru-MO" sz="1400" b="1" dirty="0"/>
              <a:t>РОССЕЛЬХОЗНАДЗОР</a:t>
            </a:r>
            <a:r>
              <a:rPr lang="ro-MO" sz="1400" b="1" dirty="0"/>
              <a:t> </a:t>
            </a:r>
            <a:r>
              <a:rPr lang="ro-RO" sz="1400" b="1" dirty="0"/>
              <a:t>efectuează – Auditul și inspecţia la entitatea economică producătoare de produse vegetale sau animale;</a:t>
            </a:r>
          </a:p>
          <a:p>
            <a:pPr algn="just">
              <a:spcBef>
                <a:spcPts val="600"/>
              </a:spcBef>
              <a:defRPr/>
            </a:pPr>
            <a:r>
              <a:rPr lang="ro-RO" sz="1400" b="1" dirty="0"/>
              <a:t>2. Perfectează:</a:t>
            </a:r>
          </a:p>
          <a:p>
            <a:pPr marL="285750" indent="-285750" algn="just">
              <a:spcBef>
                <a:spcPts val="600"/>
              </a:spcBef>
              <a:buFont typeface="Wingdings" pitchFamily="2" charset="2"/>
              <a:buChar char="Ø"/>
              <a:defRPr/>
            </a:pPr>
            <a:r>
              <a:rPr lang="ro-RO" sz="1400" dirty="0"/>
              <a:t>Lista de pepiniere certificate din Republica Moldova care au permisul la introducerea de material săditor pe teritoriul Federației Ruse;</a:t>
            </a:r>
            <a:endParaRPr lang="en-US" sz="1400" dirty="0"/>
          </a:p>
          <a:p>
            <a:pPr marL="285750" indent="-285750" algn="just">
              <a:spcBef>
                <a:spcPts val="600"/>
              </a:spcBef>
              <a:buFont typeface="Wingdings" pitchFamily="2" charset="2"/>
              <a:buChar char="Ø"/>
              <a:defRPr/>
            </a:pPr>
            <a:r>
              <a:rPr lang="ro-RO" sz="1400" dirty="0"/>
              <a:t>Lista exportatorilor de produse de origine vegetală din Republica Moldova în Federația Rusă;</a:t>
            </a:r>
            <a:endParaRPr lang="en-US" sz="1400" dirty="0"/>
          </a:p>
          <a:p>
            <a:pPr marL="285750" indent="-285750" algn="just">
              <a:spcBef>
                <a:spcPts val="600"/>
              </a:spcBef>
              <a:buFont typeface="Wingdings" pitchFamily="2" charset="2"/>
              <a:buChar char="Ø"/>
              <a:defRPr/>
            </a:pPr>
            <a:r>
              <a:rPr lang="ro-RO" sz="1400" dirty="0"/>
              <a:t>Registrul companiilor din Republica Moldova care au permis la exportul de furaje și aditivi pentru hrana animalelor, carne și produse din carne, pește și produse de mare în Federația Rusă.</a:t>
            </a:r>
            <a:endParaRPr lang="en-US" sz="1400" dirty="0"/>
          </a:p>
        </p:txBody>
      </p:sp>
      <p:sp>
        <p:nvSpPr>
          <p:cNvPr id="17" name="Прямоугольник 1"/>
          <p:cNvSpPr>
            <a:spLocks noChangeArrowheads="1"/>
          </p:cNvSpPr>
          <p:nvPr/>
        </p:nvSpPr>
        <p:spPr bwMode="auto">
          <a:xfrm>
            <a:off x="6665419" y="1531327"/>
            <a:ext cx="5383377" cy="723275"/>
          </a:xfrm>
          <a:prstGeom prst="rect">
            <a:avLst/>
          </a:prstGeom>
          <a:solidFill>
            <a:srgbClr val="FFFF00"/>
          </a:solidFill>
          <a:ln w="19050">
            <a:solidFill>
              <a:srgbClr val="FF0000"/>
            </a:solidFill>
            <a:miter lim="800000"/>
            <a:headEnd/>
            <a:tailEnd/>
          </a:ln>
        </p:spPr>
        <p:txBody>
          <a:bodyPr wrap="square">
            <a:spAutoFit/>
          </a:bodyPr>
          <a:lstStyle/>
          <a:p>
            <a:pPr algn="ctr" eaLnBrk="1" hangingPunct="1">
              <a:spcAft>
                <a:spcPts val="600"/>
              </a:spcAft>
            </a:pPr>
            <a:r>
              <a:rPr lang="ro-RO" b="1" dirty="0">
                <a:solidFill>
                  <a:srgbClr val="0000FF"/>
                </a:solidFill>
              </a:rPr>
              <a:t>Inspectarea întreprinderilor  din RM </a:t>
            </a:r>
            <a:endParaRPr lang="en-US" b="1" dirty="0">
              <a:solidFill>
                <a:srgbClr val="0000FF"/>
              </a:solidFill>
            </a:endParaRPr>
          </a:p>
          <a:p>
            <a:pPr algn="ctr" eaLnBrk="1" hangingPunct="1">
              <a:spcAft>
                <a:spcPts val="600"/>
              </a:spcAft>
            </a:pPr>
            <a:r>
              <a:rPr lang="ro-RO" b="1" dirty="0">
                <a:solidFill>
                  <a:srgbClr val="0000FF"/>
                </a:solidFill>
              </a:rPr>
              <a:t>de </a:t>
            </a:r>
            <a:r>
              <a:rPr lang="ru-MO" b="1" dirty="0">
                <a:solidFill>
                  <a:srgbClr val="0000FF"/>
                </a:solidFill>
              </a:rPr>
              <a:t>РОССЕЛЬХОЗНАДЗОР</a:t>
            </a:r>
            <a:endParaRPr lang="ro-MO" b="1" dirty="0">
              <a:solidFill>
                <a:srgbClr val="0000FF"/>
              </a:solidFill>
            </a:endParaRPr>
          </a:p>
        </p:txBody>
      </p:sp>
      <p:pic>
        <p:nvPicPr>
          <p:cNvPr id="3" name="Рисунок 2">
            <a:extLst>
              <a:ext uri="{FF2B5EF4-FFF2-40B4-BE49-F238E27FC236}">
                <a16:creationId xmlns:a16="http://schemas.microsoft.com/office/drawing/2014/main" id="{FE7A6676-24EB-4E2F-97E3-025E601E63D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8190067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805976" y="1168842"/>
            <a:ext cx="10622942" cy="369332"/>
          </a:xfrm>
          <a:prstGeom prst="rect">
            <a:avLst/>
          </a:prstGeom>
          <a:noFill/>
        </p:spPr>
        <p:txBody>
          <a:bodyPr wrap="square" rtlCol="0">
            <a:spAutoFit/>
          </a:bodyPr>
          <a:lstStyle/>
          <a:p>
            <a:pPr algn="ctr"/>
            <a:r>
              <a:rPr lang="en-US" b="1" dirty="0">
                <a:solidFill>
                  <a:srgbClr val="0000CC"/>
                </a:solidFill>
              </a:rPr>
              <a:t>II. </a:t>
            </a:r>
            <a:r>
              <a:rPr lang="ro-RO" b="1" dirty="0">
                <a:solidFill>
                  <a:srgbClr val="0000CC"/>
                </a:solidFill>
              </a:rPr>
              <a:t>ACŢIUNILE ANTREPRENORILOR DE PÂNĂ LA INIŢIEREA EXPORTULUI ÎN UE SAU CSI</a:t>
            </a:r>
            <a:endParaRPr lang="ru-RU" dirty="0">
              <a:solidFill>
                <a:srgbClr val="0000CC"/>
              </a:solidFill>
            </a:endParaRPr>
          </a:p>
        </p:txBody>
      </p:sp>
      <p:sp>
        <p:nvSpPr>
          <p:cNvPr id="11" name="Прямоугольник 2"/>
          <p:cNvSpPr>
            <a:spLocks noChangeArrowheads="1"/>
          </p:cNvSpPr>
          <p:nvPr/>
        </p:nvSpPr>
        <p:spPr bwMode="auto">
          <a:xfrm>
            <a:off x="398497" y="1643694"/>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2.</a:t>
            </a:r>
            <a:r>
              <a:rPr lang="ro-RO" altLang="en-US" b="1" dirty="0">
                <a:solidFill>
                  <a:srgbClr val="FF0000"/>
                </a:solidFill>
              </a:rPr>
              <a:t>2</a:t>
            </a:r>
            <a:r>
              <a:rPr lang="en-US" altLang="en-US" b="1" dirty="0">
                <a:solidFill>
                  <a:srgbClr val="FF0000"/>
                </a:solidFill>
              </a:rPr>
              <a:t>. M</a:t>
            </a:r>
            <a:r>
              <a:rPr lang="ro-RO" b="1" dirty="0" err="1">
                <a:solidFill>
                  <a:srgbClr val="FF0000"/>
                </a:solidFill>
              </a:rPr>
              <a:t>odalităţile</a:t>
            </a:r>
            <a:r>
              <a:rPr lang="ro-RO" b="1" dirty="0">
                <a:solidFill>
                  <a:srgbClr val="FF0000"/>
                </a:solidFill>
              </a:rPr>
              <a:t> de export a producţiei agroalimentare în CSI</a:t>
            </a:r>
            <a:r>
              <a:rPr lang="ro-MO" altLang="en-US" b="1" dirty="0">
                <a:solidFill>
                  <a:srgbClr val="FF0000"/>
                </a:solidFill>
              </a:rPr>
              <a:t>:</a:t>
            </a:r>
            <a:endParaRPr lang="en-US" altLang="en-US" b="1" dirty="0">
              <a:solidFill>
                <a:srgbClr val="FF0000"/>
              </a:solidFill>
            </a:endParaRPr>
          </a:p>
        </p:txBody>
      </p:sp>
      <p:sp>
        <p:nvSpPr>
          <p:cNvPr id="15" name="Прямоугольник 1"/>
          <p:cNvSpPr>
            <a:spLocks noChangeArrowheads="1"/>
          </p:cNvSpPr>
          <p:nvPr/>
        </p:nvSpPr>
        <p:spPr bwMode="auto">
          <a:xfrm>
            <a:off x="6514701" y="1505194"/>
            <a:ext cx="5383377" cy="646331"/>
          </a:xfrm>
          <a:prstGeom prst="rect">
            <a:avLst/>
          </a:prstGeom>
          <a:solidFill>
            <a:srgbClr val="FFFF00"/>
          </a:solidFill>
          <a:ln w="19050">
            <a:solidFill>
              <a:srgbClr val="FF0000"/>
            </a:solidFill>
          </a:ln>
        </p:spPr>
        <p:txBody>
          <a:bodyPr wrap="square">
            <a:spAutoFit/>
          </a:bodyPr>
          <a:lstStyle/>
          <a:p>
            <a:pPr algn="ctr" eaLnBrk="1" hangingPunct="1">
              <a:spcAft>
                <a:spcPts val="600"/>
              </a:spcAft>
            </a:pPr>
            <a:r>
              <a:rPr lang="ro-MO" altLang="en-US" b="1" dirty="0">
                <a:solidFill>
                  <a:srgbClr val="0000FF"/>
                </a:solidFill>
              </a:rPr>
              <a:t>Înregistrarea și acceptarea </a:t>
            </a:r>
            <a:r>
              <a:rPr lang="ro-MO" b="1" dirty="0">
                <a:solidFill>
                  <a:srgbClr val="0000FF"/>
                </a:solidFill>
              </a:rPr>
              <a:t>produselor procesate din RM</a:t>
            </a:r>
            <a:r>
              <a:rPr lang="ro-RO" b="1" dirty="0">
                <a:solidFill>
                  <a:srgbClr val="0000FF"/>
                </a:solidFill>
              </a:rPr>
              <a:t> de РОСПОТРЕБНАДЗОР</a:t>
            </a:r>
            <a:endParaRPr lang="en-US" b="1" dirty="0">
              <a:solidFill>
                <a:srgbClr val="0000FF"/>
              </a:solidFill>
            </a:endParaRPr>
          </a:p>
        </p:txBody>
      </p:sp>
      <p:sp>
        <p:nvSpPr>
          <p:cNvPr id="12" name="TextBox 3"/>
          <p:cNvSpPr txBox="1">
            <a:spLocks noChangeArrowheads="1"/>
          </p:cNvSpPr>
          <p:nvPr/>
        </p:nvSpPr>
        <p:spPr bwMode="auto">
          <a:xfrm>
            <a:off x="453146" y="2886186"/>
            <a:ext cx="742879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just"/>
            <a:r>
              <a:rPr lang="ro-RO" sz="1300" b="1" dirty="0"/>
              <a:t>La inițierea exportului în FR se efectuează - Înregistrarea de stat a primului produs procesat introdus pentru prima dată la importul pe teritoriul Federației Ruse.</a:t>
            </a:r>
            <a:endParaRPr lang="en-US" sz="1300" b="1" dirty="0"/>
          </a:p>
        </p:txBody>
      </p:sp>
      <p:sp>
        <p:nvSpPr>
          <p:cNvPr id="14" name="Прямоугольник 2"/>
          <p:cNvSpPr>
            <a:spLocks noChangeArrowheads="1"/>
          </p:cNvSpPr>
          <p:nvPr/>
        </p:nvSpPr>
        <p:spPr bwMode="auto">
          <a:xfrm>
            <a:off x="386946" y="2134312"/>
            <a:ext cx="751245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r>
              <a:rPr lang="ro-MO" altLang="en-US" sz="1400" b="1" dirty="0"/>
              <a:t>Produsele agroalimentare procesate din Republica Moldova, care se exportă în Federația Rusă, necesită de a fi înregistrate și acceptate de </a:t>
            </a:r>
            <a:r>
              <a:rPr lang="ro-RO" sz="1400" b="1" dirty="0"/>
              <a:t>Serviciul Federal de Supraveghere în domeniul Protecției Drepturilor Consumatorilor și de Protecție Socială – РОСПОТРЕБНАДЗОР.</a:t>
            </a:r>
          </a:p>
        </p:txBody>
      </p:sp>
      <p:sp>
        <p:nvSpPr>
          <p:cNvPr id="16" name="TextBox 3"/>
          <p:cNvSpPr txBox="1">
            <a:spLocks noChangeArrowheads="1"/>
          </p:cNvSpPr>
          <p:nvPr/>
        </p:nvSpPr>
        <p:spPr bwMode="auto">
          <a:xfrm>
            <a:off x="7565722" y="6425617"/>
            <a:ext cx="462627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r>
              <a:rPr lang="ro-MO" sz="1300" u="sng" dirty="0">
                <a:solidFill>
                  <a:srgbClr val="0000FF"/>
                </a:solidFill>
              </a:rPr>
              <a:t>http://rospotrebnadzor.ru/gosserv/for/11/category/90/5402/</a:t>
            </a:r>
            <a:endParaRPr lang="ru-RU" sz="1300" u="sng" dirty="0">
              <a:solidFill>
                <a:srgbClr val="0000FF"/>
              </a:solidFill>
            </a:endParaRPr>
          </a:p>
        </p:txBody>
      </p:sp>
      <p:sp>
        <p:nvSpPr>
          <p:cNvPr id="17" name="TextBox 3"/>
          <p:cNvSpPr txBox="1">
            <a:spLocks noChangeArrowheads="1"/>
          </p:cNvSpPr>
          <p:nvPr/>
        </p:nvSpPr>
        <p:spPr bwMode="auto">
          <a:xfrm>
            <a:off x="453146" y="3624850"/>
            <a:ext cx="7452046" cy="2946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2857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just">
              <a:spcBef>
                <a:spcPts val="300"/>
              </a:spcBef>
              <a:defRPr/>
            </a:pPr>
            <a:r>
              <a:rPr lang="ro-RO" sz="1200" b="1" dirty="0"/>
              <a:t>Pentru mărfurile controlate, fabricate-procesate în afara teritoriului vamal al Uniunii Vamale – țările CSI, este necesară prezentarea următoarelor documente:</a:t>
            </a:r>
            <a:endParaRPr lang="en-US" sz="1200" b="1" dirty="0"/>
          </a:p>
          <a:p>
            <a:pPr marL="342900" indent="-342900" algn="just">
              <a:spcBef>
                <a:spcPts val="300"/>
              </a:spcBef>
              <a:buFont typeface="+mj-lt"/>
              <a:buAutoNum type="arabicPeriod"/>
              <a:defRPr/>
            </a:pPr>
            <a:r>
              <a:rPr lang="ro-RO" sz="1200" b="1" dirty="0"/>
              <a:t>Cerere de înregistrare;</a:t>
            </a:r>
            <a:endParaRPr lang="en-US" sz="1200" b="1" dirty="0"/>
          </a:p>
          <a:p>
            <a:pPr marL="342900" indent="-342900" algn="just">
              <a:spcBef>
                <a:spcPts val="300"/>
              </a:spcBef>
              <a:buFont typeface="+mj-lt"/>
              <a:buAutoNum type="arabicPeriod"/>
              <a:defRPr/>
            </a:pPr>
            <a:r>
              <a:rPr lang="ro-RO" sz="1200" b="1" dirty="0"/>
              <a:t>Copii ale documentelor, potrivit cărora sunt fabricate produsele (standarde, specificații tehnice)</a:t>
            </a:r>
            <a:endParaRPr lang="en-US" sz="1200" b="1" dirty="0"/>
          </a:p>
          <a:p>
            <a:pPr marL="342900" indent="-342900" algn="just">
              <a:spcBef>
                <a:spcPts val="300"/>
              </a:spcBef>
              <a:buFont typeface="+mj-lt"/>
              <a:buAutoNum type="arabicPeriod"/>
              <a:defRPr/>
            </a:pPr>
            <a:r>
              <a:rPr lang="ro-RO" sz="1200" b="1" dirty="0"/>
              <a:t>Declarația producătorului cu privire la prezența sau lipsa Organismelor Genetic Modificate, nanomateriale, hormoni, pesticide în produsele alimentare;</a:t>
            </a:r>
            <a:endParaRPr lang="en-US" sz="1200" b="1" dirty="0"/>
          </a:p>
          <a:p>
            <a:pPr marL="342900" indent="-342900" algn="just">
              <a:spcBef>
                <a:spcPts val="300"/>
              </a:spcBef>
              <a:buFont typeface="+mj-lt"/>
              <a:buAutoNum type="arabicPeriod"/>
              <a:defRPr/>
            </a:pPr>
            <a:r>
              <a:rPr lang="ro-RO" sz="1200" b="1" dirty="0"/>
              <a:t>O notificare scrisă emisă de producător, că produsele (mostre de produse) îndeplinesc cerințele documentelor, în baza cărora se produce acestea (copii ale certificatului de calitate);</a:t>
            </a:r>
            <a:endParaRPr lang="en-US" sz="1200" b="1" dirty="0"/>
          </a:p>
          <a:p>
            <a:pPr marL="342900" indent="-342900" algn="just">
              <a:spcBef>
                <a:spcPts val="300"/>
              </a:spcBef>
              <a:buFont typeface="+mj-lt"/>
              <a:buAutoNum type="arabicPeriod"/>
              <a:defRPr/>
            </a:pPr>
            <a:r>
              <a:rPr lang="ro-RO" sz="1200" b="1" dirty="0"/>
              <a:t>O copie a etichetei produsului (ambalajului), declarată de către solicitant;</a:t>
            </a:r>
            <a:endParaRPr lang="en-US" sz="1200" b="1" dirty="0"/>
          </a:p>
          <a:p>
            <a:pPr marL="342900" indent="-342900" algn="just">
              <a:spcBef>
                <a:spcPts val="300"/>
              </a:spcBef>
              <a:buFont typeface="+mj-lt"/>
              <a:buAutoNum type="arabicPeriod"/>
              <a:defRPr/>
            </a:pPr>
            <a:r>
              <a:rPr lang="ro-RO" sz="1200" b="1" dirty="0"/>
              <a:t>Protocoale de cercetare (teste) (acte de examinare igienică)</a:t>
            </a:r>
            <a:endParaRPr lang="en-US" sz="1200" b="1" dirty="0"/>
          </a:p>
          <a:p>
            <a:pPr marL="342900" indent="-342900" algn="just">
              <a:spcBef>
                <a:spcPts val="300"/>
              </a:spcBef>
              <a:buFont typeface="+mj-lt"/>
              <a:buAutoNum type="arabicPeriod"/>
              <a:defRPr/>
            </a:pPr>
            <a:r>
              <a:rPr lang="ro-RO" sz="1200" b="1" dirty="0"/>
              <a:t>Copii ale documentelor care confirmă importul de mostre de mărfuri controlate pe teritoriul vamal al Uniunii Vamale</a:t>
            </a:r>
            <a:endParaRPr lang="en-US" sz="1200" b="1" dirty="0"/>
          </a:p>
        </p:txBody>
      </p:sp>
      <p:pic>
        <p:nvPicPr>
          <p:cNvPr id="2050" name="Picture 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8017008" y="2227029"/>
            <a:ext cx="4051590" cy="4060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Рисунок 2">
            <a:extLst>
              <a:ext uri="{FF2B5EF4-FFF2-40B4-BE49-F238E27FC236}">
                <a16:creationId xmlns:a16="http://schemas.microsoft.com/office/drawing/2014/main" id="{433B331B-55D3-491E-B486-C6D83BC65CC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36546389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805976" y="1168842"/>
            <a:ext cx="10622942" cy="369332"/>
          </a:xfrm>
          <a:prstGeom prst="rect">
            <a:avLst/>
          </a:prstGeom>
          <a:noFill/>
        </p:spPr>
        <p:txBody>
          <a:bodyPr wrap="square" rtlCol="0">
            <a:spAutoFit/>
          </a:bodyPr>
          <a:lstStyle/>
          <a:p>
            <a:pPr algn="ctr"/>
            <a:r>
              <a:rPr lang="en-US" b="1" dirty="0">
                <a:solidFill>
                  <a:srgbClr val="0000CC"/>
                </a:solidFill>
              </a:rPr>
              <a:t>II. </a:t>
            </a:r>
            <a:r>
              <a:rPr lang="ro-RO" b="1" dirty="0">
                <a:solidFill>
                  <a:srgbClr val="0000CC"/>
                </a:solidFill>
              </a:rPr>
              <a:t>ACŢIUNILE ANTREPRENORILOR DE PÂNĂ LA INIŢIEREA EXPORTULUI ÎN UE SAU CSI</a:t>
            </a:r>
            <a:endParaRPr lang="ru-RU" dirty="0">
              <a:solidFill>
                <a:srgbClr val="0000CC"/>
              </a:solidFill>
            </a:endParaRPr>
          </a:p>
        </p:txBody>
      </p:sp>
      <p:sp>
        <p:nvSpPr>
          <p:cNvPr id="11" name="Прямоугольник 2"/>
          <p:cNvSpPr>
            <a:spLocks noChangeArrowheads="1"/>
          </p:cNvSpPr>
          <p:nvPr/>
        </p:nvSpPr>
        <p:spPr bwMode="auto">
          <a:xfrm>
            <a:off x="398497" y="1643694"/>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2.</a:t>
            </a:r>
            <a:r>
              <a:rPr lang="ro-RO" altLang="en-US" b="1" dirty="0">
                <a:solidFill>
                  <a:srgbClr val="FF0000"/>
                </a:solidFill>
              </a:rPr>
              <a:t>2</a:t>
            </a:r>
            <a:r>
              <a:rPr lang="en-US" altLang="en-US" b="1" dirty="0">
                <a:solidFill>
                  <a:srgbClr val="FF0000"/>
                </a:solidFill>
              </a:rPr>
              <a:t>. M</a:t>
            </a:r>
            <a:r>
              <a:rPr lang="ro-RO" b="1" dirty="0" err="1">
                <a:solidFill>
                  <a:srgbClr val="FF0000"/>
                </a:solidFill>
              </a:rPr>
              <a:t>odalităţile</a:t>
            </a:r>
            <a:r>
              <a:rPr lang="ro-RO" b="1" dirty="0">
                <a:solidFill>
                  <a:srgbClr val="FF0000"/>
                </a:solidFill>
              </a:rPr>
              <a:t> de export a producţiei agroalimentare în CSI</a:t>
            </a:r>
            <a:r>
              <a:rPr lang="ro-MO" altLang="en-US" b="1" dirty="0">
                <a:solidFill>
                  <a:srgbClr val="FF0000"/>
                </a:solidFill>
              </a:rPr>
              <a:t>:</a:t>
            </a:r>
            <a:endParaRPr lang="en-US" altLang="en-US" b="1" dirty="0">
              <a:solidFill>
                <a:srgbClr val="FF0000"/>
              </a:solidFill>
            </a:endParaRPr>
          </a:p>
        </p:txBody>
      </p:sp>
      <p:graphicFrame>
        <p:nvGraphicFramePr>
          <p:cNvPr id="13" name="Таблица 12"/>
          <p:cNvGraphicFramePr>
            <a:graphicFrameLocks noGrp="1"/>
          </p:cNvGraphicFramePr>
          <p:nvPr>
            <p:extLst>
              <p:ext uri="{D42A27DB-BD31-4B8C-83A1-F6EECF244321}">
                <p14:modId xmlns:p14="http://schemas.microsoft.com/office/powerpoint/2010/main" val="1695459865"/>
              </p:ext>
            </p:extLst>
          </p:nvPr>
        </p:nvGraphicFramePr>
        <p:xfrm>
          <a:off x="398497" y="2771906"/>
          <a:ext cx="11488703" cy="3865578"/>
        </p:xfrm>
        <a:graphic>
          <a:graphicData uri="http://schemas.openxmlformats.org/drawingml/2006/table">
            <a:tbl>
              <a:tblPr firstRow="1" firstCol="1" bandRow="1">
                <a:tableStyleId>{5940675A-B579-460E-94D1-54222C63F5DA}</a:tableStyleId>
              </a:tblPr>
              <a:tblGrid>
                <a:gridCol w="2122159">
                  <a:extLst>
                    <a:ext uri="{9D8B030D-6E8A-4147-A177-3AD203B41FA5}">
                      <a16:colId xmlns:a16="http://schemas.microsoft.com/office/drawing/2014/main" val="20000"/>
                    </a:ext>
                  </a:extLst>
                </a:gridCol>
                <a:gridCol w="9366544">
                  <a:extLst>
                    <a:ext uri="{9D8B030D-6E8A-4147-A177-3AD203B41FA5}">
                      <a16:colId xmlns:a16="http://schemas.microsoft.com/office/drawing/2014/main" val="20001"/>
                    </a:ext>
                  </a:extLst>
                </a:gridCol>
              </a:tblGrid>
              <a:tr h="1530434">
                <a:tc>
                  <a:txBody>
                    <a:bodyPr/>
                    <a:lstStyle/>
                    <a:p>
                      <a:pPr algn="ctr">
                        <a:lnSpc>
                          <a:spcPts val="1400"/>
                        </a:lnSpc>
                        <a:spcAft>
                          <a:spcPts val="600"/>
                        </a:spcAft>
                      </a:pPr>
                      <a:r>
                        <a:rPr lang="ro-MO" sz="1400" b="1" noProof="0" dirty="0">
                          <a:effectLst/>
                        </a:rPr>
                        <a:t>Costul serviciului și modul de plată</a:t>
                      </a:r>
                      <a:endParaRPr lang="ro-MO" sz="1400" b="1" noProof="0" dirty="0">
                        <a:effectLst/>
                        <a:latin typeface="Calibri"/>
                        <a:ea typeface="Calibri"/>
                        <a:cs typeface="Times New Roman"/>
                      </a:endParaRPr>
                    </a:p>
                  </a:txBody>
                  <a:tcPr marL="83964" marR="83964" marT="50386" marB="50386"/>
                </a:tc>
                <a:tc>
                  <a:txBody>
                    <a:bodyPr/>
                    <a:lstStyle/>
                    <a:p>
                      <a:pPr algn="just">
                        <a:lnSpc>
                          <a:spcPts val="1400"/>
                        </a:lnSpc>
                        <a:spcAft>
                          <a:spcPts val="600"/>
                        </a:spcAft>
                      </a:pPr>
                      <a:r>
                        <a:rPr lang="ro-MO" sz="1400" b="1" noProof="0" dirty="0">
                          <a:effectLst/>
                        </a:rPr>
                        <a:t>Taxa de stat pentru înregistrare:</a:t>
                      </a:r>
                    </a:p>
                    <a:p>
                      <a:pPr marL="342900" lvl="0" indent="-342900" algn="just">
                        <a:lnSpc>
                          <a:spcPts val="1400"/>
                        </a:lnSpc>
                        <a:spcAft>
                          <a:spcPts val="600"/>
                        </a:spcAft>
                        <a:buFont typeface="Courier New"/>
                        <a:buChar char="o"/>
                      </a:pPr>
                      <a:r>
                        <a:rPr lang="ro-MO" sz="1400" noProof="0" dirty="0">
                          <a:effectLst/>
                        </a:rPr>
                        <a:t>pentru înregistrarea de stat a noului produs alimentar sau material - 5000 ruble</a:t>
                      </a:r>
                    </a:p>
                    <a:p>
                      <a:pPr marL="342900" lvl="0" indent="-342900" algn="just">
                        <a:lnSpc>
                          <a:spcPts val="1400"/>
                        </a:lnSpc>
                        <a:spcAft>
                          <a:spcPts val="600"/>
                        </a:spcAft>
                        <a:buFont typeface="Courier New"/>
                        <a:buChar char="o"/>
                      </a:pPr>
                      <a:r>
                        <a:rPr lang="ro-MO" sz="1400" noProof="0" dirty="0">
                          <a:effectLst/>
                        </a:rPr>
                        <a:t>pentru înregistrarea de stat a unui anumit tip de produs, care prezintă un pericol potențial pentru om, precum și tipul de produs, pentru prima dată importat pe teritoriul Federației Ruse - 5000 ruble</a:t>
                      </a:r>
                    </a:p>
                    <a:p>
                      <a:pPr marL="342900" lvl="0" indent="-342900" algn="just">
                        <a:lnSpc>
                          <a:spcPts val="1400"/>
                        </a:lnSpc>
                        <a:spcAft>
                          <a:spcPts val="600"/>
                        </a:spcAft>
                        <a:buFont typeface="Courier New"/>
                        <a:buChar char="o"/>
                      </a:pPr>
                      <a:r>
                        <a:rPr lang="ro-MO" sz="1400" noProof="0" dirty="0">
                          <a:effectLst/>
                        </a:rPr>
                        <a:t>pentru modificarea certificatului de înregistrare de stat - 350 ruble</a:t>
                      </a:r>
                    </a:p>
                    <a:p>
                      <a:pPr marL="342900" lvl="0" indent="-342900" algn="just">
                        <a:lnSpc>
                          <a:spcPts val="1400"/>
                        </a:lnSpc>
                        <a:spcAft>
                          <a:spcPts val="600"/>
                        </a:spcAft>
                        <a:buFont typeface="Courier New"/>
                        <a:buChar char="o"/>
                      </a:pPr>
                      <a:r>
                        <a:rPr lang="ro-MO" sz="1400" noProof="0" dirty="0">
                          <a:effectLst/>
                        </a:rPr>
                        <a:t>un document care să confirme plata taxei de stat (asigurarea facultativă)</a:t>
                      </a:r>
                      <a:endParaRPr lang="ro-MO" sz="1400" noProof="0" dirty="0">
                        <a:effectLst/>
                        <a:latin typeface="Calibri"/>
                        <a:ea typeface="Calibri"/>
                        <a:cs typeface="Times New Roman"/>
                      </a:endParaRPr>
                    </a:p>
                  </a:txBody>
                  <a:tcPr marL="83964" marR="83964" marT="50386" marB="50386"/>
                </a:tc>
                <a:extLst>
                  <a:ext uri="{0D108BD9-81ED-4DB2-BD59-A6C34878D82A}">
                    <a16:rowId xmlns:a16="http://schemas.microsoft.com/office/drawing/2014/main" val="10000"/>
                  </a:ext>
                </a:extLst>
              </a:tr>
              <a:tr h="0">
                <a:tc>
                  <a:txBody>
                    <a:bodyPr/>
                    <a:lstStyle/>
                    <a:p>
                      <a:pPr algn="ctr">
                        <a:lnSpc>
                          <a:spcPts val="1400"/>
                        </a:lnSpc>
                        <a:spcAft>
                          <a:spcPts val="600"/>
                        </a:spcAft>
                      </a:pPr>
                      <a:r>
                        <a:rPr lang="ro-MO" sz="1200" b="1" noProof="0" dirty="0">
                          <a:effectLst/>
                        </a:rPr>
                        <a:t>Termenul de prestări servicii</a:t>
                      </a:r>
                      <a:endParaRPr lang="ro-MO" sz="1200" b="1" noProof="0" dirty="0">
                        <a:effectLst/>
                        <a:latin typeface="Calibri"/>
                        <a:ea typeface="Calibri"/>
                        <a:cs typeface="Times New Roman"/>
                      </a:endParaRPr>
                    </a:p>
                  </a:txBody>
                  <a:tcPr marL="83964" marR="83964" marT="50386" marB="50386"/>
                </a:tc>
                <a:tc>
                  <a:txBody>
                    <a:bodyPr/>
                    <a:lstStyle/>
                    <a:p>
                      <a:pPr>
                        <a:lnSpc>
                          <a:spcPts val="1400"/>
                        </a:lnSpc>
                        <a:spcAft>
                          <a:spcPts val="600"/>
                        </a:spcAft>
                      </a:pPr>
                      <a:r>
                        <a:rPr lang="ro-MO" sz="1400" b="1" noProof="0" dirty="0">
                          <a:effectLst/>
                        </a:rPr>
                        <a:t>Nu mai mult de 7 zile calendaristice de la data primirii cererii.</a:t>
                      </a:r>
                      <a:endParaRPr lang="ro-MO" sz="1400" b="1" noProof="0" dirty="0">
                        <a:effectLst/>
                        <a:latin typeface="Calibri"/>
                        <a:ea typeface="Calibri"/>
                        <a:cs typeface="Times New Roman"/>
                      </a:endParaRPr>
                    </a:p>
                  </a:txBody>
                  <a:tcPr marL="83964" marR="83964" marT="50386" marB="50386"/>
                </a:tc>
                <a:extLst>
                  <a:ext uri="{0D108BD9-81ED-4DB2-BD59-A6C34878D82A}">
                    <a16:rowId xmlns:a16="http://schemas.microsoft.com/office/drawing/2014/main" val="10001"/>
                  </a:ext>
                </a:extLst>
              </a:tr>
              <a:tr h="1470003">
                <a:tc>
                  <a:txBody>
                    <a:bodyPr/>
                    <a:lstStyle/>
                    <a:p>
                      <a:pPr algn="ctr">
                        <a:lnSpc>
                          <a:spcPts val="1400"/>
                        </a:lnSpc>
                        <a:spcAft>
                          <a:spcPts val="600"/>
                        </a:spcAft>
                      </a:pPr>
                      <a:r>
                        <a:rPr lang="ro-MO" sz="1400" b="1" noProof="0">
                          <a:effectLst/>
                        </a:rPr>
                        <a:t>Rezultatele prestării serviciului</a:t>
                      </a:r>
                      <a:endParaRPr lang="ro-MO" sz="1400" b="1" noProof="0">
                        <a:effectLst/>
                        <a:latin typeface="Calibri"/>
                        <a:ea typeface="Calibri"/>
                        <a:cs typeface="Times New Roman"/>
                      </a:endParaRPr>
                    </a:p>
                  </a:txBody>
                  <a:tcPr marL="83964" marR="83964" marT="50386" marB="50386"/>
                </a:tc>
                <a:tc>
                  <a:txBody>
                    <a:bodyPr/>
                    <a:lstStyle/>
                    <a:p>
                      <a:pPr>
                        <a:lnSpc>
                          <a:spcPts val="1400"/>
                        </a:lnSpc>
                        <a:spcAft>
                          <a:spcPts val="600"/>
                        </a:spcAft>
                      </a:pPr>
                      <a:r>
                        <a:rPr lang="ro-MO" sz="1400" i="1" u="sng" noProof="0" dirty="0">
                          <a:effectLst/>
                        </a:rPr>
                        <a:t>Cu emiterea:</a:t>
                      </a:r>
                    </a:p>
                    <a:p>
                      <a:pPr>
                        <a:lnSpc>
                          <a:spcPts val="1400"/>
                        </a:lnSpc>
                        <a:spcAft>
                          <a:spcPts val="600"/>
                        </a:spcAft>
                      </a:pPr>
                      <a:r>
                        <a:rPr lang="ro-MO" sz="1400" b="1" noProof="0" dirty="0">
                          <a:effectLst/>
                        </a:rPr>
                        <a:t>Certificat de înregistrare de stat a produselor (original, 1 buc.)</a:t>
                      </a:r>
                    </a:p>
                    <a:p>
                      <a:pPr>
                        <a:lnSpc>
                          <a:spcPts val="1400"/>
                        </a:lnSpc>
                        <a:spcAft>
                          <a:spcPts val="600"/>
                        </a:spcAft>
                      </a:pPr>
                      <a:r>
                        <a:rPr lang="ro-MO" sz="1400" noProof="0" dirty="0">
                          <a:effectLst/>
                        </a:rPr>
                        <a:t> pe formularul aprobat</a:t>
                      </a:r>
                    </a:p>
                    <a:p>
                      <a:pPr>
                        <a:lnSpc>
                          <a:spcPts val="1400"/>
                        </a:lnSpc>
                        <a:spcAft>
                          <a:spcPts val="600"/>
                        </a:spcAft>
                      </a:pPr>
                      <a:r>
                        <a:rPr lang="ro-MO" sz="1400" noProof="0" dirty="0">
                          <a:effectLst/>
                        </a:rPr>
                        <a:t> emis la finele serviciului acordat</a:t>
                      </a:r>
                    </a:p>
                    <a:p>
                      <a:pPr>
                        <a:lnSpc>
                          <a:spcPts val="1400"/>
                        </a:lnSpc>
                        <a:spcAft>
                          <a:spcPts val="600"/>
                        </a:spcAft>
                      </a:pPr>
                      <a:r>
                        <a:rPr lang="ro-MO" sz="1400" i="1" u="sng" kern="1200" noProof="0" dirty="0">
                          <a:solidFill>
                            <a:schemeClr val="tx1"/>
                          </a:solidFill>
                          <a:effectLst/>
                          <a:latin typeface="+mn-lt"/>
                          <a:ea typeface="+mn-ea"/>
                          <a:cs typeface="+mn-cs"/>
                        </a:rPr>
                        <a:t>În consecință: </a:t>
                      </a:r>
                      <a:r>
                        <a:rPr lang="ro-MO" sz="1400" b="1" kern="1200" noProof="0" dirty="0">
                          <a:solidFill>
                            <a:schemeClr val="tx1"/>
                          </a:solidFill>
                          <a:effectLst/>
                          <a:latin typeface="+mn-lt"/>
                          <a:ea typeface="+mn-ea"/>
                          <a:cs typeface="+mn-cs"/>
                        </a:rPr>
                        <a:t>Eliberarea certificatului de înregistrare de stat.</a:t>
                      </a:r>
                    </a:p>
                    <a:p>
                      <a:pPr>
                        <a:lnSpc>
                          <a:spcPts val="1400"/>
                        </a:lnSpc>
                        <a:spcAft>
                          <a:spcPts val="600"/>
                        </a:spcAft>
                      </a:pPr>
                      <a:r>
                        <a:rPr lang="ro-MO" sz="1400" i="1" u="sng" kern="1200" noProof="0" dirty="0">
                          <a:solidFill>
                            <a:schemeClr val="tx1"/>
                          </a:solidFill>
                          <a:effectLst/>
                          <a:latin typeface="+mn-lt"/>
                          <a:ea typeface="+mn-ea"/>
                          <a:cs typeface="+mn-cs"/>
                        </a:rPr>
                        <a:t>Modul de primire:</a:t>
                      </a:r>
                    </a:p>
                    <a:p>
                      <a:pPr>
                        <a:lnSpc>
                          <a:spcPts val="1400"/>
                        </a:lnSpc>
                        <a:spcAft>
                          <a:spcPts val="600"/>
                        </a:spcAft>
                      </a:pPr>
                      <a:r>
                        <a:rPr lang="ro-MO" sz="1400" noProof="0" dirty="0">
                          <a:effectLst/>
                        </a:rPr>
                        <a:t> </a:t>
                      </a:r>
                      <a:r>
                        <a:rPr lang="ro-MO" sz="1400" b="1" noProof="0" dirty="0">
                          <a:effectLst/>
                        </a:rPr>
                        <a:t>printr-un reprezentant legal</a:t>
                      </a:r>
                    </a:p>
                    <a:p>
                      <a:pPr>
                        <a:lnSpc>
                          <a:spcPts val="1400"/>
                        </a:lnSpc>
                        <a:spcAft>
                          <a:spcPts val="600"/>
                        </a:spcAft>
                      </a:pPr>
                      <a:r>
                        <a:rPr lang="ro-MO" sz="1400" b="1" noProof="0" dirty="0">
                          <a:effectLst/>
                        </a:rPr>
                        <a:t> personal</a:t>
                      </a:r>
                      <a:endParaRPr lang="ro-MO" sz="1400" b="1" noProof="0" dirty="0">
                        <a:effectLst/>
                        <a:latin typeface="Calibri"/>
                        <a:ea typeface="Calibri"/>
                        <a:cs typeface="Times New Roman"/>
                      </a:endParaRPr>
                    </a:p>
                  </a:txBody>
                  <a:tcPr marL="83964" marR="83964" marT="50386" marB="50386"/>
                </a:tc>
                <a:extLst>
                  <a:ext uri="{0D108BD9-81ED-4DB2-BD59-A6C34878D82A}">
                    <a16:rowId xmlns:a16="http://schemas.microsoft.com/office/drawing/2014/main" val="10002"/>
                  </a:ext>
                </a:extLst>
              </a:tr>
            </a:tbl>
          </a:graphicData>
        </a:graphic>
      </p:graphicFrame>
      <p:sp>
        <p:nvSpPr>
          <p:cNvPr id="15" name="TextBox 3"/>
          <p:cNvSpPr txBox="1">
            <a:spLocks noChangeArrowheads="1"/>
          </p:cNvSpPr>
          <p:nvPr/>
        </p:nvSpPr>
        <p:spPr bwMode="auto">
          <a:xfrm>
            <a:off x="267494" y="2038807"/>
            <a:ext cx="116570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r>
              <a:rPr lang="ro-MO" sz="1200" b="1" dirty="0"/>
              <a:t>Finalizarea procedurii de Înregistrare de stat </a:t>
            </a:r>
            <a:r>
              <a:rPr lang="ro-RO" sz="1200" b="1" dirty="0"/>
              <a:t>РОСПОТРЕБНАДЗОР</a:t>
            </a:r>
            <a:r>
              <a:rPr lang="en-US" sz="1200" b="1" dirty="0"/>
              <a:t> </a:t>
            </a:r>
            <a:r>
              <a:rPr lang="ro-MO" sz="1200" b="1" dirty="0"/>
              <a:t>a primului produs  introdus pentru prima dată la importul pe teritoriul Federației Ruse.</a:t>
            </a:r>
          </a:p>
        </p:txBody>
      </p:sp>
      <p:sp>
        <p:nvSpPr>
          <p:cNvPr id="3" name="Прямоугольник 2"/>
          <p:cNvSpPr/>
          <p:nvPr/>
        </p:nvSpPr>
        <p:spPr>
          <a:xfrm>
            <a:off x="5013435" y="6082496"/>
            <a:ext cx="6789682" cy="369332"/>
          </a:xfrm>
          <a:prstGeom prst="rect">
            <a:avLst/>
          </a:prstGeom>
        </p:spPr>
        <p:txBody>
          <a:bodyPr wrap="square">
            <a:spAutoFit/>
          </a:bodyPr>
          <a:lstStyle/>
          <a:p>
            <a:r>
              <a:rPr lang="ro-MO" dirty="0">
                <a:hlinkClick r:id="rId4"/>
              </a:rPr>
              <a:t>https://www.rospotrebnadzor.ru/gosserv/for/11/category/90/5402/</a:t>
            </a:r>
            <a:endParaRPr lang="ru-RU" dirty="0"/>
          </a:p>
        </p:txBody>
      </p:sp>
      <p:pic>
        <p:nvPicPr>
          <p:cNvPr id="5" name="Рисунок 4">
            <a:extLst>
              <a:ext uri="{FF2B5EF4-FFF2-40B4-BE49-F238E27FC236}">
                <a16:creationId xmlns:a16="http://schemas.microsoft.com/office/drawing/2014/main" id="{C53A1475-26F3-4D36-B758-4513B33FCD5D}"/>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9834364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336430" y="1803240"/>
            <a:ext cx="11645661" cy="3354765"/>
          </a:xfrm>
          <a:prstGeom prst="rect">
            <a:avLst/>
          </a:prstGeom>
          <a:noFill/>
        </p:spPr>
        <p:txBody>
          <a:bodyPr wrap="square" rtlCol="0">
            <a:spAutoFit/>
          </a:bodyPr>
          <a:lstStyle/>
          <a:p>
            <a:pPr algn="ctr"/>
            <a:r>
              <a:rPr lang="en-US" sz="4200" b="1" dirty="0">
                <a:solidFill>
                  <a:srgbClr val="0000CC"/>
                </a:solidFill>
              </a:rPr>
              <a:t>I</a:t>
            </a:r>
            <a:r>
              <a:rPr lang="ro-RO" sz="4200" b="1" dirty="0">
                <a:solidFill>
                  <a:srgbClr val="0000CC"/>
                </a:solidFill>
              </a:rPr>
              <a:t>II</a:t>
            </a:r>
            <a:r>
              <a:rPr lang="en-US" sz="4200" b="1" dirty="0">
                <a:solidFill>
                  <a:srgbClr val="0000CC"/>
                </a:solidFill>
              </a:rPr>
              <a:t>. </a:t>
            </a:r>
            <a:r>
              <a:rPr lang="ro-RO" sz="4200" b="1" dirty="0">
                <a:solidFill>
                  <a:srgbClr val="0000CC"/>
                </a:solidFill>
              </a:rPr>
              <a:t>Strategia de export: analiza capacității de export, strategia și planul de export. </a:t>
            </a:r>
          </a:p>
          <a:p>
            <a:pPr algn="ctr"/>
            <a:r>
              <a:rPr lang="ro-RO" sz="4200" b="1" dirty="0">
                <a:solidFill>
                  <a:srgbClr val="0000CC"/>
                </a:solidFill>
              </a:rPr>
              <a:t>Algoritmul exportului și pregătirea actelor necesare pentru exportul produselor și serviciilor.</a:t>
            </a:r>
            <a:endParaRPr lang="ru-RU" sz="4200" b="1" dirty="0">
              <a:solidFill>
                <a:srgbClr val="0000CC"/>
              </a:solidFill>
            </a:endParaRPr>
          </a:p>
          <a:p>
            <a:pPr algn="ctr"/>
            <a:endParaRPr lang="ru-RU" sz="4400" b="1" dirty="0">
              <a:solidFill>
                <a:srgbClr val="0000CC"/>
              </a:solidFill>
            </a:endParaRPr>
          </a:p>
        </p:txBody>
      </p:sp>
      <p:pic>
        <p:nvPicPr>
          <p:cNvPr id="3" name="Рисунок 2">
            <a:extLst>
              <a:ext uri="{FF2B5EF4-FFF2-40B4-BE49-F238E27FC236}">
                <a16:creationId xmlns:a16="http://schemas.microsoft.com/office/drawing/2014/main" id="{32197E2A-3305-4E10-9F55-88360C4EDC2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32305641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ro-RO" altLang="en-US" b="1" dirty="0">
                <a:solidFill>
                  <a:srgbClr val="0000CC"/>
                </a:solidFill>
              </a:rPr>
              <a:t>O</a:t>
            </a:r>
            <a:r>
              <a:rPr lang="ro-RO" b="1" dirty="0">
                <a:solidFill>
                  <a:srgbClr val="0000CC"/>
                </a:solidFill>
              </a:rPr>
              <a:t>RIENTAREA GEOGRAFICĂ A EXPORTULUI DIN RM ÎN UE ŞI CSI</a:t>
            </a:r>
            <a:endParaRPr lang="ru-RU" b="1" dirty="0">
              <a:solidFill>
                <a:srgbClr val="0000CC"/>
              </a:solidFill>
            </a:endParaRPr>
          </a:p>
        </p:txBody>
      </p:sp>
      <p:sp>
        <p:nvSpPr>
          <p:cNvPr id="13" name="Прямоугольник 3"/>
          <p:cNvSpPr>
            <a:spLocks noChangeArrowheads="1"/>
          </p:cNvSpPr>
          <p:nvPr/>
        </p:nvSpPr>
        <p:spPr bwMode="auto">
          <a:xfrm>
            <a:off x="262279" y="1786454"/>
            <a:ext cx="4057473"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ro-RO" b="1" u="sng" dirty="0">
                <a:solidFill>
                  <a:srgbClr val="0000CC"/>
                </a:solidFill>
              </a:rPr>
              <a:t>Ianuarie – Iulie 2019</a:t>
            </a:r>
          </a:p>
          <a:p>
            <a:pPr algn="just"/>
            <a:endParaRPr lang="en-US" b="1" dirty="0"/>
          </a:p>
          <a:p>
            <a:pPr algn="just"/>
            <a:r>
              <a:rPr lang="vi-VN" b="1" dirty="0"/>
              <a:t>Exporturile de mărfuri destinate</a:t>
            </a:r>
            <a:r>
              <a:rPr lang="vi-VN" dirty="0"/>
              <a:t> </a:t>
            </a:r>
            <a:r>
              <a:rPr lang="vi-VN" b="1" dirty="0"/>
              <a:t>țărilor</a:t>
            </a:r>
            <a:r>
              <a:rPr lang="vi-VN" dirty="0"/>
              <a:t> </a:t>
            </a:r>
            <a:r>
              <a:rPr lang="vi-VN" b="1" dirty="0"/>
              <a:t>Uniunii Europene (UE–28)</a:t>
            </a:r>
            <a:r>
              <a:rPr lang="vi-VN" dirty="0"/>
              <a:t> au însumat 1034,1 mil. dolari SUA, deținând o cotă de 65,4% în total exporturi (68,7% - în ianuarie-iulie 2018).</a:t>
            </a:r>
            <a:endParaRPr lang="ro-RO" dirty="0"/>
          </a:p>
          <a:p>
            <a:pPr algn="just"/>
            <a:endParaRPr lang="vi-VN" dirty="0"/>
          </a:p>
          <a:p>
            <a:pPr algn="just"/>
            <a:r>
              <a:rPr lang="vi-VN" b="1" dirty="0"/>
              <a:t>Țările CSI</a:t>
            </a:r>
            <a:r>
              <a:rPr lang="vi-VN" dirty="0"/>
              <a:t> </a:t>
            </a:r>
            <a:r>
              <a:rPr lang="vi-VN" b="1" dirty="0"/>
              <a:t>au fost prezente în</a:t>
            </a:r>
            <a:r>
              <a:rPr lang="vi-VN" dirty="0"/>
              <a:t> </a:t>
            </a:r>
            <a:r>
              <a:rPr lang="vi-VN" b="1" dirty="0"/>
              <a:t>exporturile Moldovei</a:t>
            </a:r>
            <a:r>
              <a:rPr lang="vi-VN" dirty="0"/>
              <a:t> cu o pondere de 14,7%, ce corespunde unei valori de 232,9 mil. dolari SUA. </a:t>
            </a:r>
          </a:p>
        </p:txBody>
      </p:sp>
      <p:pic>
        <p:nvPicPr>
          <p:cNvPr id="2050" name="Picture 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550978" y="1583267"/>
            <a:ext cx="7289371" cy="4281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023945" y="6064469"/>
            <a:ext cx="6716110" cy="369332"/>
          </a:xfrm>
          <a:prstGeom prst="rect">
            <a:avLst/>
          </a:prstGeom>
          <a:noFill/>
        </p:spPr>
        <p:txBody>
          <a:bodyPr wrap="square" rtlCol="0">
            <a:spAutoFit/>
          </a:bodyPr>
          <a:lstStyle/>
          <a:p>
            <a:pPr algn="ctr"/>
            <a:r>
              <a:rPr lang="ro-RO" b="1" dirty="0"/>
              <a:t>Sursa: </a:t>
            </a:r>
            <a:r>
              <a:rPr lang="ro-MO" dirty="0">
                <a:hlinkClick r:id="rId5"/>
              </a:rPr>
              <a:t>https://statistica.gov.md/newsview.php?l=ro</a:t>
            </a:r>
            <a:r>
              <a:rPr lang="ro-RO" b="1" dirty="0"/>
              <a:t> </a:t>
            </a:r>
            <a:endParaRPr lang="ru-RU" b="1" dirty="0"/>
          </a:p>
        </p:txBody>
      </p:sp>
      <p:pic>
        <p:nvPicPr>
          <p:cNvPr id="10" name="Рисунок 9">
            <a:extLst>
              <a:ext uri="{FF2B5EF4-FFF2-40B4-BE49-F238E27FC236}">
                <a16:creationId xmlns:a16="http://schemas.microsoft.com/office/drawing/2014/main" id="{32197E2A-3305-4E10-9F55-88360C4EDC2B}"/>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1837667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ro-RO" altLang="en-US" b="1" dirty="0">
                <a:solidFill>
                  <a:srgbClr val="0000CC"/>
                </a:solidFill>
              </a:rPr>
              <a:t>O</a:t>
            </a:r>
            <a:r>
              <a:rPr lang="ro-RO" b="1" dirty="0">
                <a:solidFill>
                  <a:srgbClr val="0000CC"/>
                </a:solidFill>
              </a:rPr>
              <a:t>RIENTAREA GEOGRAFICĂ A IMPORTURILOR DIN UE ŞI CSI ÎN RM </a:t>
            </a:r>
            <a:endParaRPr lang="ru-RU" b="1" dirty="0">
              <a:solidFill>
                <a:srgbClr val="0000CC"/>
              </a:solidFill>
            </a:endParaRPr>
          </a:p>
        </p:txBody>
      </p:sp>
      <p:sp>
        <p:nvSpPr>
          <p:cNvPr id="13" name="Прямоугольник 3"/>
          <p:cNvSpPr>
            <a:spLocks noChangeArrowheads="1"/>
          </p:cNvSpPr>
          <p:nvPr/>
        </p:nvSpPr>
        <p:spPr bwMode="auto">
          <a:xfrm>
            <a:off x="157175" y="1894186"/>
            <a:ext cx="4057473"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ro-RO" b="1" u="sng" dirty="0">
                <a:solidFill>
                  <a:srgbClr val="0000CC"/>
                </a:solidFill>
              </a:rPr>
              <a:t>Ianuarie – Iulie 2019</a:t>
            </a:r>
          </a:p>
          <a:p>
            <a:pPr algn="just"/>
            <a:endParaRPr lang="ro-RO" b="1" dirty="0"/>
          </a:p>
          <a:p>
            <a:pPr algn="just"/>
            <a:r>
              <a:rPr lang="vi-VN" b="1" dirty="0"/>
              <a:t>Importurile de mărfuri din</a:t>
            </a:r>
            <a:r>
              <a:rPr lang="vi-VN" dirty="0"/>
              <a:t> </a:t>
            </a:r>
            <a:r>
              <a:rPr lang="vi-VN" b="1" dirty="0"/>
              <a:t>țările Uniunii Europene (UE-28)</a:t>
            </a:r>
            <a:r>
              <a:rPr lang="vi-VN" dirty="0"/>
              <a:t> s-au cifrat la 1662,2 mil. dolari SUA, deținând o pondere de 50,3% în total importuri.</a:t>
            </a:r>
            <a:endParaRPr lang="ro-RO" dirty="0"/>
          </a:p>
          <a:p>
            <a:pPr algn="just"/>
            <a:endParaRPr lang="vi-VN" dirty="0"/>
          </a:p>
          <a:p>
            <a:pPr algn="just"/>
            <a:r>
              <a:rPr lang="vi-VN" b="1" dirty="0"/>
              <a:t>Importurile de mărfuri provenite din</a:t>
            </a:r>
            <a:r>
              <a:rPr lang="vi-VN" dirty="0"/>
              <a:t> </a:t>
            </a:r>
            <a:r>
              <a:rPr lang="vi-VN" b="1" dirty="0"/>
              <a:t>țările CSI</a:t>
            </a:r>
            <a:r>
              <a:rPr lang="vi-VN" dirty="0"/>
              <a:t> au avut o valoare de 807,9 mil. dolari SUA, care echivalează cu o cotă de 24,4% în total importuri.</a:t>
            </a:r>
          </a:p>
        </p:txBody>
      </p:sp>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a:ext>
            </a:extLst>
          </a:blip>
          <a:srcRect l="38684" t="35359" r="27194" b="30904"/>
          <a:stretch/>
        </p:blipFill>
        <p:spPr bwMode="auto">
          <a:xfrm>
            <a:off x="4340772" y="1540934"/>
            <a:ext cx="7499577" cy="4470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5023945" y="6064469"/>
            <a:ext cx="6716110" cy="369332"/>
          </a:xfrm>
          <a:prstGeom prst="rect">
            <a:avLst/>
          </a:prstGeom>
          <a:noFill/>
        </p:spPr>
        <p:txBody>
          <a:bodyPr wrap="square" rtlCol="0">
            <a:spAutoFit/>
          </a:bodyPr>
          <a:lstStyle/>
          <a:p>
            <a:pPr algn="ctr"/>
            <a:r>
              <a:rPr lang="ro-RO" b="1" dirty="0"/>
              <a:t>Sursa: </a:t>
            </a:r>
            <a:r>
              <a:rPr lang="ro-MO" dirty="0">
                <a:hlinkClick r:id="rId5"/>
              </a:rPr>
              <a:t>https://statistica.gov.md/newsview.php?l=ro</a:t>
            </a:r>
            <a:r>
              <a:rPr lang="ro-RO" b="1" dirty="0"/>
              <a:t> </a:t>
            </a:r>
            <a:endParaRPr lang="ru-RU" b="1" dirty="0"/>
          </a:p>
        </p:txBody>
      </p:sp>
      <p:pic>
        <p:nvPicPr>
          <p:cNvPr id="12" name="Рисунок 11">
            <a:extLst>
              <a:ext uri="{FF2B5EF4-FFF2-40B4-BE49-F238E27FC236}">
                <a16:creationId xmlns:a16="http://schemas.microsoft.com/office/drawing/2014/main" id="{32197E2A-3305-4E10-9F55-88360C4EDC2B}"/>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19233735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453477" y="1116784"/>
            <a:ext cx="11157194" cy="369332"/>
          </a:xfrm>
          <a:prstGeom prst="rect">
            <a:avLst/>
          </a:prstGeom>
          <a:noFill/>
        </p:spPr>
        <p:txBody>
          <a:bodyPr wrap="square" rtlCol="0">
            <a:spAutoFit/>
          </a:bodyPr>
          <a:lstStyle/>
          <a:p>
            <a:pPr lvl="0"/>
            <a:r>
              <a:rPr lang="ro-RO" b="1" dirty="0">
                <a:solidFill>
                  <a:srgbClr val="0000CC"/>
                </a:solidFill>
              </a:rPr>
              <a:t>IMPACTUL DE 5 ANI DE APLICARE A DCFTA LA EXPORTUL ŞI IMPORTUL CU PRODUSE INDUSTRIALE ÎNTRE UE ŞI RM</a:t>
            </a:r>
            <a:endParaRPr lang="en-US" b="1" dirty="0">
              <a:solidFill>
                <a:srgbClr val="0000CC"/>
              </a:solidFill>
            </a:endParaRPr>
          </a:p>
        </p:txBody>
      </p:sp>
      <p:sp>
        <p:nvSpPr>
          <p:cNvPr id="13" name="Прямоугольник 3"/>
          <p:cNvSpPr>
            <a:spLocks noChangeArrowheads="1"/>
          </p:cNvSpPr>
          <p:nvPr/>
        </p:nvSpPr>
        <p:spPr bwMode="auto">
          <a:xfrm>
            <a:off x="250277" y="1789499"/>
            <a:ext cx="5225964" cy="4739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spcBef>
                <a:spcPts val="600"/>
              </a:spcBef>
              <a:spcAft>
                <a:spcPts val="600"/>
              </a:spcAft>
              <a:buFont typeface="+mj-lt"/>
              <a:buAutoNum type="arabicPeriod"/>
            </a:pPr>
            <a:r>
              <a:rPr lang="vi-VN" altLang="en-US" sz="1700" dirty="0">
                <a:latin typeface="Calibri" pitchFamily="34" charset="0"/>
              </a:rPr>
              <a:t>Exporturile de produse industriale pe piața UE sunt mai concentrate la nivel de piețe/țările de  destinație,  dar  mai  diversificate  la  nivel  de  produse,  comparativ  cu  exporturile  de agroalimentare. </a:t>
            </a:r>
            <a:endParaRPr lang="ro-RO" altLang="en-US" sz="1700" dirty="0">
              <a:latin typeface="Calibri" pitchFamily="34" charset="0"/>
            </a:endParaRPr>
          </a:p>
          <a:p>
            <a:pPr marL="342900" indent="-342900" algn="just">
              <a:spcBef>
                <a:spcPts val="600"/>
              </a:spcBef>
              <a:spcAft>
                <a:spcPts val="600"/>
              </a:spcAft>
              <a:buFont typeface="+mj-lt"/>
              <a:buAutoNum type="arabicPeriod"/>
            </a:pPr>
            <a:r>
              <a:rPr lang="ro-RO" altLang="en-US" sz="1700" dirty="0">
                <a:latin typeface="Calibri" pitchFamily="34" charset="0"/>
                <a:cs typeface="Arial" pitchFamily="34" charset="0"/>
              </a:rPr>
              <a:t>P</a:t>
            </a:r>
            <a:r>
              <a:rPr lang="vi-VN" altLang="en-US" sz="1700" dirty="0">
                <a:latin typeface="Calibri" pitchFamily="34" charset="0"/>
              </a:rPr>
              <a:t>este jumătate din exporturile de industriale spre UE sunt destinate unei singure țări – România – ponderea căreia a crescut de la 47% în 2011-2014 la 52% în 2015-2018</a:t>
            </a:r>
            <a:r>
              <a:rPr lang="ro-RO" altLang="en-US" sz="1700" dirty="0">
                <a:latin typeface="Calibri" pitchFamily="34" charset="0"/>
              </a:rPr>
              <a:t>.</a:t>
            </a:r>
          </a:p>
          <a:p>
            <a:pPr marL="342900" indent="-342900" algn="just">
              <a:spcBef>
                <a:spcPts val="600"/>
              </a:spcBef>
              <a:spcAft>
                <a:spcPts val="600"/>
              </a:spcAft>
              <a:buFont typeface="+mj-lt"/>
              <a:buAutoNum type="arabicPeriod"/>
            </a:pPr>
            <a:r>
              <a:rPr lang="vi-VN" altLang="en-US" sz="1700" dirty="0">
                <a:latin typeface="Calibri" pitchFamily="34" charset="0"/>
              </a:rPr>
              <a:t>Exporturile de produse industriale pe piața UE sunt dominate de industrii procesatoare </a:t>
            </a:r>
            <a:r>
              <a:rPr lang="ro-RO" altLang="en-US" sz="1700" dirty="0">
                <a:latin typeface="Calibri" pitchFamily="34" charset="0"/>
              </a:rPr>
              <a:t> </a:t>
            </a:r>
            <a:r>
              <a:rPr lang="vi-VN" altLang="en-US" sz="1700" dirty="0">
                <a:latin typeface="Calibri" pitchFamily="34" charset="0"/>
              </a:rPr>
              <a:t>low tech care lucrează pe bază de materie primă importată, cu valoare adăugată scăzută. </a:t>
            </a:r>
          </a:p>
          <a:p>
            <a:pPr marL="342900" indent="-342900" algn="just">
              <a:spcBef>
                <a:spcPts val="600"/>
              </a:spcBef>
              <a:spcAft>
                <a:spcPts val="600"/>
              </a:spcAft>
              <a:buFont typeface="+mj-lt"/>
              <a:buAutoNum type="arabicPeriod"/>
            </a:pPr>
            <a:r>
              <a:rPr lang="vi-VN" altLang="en-US" sz="1700" dirty="0">
                <a:latin typeface="Calibri" pitchFamily="34" charset="0"/>
              </a:rPr>
              <a:t>Peste jumătate din aceste exporturi nu poartă originea Republicii Moldova din cauza unui nivel insuficient  de  procesare,  fiind  catalogate  drept  re-exporturi.  </a:t>
            </a:r>
            <a:endParaRPr lang="ro-MO" altLang="en-US" sz="1700" u="sng" dirty="0">
              <a:latin typeface="Calibri" pitchFamily="34" charset="0"/>
            </a:endParaRPr>
          </a:p>
        </p:txBody>
      </p:sp>
      <p:graphicFrame>
        <p:nvGraphicFramePr>
          <p:cNvPr id="3" name="Таблица 2"/>
          <p:cNvGraphicFramePr>
            <a:graphicFrameLocks noGrp="1"/>
          </p:cNvGraphicFramePr>
          <p:nvPr>
            <p:extLst>
              <p:ext uri="{D42A27DB-BD31-4B8C-83A1-F6EECF244321}">
                <p14:modId xmlns:p14="http://schemas.microsoft.com/office/powerpoint/2010/main" val="391206934"/>
              </p:ext>
            </p:extLst>
          </p:nvPr>
        </p:nvGraphicFramePr>
        <p:xfrm>
          <a:off x="5828874" y="1789499"/>
          <a:ext cx="5864773" cy="4389120"/>
        </p:xfrm>
        <a:graphic>
          <a:graphicData uri="http://schemas.openxmlformats.org/drawingml/2006/table">
            <a:tbl>
              <a:tblPr firstRow="1" firstCol="1" bandRow="1">
                <a:tableStyleId>{E8B1032C-EA38-4F05-BA0D-38AFFFC7BED3}</a:tableStyleId>
              </a:tblPr>
              <a:tblGrid>
                <a:gridCol w="3434404">
                  <a:extLst>
                    <a:ext uri="{9D8B030D-6E8A-4147-A177-3AD203B41FA5}">
                      <a16:colId xmlns:a16="http://schemas.microsoft.com/office/drawing/2014/main" val="20000"/>
                    </a:ext>
                  </a:extLst>
                </a:gridCol>
                <a:gridCol w="1434671">
                  <a:extLst>
                    <a:ext uri="{9D8B030D-6E8A-4147-A177-3AD203B41FA5}">
                      <a16:colId xmlns:a16="http://schemas.microsoft.com/office/drawing/2014/main" val="20001"/>
                    </a:ext>
                  </a:extLst>
                </a:gridCol>
                <a:gridCol w="995698">
                  <a:extLst>
                    <a:ext uri="{9D8B030D-6E8A-4147-A177-3AD203B41FA5}">
                      <a16:colId xmlns:a16="http://schemas.microsoft.com/office/drawing/2014/main" val="20002"/>
                    </a:ext>
                  </a:extLst>
                </a:gridCol>
              </a:tblGrid>
              <a:tr h="700964">
                <a:tc>
                  <a:txBody>
                    <a:bodyPr/>
                    <a:lstStyle/>
                    <a:p>
                      <a:pPr>
                        <a:spcAft>
                          <a:spcPts val="0"/>
                        </a:spcAft>
                      </a:pPr>
                      <a:r>
                        <a:rPr lang="fr-FR" sz="1200" dirty="0" err="1">
                          <a:effectLst/>
                        </a:rPr>
                        <a:t>Denumire</a:t>
                      </a:r>
                      <a:r>
                        <a:rPr lang="fr-FR" sz="1200" dirty="0">
                          <a:effectLst/>
                        </a:rPr>
                        <a:t> </a:t>
                      </a:r>
                      <a:r>
                        <a:rPr lang="fr-FR" sz="1200" dirty="0" err="1">
                          <a:effectLst/>
                        </a:rPr>
                        <a:t>produs</a:t>
                      </a:r>
                      <a:r>
                        <a:rPr lang="fr-FR" sz="1200" dirty="0">
                          <a:effectLst/>
                        </a:rPr>
                        <a:t>  </a:t>
                      </a:r>
                      <a:endParaRPr lang="ru-RU" sz="1200" dirty="0">
                        <a:effectLst/>
                        <a:latin typeface="Times New Roman"/>
                        <a:ea typeface="Times New Roman"/>
                      </a:endParaRPr>
                    </a:p>
                  </a:txBody>
                  <a:tcPr marL="68580" marR="68580" marT="0" marB="0"/>
                </a:tc>
                <a:tc>
                  <a:txBody>
                    <a:bodyPr/>
                    <a:lstStyle/>
                    <a:p>
                      <a:pPr>
                        <a:spcAft>
                          <a:spcPts val="0"/>
                        </a:spcAft>
                      </a:pPr>
                      <a:r>
                        <a:rPr lang="fr-FR" sz="1200">
                          <a:effectLst/>
                        </a:rPr>
                        <a:t>Piețele principale de desfacere</a:t>
                      </a:r>
                      <a:endParaRPr lang="ru-RU" sz="1200">
                        <a:effectLst/>
                        <a:latin typeface="Times New Roman"/>
                        <a:ea typeface="Times New Roman"/>
                      </a:endParaRPr>
                    </a:p>
                  </a:txBody>
                  <a:tcPr marL="68580" marR="68580" marT="0" marB="0"/>
                </a:tc>
                <a:tc>
                  <a:txBody>
                    <a:bodyPr/>
                    <a:lstStyle/>
                    <a:p>
                      <a:pPr algn="ctr">
                        <a:spcAft>
                          <a:spcPts val="0"/>
                        </a:spcAft>
                      </a:pPr>
                      <a:r>
                        <a:rPr lang="fr-FR" sz="1200" dirty="0" err="1">
                          <a:effectLst/>
                        </a:rPr>
                        <a:t>Dinamica</a:t>
                      </a:r>
                      <a:r>
                        <a:rPr lang="fr-FR" sz="1200" dirty="0">
                          <a:effectLst/>
                        </a:rPr>
                        <a:t> </a:t>
                      </a:r>
                      <a:r>
                        <a:rPr lang="fr-FR" sz="1200" dirty="0" err="1">
                          <a:effectLst/>
                        </a:rPr>
                        <a:t>pentru</a:t>
                      </a:r>
                      <a:r>
                        <a:rPr lang="fr-FR" sz="1200" dirty="0">
                          <a:effectLst/>
                        </a:rPr>
                        <a:t> 2015-2018 </a:t>
                      </a:r>
                      <a:r>
                        <a:rPr lang="fr-FR" sz="1200" dirty="0" err="1">
                          <a:effectLst/>
                        </a:rPr>
                        <a:t>față</a:t>
                      </a:r>
                      <a:r>
                        <a:rPr lang="fr-FR" sz="1200" dirty="0">
                          <a:effectLst/>
                        </a:rPr>
                        <a:t> de 2011-2014</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00"/>
                  </a:ext>
                </a:extLst>
              </a:tr>
              <a:tr h="0">
                <a:tc>
                  <a:txBody>
                    <a:bodyPr/>
                    <a:lstStyle/>
                    <a:p>
                      <a:pPr>
                        <a:spcAft>
                          <a:spcPts val="0"/>
                        </a:spcAft>
                      </a:pPr>
                      <a:r>
                        <a:rPr lang="fr-FR" sz="1200">
                          <a:effectLst/>
                        </a:rPr>
                        <a:t>Cabluri electrice, preponderent pentru industria automotive </a:t>
                      </a:r>
                      <a:endParaRPr lang="ru-RU" sz="1200">
                        <a:effectLst/>
                        <a:latin typeface="Times New Roman"/>
                        <a:ea typeface="Times New Roman"/>
                      </a:endParaRPr>
                    </a:p>
                  </a:txBody>
                  <a:tcPr marL="68580" marR="68580" marT="0" marB="0"/>
                </a:tc>
                <a:tc>
                  <a:txBody>
                    <a:bodyPr/>
                    <a:lstStyle/>
                    <a:p>
                      <a:pPr algn="ctr">
                        <a:spcAft>
                          <a:spcPts val="0"/>
                        </a:spcAft>
                      </a:pPr>
                      <a:r>
                        <a:rPr lang="fr-FR" sz="1200" dirty="0" err="1">
                          <a:effectLst/>
                        </a:rPr>
                        <a:t>România</a:t>
                      </a:r>
                      <a:endParaRPr lang="ru-RU" sz="1200" dirty="0">
                        <a:effectLst/>
                        <a:latin typeface="Times New Roman"/>
                        <a:ea typeface="Times New Roman"/>
                      </a:endParaRPr>
                    </a:p>
                  </a:txBody>
                  <a:tcPr marL="68580" marR="68580" marT="0" marB="0"/>
                </a:tc>
                <a:tc>
                  <a:txBody>
                    <a:bodyPr/>
                    <a:lstStyle/>
                    <a:p>
                      <a:pPr algn="ctr">
                        <a:spcAft>
                          <a:spcPts val="0"/>
                        </a:spcAft>
                      </a:pPr>
                      <a:r>
                        <a:rPr lang="fr-FR" sz="1200" dirty="0">
                          <a:effectLst/>
                        </a:rPr>
                        <a:t>+64,1%</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01"/>
                  </a:ext>
                </a:extLst>
              </a:tr>
              <a:tr h="0">
                <a:tc>
                  <a:txBody>
                    <a:bodyPr/>
                    <a:lstStyle/>
                    <a:p>
                      <a:pPr>
                        <a:spcAft>
                          <a:spcPts val="0"/>
                        </a:spcAft>
                      </a:pPr>
                      <a:r>
                        <a:rPr lang="fr-FR" sz="1200">
                          <a:effectLst/>
                        </a:rPr>
                        <a:t>Scaune, fotolii </a:t>
                      </a:r>
                      <a:endParaRPr lang="ru-RU" sz="1200">
                        <a:effectLst/>
                        <a:latin typeface="Times New Roman"/>
                        <a:ea typeface="Times New Roman"/>
                      </a:endParaRPr>
                    </a:p>
                  </a:txBody>
                  <a:tcPr marL="68580" marR="68580" marT="0" marB="0"/>
                </a:tc>
                <a:tc>
                  <a:txBody>
                    <a:bodyPr/>
                    <a:lstStyle/>
                    <a:p>
                      <a:pPr algn="ctr">
                        <a:spcAft>
                          <a:spcPts val="0"/>
                        </a:spcAft>
                      </a:pPr>
                      <a:r>
                        <a:rPr lang="fr-FR" sz="1200" dirty="0" err="1">
                          <a:effectLst/>
                        </a:rPr>
                        <a:t>Olanda</a:t>
                      </a:r>
                      <a:r>
                        <a:rPr lang="fr-FR" sz="1200" dirty="0">
                          <a:effectLst/>
                        </a:rPr>
                        <a:t>, Germania  </a:t>
                      </a:r>
                      <a:endParaRPr lang="ru-RU" sz="1200" dirty="0">
                        <a:effectLst/>
                        <a:latin typeface="Times New Roman"/>
                        <a:ea typeface="Times New Roman"/>
                      </a:endParaRPr>
                    </a:p>
                  </a:txBody>
                  <a:tcPr marL="68580" marR="68580" marT="0" marB="0"/>
                </a:tc>
                <a:tc>
                  <a:txBody>
                    <a:bodyPr/>
                    <a:lstStyle/>
                    <a:p>
                      <a:pPr algn="ctr">
                        <a:spcAft>
                          <a:spcPts val="0"/>
                        </a:spcAft>
                      </a:pPr>
                      <a:r>
                        <a:rPr lang="fr-FR" sz="1200" dirty="0">
                          <a:effectLst/>
                        </a:rPr>
                        <a:t>+60,5%</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02"/>
                  </a:ext>
                </a:extLst>
              </a:tr>
              <a:tr h="0">
                <a:tc>
                  <a:txBody>
                    <a:bodyPr/>
                    <a:lstStyle/>
                    <a:p>
                      <a:pPr>
                        <a:spcAft>
                          <a:spcPts val="0"/>
                        </a:spcAft>
                      </a:pPr>
                      <a:r>
                        <a:rPr lang="fr-FR" sz="1200">
                          <a:effectLst/>
                        </a:rPr>
                        <a:t>Costume,  jachete,  pentru  bărbați  sau  băieți  (care nu sunt tricotate sau croșetate)</a:t>
                      </a:r>
                      <a:endParaRPr lang="ru-RU" sz="1200">
                        <a:effectLst/>
                        <a:latin typeface="Times New Roman"/>
                        <a:ea typeface="Times New Roman"/>
                      </a:endParaRPr>
                    </a:p>
                  </a:txBody>
                  <a:tcPr marL="68580" marR="68580" marT="0" marB="0"/>
                </a:tc>
                <a:tc>
                  <a:txBody>
                    <a:bodyPr/>
                    <a:lstStyle/>
                    <a:p>
                      <a:pPr algn="ctr">
                        <a:spcAft>
                          <a:spcPts val="0"/>
                        </a:spcAft>
                      </a:pPr>
                      <a:r>
                        <a:rPr lang="fr-FR" sz="1200" dirty="0">
                          <a:effectLst/>
                        </a:rPr>
                        <a:t>Germania, </a:t>
                      </a:r>
                      <a:r>
                        <a:rPr lang="fr-FR" sz="1200" dirty="0" err="1">
                          <a:effectLst/>
                        </a:rPr>
                        <a:t>Italia</a:t>
                      </a:r>
                      <a:r>
                        <a:rPr lang="fr-FR" sz="1200" dirty="0">
                          <a:effectLst/>
                        </a:rPr>
                        <a:t>, </a:t>
                      </a:r>
                      <a:r>
                        <a:rPr lang="fr-FR" sz="1200" dirty="0" err="1">
                          <a:effectLst/>
                        </a:rPr>
                        <a:t>România</a:t>
                      </a:r>
                      <a:r>
                        <a:rPr lang="fr-FR" sz="1200" dirty="0">
                          <a:effectLst/>
                        </a:rPr>
                        <a:t>, </a:t>
                      </a:r>
                      <a:r>
                        <a:rPr lang="fr-FR" sz="1200" dirty="0" err="1">
                          <a:effectLst/>
                        </a:rPr>
                        <a:t>Polonia</a:t>
                      </a:r>
                      <a:endParaRPr lang="ru-RU" sz="1200" dirty="0">
                        <a:effectLst/>
                        <a:latin typeface="Times New Roman"/>
                        <a:ea typeface="Times New Roman"/>
                      </a:endParaRPr>
                    </a:p>
                  </a:txBody>
                  <a:tcPr marL="68580" marR="68580" marT="0" marB="0"/>
                </a:tc>
                <a:tc>
                  <a:txBody>
                    <a:bodyPr/>
                    <a:lstStyle/>
                    <a:p>
                      <a:pPr algn="ctr">
                        <a:spcAft>
                          <a:spcPts val="0"/>
                        </a:spcAft>
                      </a:pPr>
                      <a:r>
                        <a:rPr lang="fr-FR" sz="1200" dirty="0">
                          <a:effectLst/>
                        </a:rPr>
                        <a:t>-4,2%</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03"/>
                  </a:ext>
                </a:extLst>
              </a:tr>
              <a:tr h="0">
                <a:tc>
                  <a:txBody>
                    <a:bodyPr/>
                    <a:lstStyle/>
                    <a:p>
                      <a:pPr>
                        <a:spcAft>
                          <a:spcPts val="0"/>
                        </a:spcAft>
                      </a:pPr>
                      <a:r>
                        <a:rPr lang="fr-FR" sz="1200">
                          <a:effectLst/>
                        </a:rPr>
                        <a:t>Costume, jachete, rochii, fuste, pentru femei  și fete (care nu sunt tricotate sau croșetate)</a:t>
                      </a:r>
                      <a:endParaRPr lang="ru-RU" sz="1200">
                        <a:effectLst/>
                        <a:latin typeface="Times New Roman"/>
                        <a:ea typeface="Times New Roman"/>
                      </a:endParaRPr>
                    </a:p>
                  </a:txBody>
                  <a:tcPr marL="68580" marR="68580" marT="0" marB="0"/>
                </a:tc>
                <a:tc>
                  <a:txBody>
                    <a:bodyPr/>
                    <a:lstStyle/>
                    <a:p>
                      <a:pPr algn="ctr">
                        <a:spcAft>
                          <a:spcPts val="0"/>
                        </a:spcAft>
                      </a:pPr>
                      <a:r>
                        <a:rPr lang="fr-FR" sz="1200" dirty="0" err="1">
                          <a:effectLst/>
                        </a:rPr>
                        <a:t>Italia</a:t>
                      </a:r>
                      <a:r>
                        <a:rPr lang="fr-FR" sz="1200" dirty="0">
                          <a:effectLst/>
                        </a:rPr>
                        <a:t>, </a:t>
                      </a:r>
                      <a:r>
                        <a:rPr lang="fr-FR" sz="1200" dirty="0" err="1">
                          <a:effectLst/>
                        </a:rPr>
                        <a:t>România</a:t>
                      </a:r>
                      <a:r>
                        <a:rPr lang="fr-FR" sz="1200" dirty="0">
                          <a:effectLst/>
                        </a:rPr>
                        <a:t>, </a:t>
                      </a:r>
                      <a:r>
                        <a:rPr lang="fr-FR" sz="1200" dirty="0" err="1">
                          <a:effectLst/>
                        </a:rPr>
                        <a:t>Marea</a:t>
                      </a:r>
                      <a:r>
                        <a:rPr lang="fr-FR" sz="1200" dirty="0">
                          <a:effectLst/>
                        </a:rPr>
                        <a:t> </a:t>
                      </a:r>
                      <a:r>
                        <a:rPr lang="fr-FR" sz="1200" dirty="0" err="1">
                          <a:effectLst/>
                        </a:rPr>
                        <a:t>Britanie</a:t>
                      </a:r>
                      <a:r>
                        <a:rPr lang="fr-FR" sz="1200" dirty="0">
                          <a:effectLst/>
                        </a:rPr>
                        <a:t>, Germania</a:t>
                      </a:r>
                      <a:endParaRPr lang="ru-RU" sz="1200" dirty="0">
                        <a:effectLst/>
                        <a:latin typeface="Times New Roman"/>
                        <a:ea typeface="Times New Roman"/>
                      </a:endParaRPr>
                    </a:p>
                  </a:txBody>
                  <a:tcPr marL="68580" marR="68580" marT="0" marB="0"/>
                </a:tc>
                <a:tc>
                  <a:txBody>
                    <a:bodyPr/>
                    <a:lstStyle/>
                    <a:p>
                      <a:pPr algn="ctr">
                        <a:spcAft>
                          <a:spcPts val="0"/>
                        </a:spcAft>
                      </a:pPr>
                      <a:r>
                        <a:rPr lang="fr-FR" sz="1200" dirty="0">
                          <a:effectLst/>
                        </a:rPr>
                        <a:t>-9,2%</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04"/>
                  </a:ext>
                </a:extLst>
              </a:tr>
              <a:tr h="0">
                <a:tc>
                  <a:txBody>
                    <a:bodyPr/>
                    <a:lstStyle/>
                    <a:p>
                      <a:pPr>
                        <a:spcAft>
                          <a:spcPts val="0"/>
                        </a:spcAft>
                      </a:pPr>
                      <a:r>
                        <a:rPr lang="fr-FR" sz="1200">
                          <a:effectLst/>
                        </a:rPr>
                        <a:t>Sticle, flacoane, borcane de sticlă de tipul pentru transport sau ambalarea</a:t>
                      </a:r>
                      <a:endParaRPr lang="ru-RU" sz="1200">
                        <a:effectLst/>
                        <a:latin typeface="Times New Roman"/>
                        <a:ea typeface="Times New Roman"/>
                      </a:endParaRPr>
                    </a:p>
                  </a:txBody>
                  <a:tcPr marL="68580" marR="68580" marT="0" marB="0"/>
                </a:tc>
                <a:tc>
                  <a:txBody>
                    <a:bodyPr/>
                    <a:lstStyle/>
                    <a:p>
                      <a:pPr algn="ctr">
                        <a:spcAft>
                          <a:spcPts val="0"/>
                        </a:spcAft>
                      </a:pPr>
                      <a:r>
                        <a:rPr lang="en-US" sz="1200">
                          <a:effectLst/>
                        </a:rPr>
                        <a:t>România, Grecia  </a:t>
                      </a:r>
                      <a:endParaRPr lang="ru-RU" sz="1200">
                        <a:effectLst/>
                        <a:latin typeface="Times New Roman"/>
                        <a:ea typeface="Times New Roman"/>
                      </a:endParaRPr>
                    </a:p>
                  </a:txBody>
                  <a:tcPr marL="68580" marR="68580" marT="0" marB="0"/>
                </a:tc>
                <a:tc>
                  <a:txBody>
                    <a:bodyPr/>
                    <a:lstStyle/>
                    <a:p>
                      <a:pPr algn="ctr">
                        <a:spcAft>
                          <a:spcPts val="0"/>
                        </a:spcAft>
                      </a:pPr>
                      <a:r>
                        <a:rPr lang="en-US" sz="1200" dirty="0">
                          <a:effectLst/>
                        </a:rPr>
                        <a:t>+38,2%</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05"/>
                  </a:ext>
                </a:extLst>
              </a:tr>
              <a:tr h="0">
                <a:tc>
                  <a:txBody>
                    <a:bodyPr/>
                    <a:lstStyle/>
                    <a:p>
                      <a:pPr>
                        <a:spcAft>
                          <a:spcPts val="0"/>
                        </a:spcAft>
                      </a:pPr>
                      <a:r>
                        <a:rPr lang="fr-FR" sz="1200">
                          <a:effectLst/>
                        </a:rPr>
                        <a:t>Îmbrăcăminte  pentru femei sau fete, paltoane, pălării, etc.</a:t>
                      </a:r>
                      <a:endParaRPr lang="ru-RU" sz="1200">
                        <a:effectLst/>
                        <a:latin typeface="Times New Roman"/>
                        <a:ea typeface="Times New Roman"/>
                      </a:endParaRPr>
                    </a:p>
                  </a:txBody>
                  <a:tcPr marL="68580" marR="68580" marT="0" marB="0"/>
                </a:tc>
                <a:tc>
                  <a:txBody>
                    <a:bodyPr/>
                    <a:lstStyle/>
                    <a:p>
                      <a:pPr algn="ctr">
                        <a:spcAft>
                          <a:spcPts val="0"/>
                        </a:spcAft>
                      </a:pPr>
                      <a:r>
                        <a:rPr lang="en-US" sz="1200">
                          <a:effectLst/>
                        </a:rPr>
                        <a:t>Italia</a:t>
                      </a:r>
                      <a:endParaRPr lang="ru-RU" sz="1200">
                        <a:effectLst/>
                        <a:latin typeface="Times New Roman"/>
                        <a:ea typeface="Times New Roman"/>
                      </a:endParaRPr>
                    </a:p>
                  </a:txBody>
                  <a:tcPr marL="68580" marR="68580" marT="0" marB="0"/>
                </a:tc>
                <a:tc>
                  <a:txBody>
                    <a:bodyPr/>
                    <a:lstStyle/>
                    <a:p>
                      <a:pPr algn="ctr">
                        <a:spcAft>
                          <a:spcPts val="0"/>
                        </a:spcAft>
                      </a:pPr>
                      <a:r>
                        <a:rPr lang="en-US" sz="1200" dirty="0">
                          <a:effectLst/>
                        </a:rPr>
                        <a:t>+23,2%</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06"/>
                  </a:ext>
                </a:extLst>
              </a:tr>
              <a:tr h="0">
                <a:tc>
                  <a:txBody>
                    <a:bodyPr/>
                    <a:lstStyle/>
                    <a:p>
                      <a:pPr>
                        <a:spcAft>
                          <a:spcPts val="0"/>
                        </a:spcAft>
                      </a:pPr>
                      <a:r>
                        <a:rPr lang="fr-FR" sz="1200">
                          <a:effectLst/>
                        </a:rPr>
                        <a:t>Bluze, cămăși și bluze pentru cămăși; femei sau fete (care nu sunt tricotate sau croșetate)</a:t>
                      </a:r>
                      <a:endParaRPr lang="ru-RU" sz="1200">
                        <a:effectLst/>
                        <a:latin typeface="Times New Roman"/>
                        <a:ea typeface="Times New Roman"/>
                      </a:endParaRPr>
                    </a:p>
                  </a:txBody>
                  <a:tcPr marL="68580" marR="68580" marT="0" marB="0"/>
                </a:tc>
                <a:tc>
                  <a:txBody>
                    <a:bodyPr/>
                    <a:lstStyle/>
                    <a:p>
                      <a:pPr algn="ctr">
                        <a:spcAft>
                          <a:spcPts val="0"/>
                        </a:spcAft>
                      </a:pPr>
                      <a:r>
                        <a:rPr lang="fr-FR" sz="1200" dirty="0" err="1">
                          <a:effectLst/>
                        </a:rPr>
                        <a:t>România</a:t>
                      </a:r>
                      <a:r>
                        <a:rPr lang="fr-FR" sz="1200" dirty="0">
                          <a:effectLst/>
                        </a:rPr>
                        <a:t>, </a:t>
                      </a:r>
                      <a:r>
                        <a:rPr lang="fr-FR" sz="1200" dirty="0" err="1">
                          <a:effectLst/>
                        </a:rPr>
                        <a:t>Marea</a:t>
                      </a:r>
                      <a:r>
                        <a:rPr lang="fr-FR" sz="1200" dirty="0">
                          <a:effectLst/>
                        </a:rPr>
                        <a:t> </a:t>
                      </a:r>
                      <a:r>
                        <a:rPr lang="fr-FR" sz="1200" dirty="0" err="1">
                          <a:effectLst/>
                        </a:rPr>
                        <a:t>Britanie</a:t>
                      </a:r>
                      <a:endParaRPr lang="ru-RU" sz="1200" dirty="0">
                        <a:effectLst/>
                        <a:latin typeface="Times New Roman"/>
                        <a:ea typeface="Times New Roman"/>
                      </a:endParaRPr>
                    </a:p>
                  </a:txBody>
                  <a:tcPr marL="68580" marR="68580" marT="0" marB="0"/>
                </a:tc>
                <a:tc>
                  <a:txBody>
                    <a:bodyPr/>
                    <a:lstStyle/>
                    <a:p>
                      <a:pPr algn="ctr">
                        <a:spcAft>
                          <a:spcPts val="0"/>
                        </a:spcAft>
                      </a:pPr>
                      <a:r>
                        <a:rPr lang="en-US" sz="1200" dirty="0">
                          <a:effectLst/>
                        </a:rPr>
                        <a:t>+42,4%</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07"/>
                  </a:ext>
                </a:extLst>
              </a:tr>
              <a:tr h="0">
                <a:tc>
                  <a:txBody>
                    <a:bodyPr/>
                    <a:lstStyle/>
                    <a:p>
                      <a:pPr>
                        <a:spcAft>
                          <a:spcPts val="0"/>
                        </a:spcAft>
                      </a:pPr>
                      <a:r>
                        <a:rPr lang="fr-FR" sz="1200">
                          <a:effectLst/>
                        </a:rPr>
                        <a:t>Îmbrăcăminte de piele, pălării, mantale, hanorace etc. </a:t>
                      </a:r>
                      <a:r>
                        <a:rPr lang="en-US" sz="1200">
                          <a:effectLst/>
                        </a:rPr>
                        <a:t>(care nu sunt tricotate sau croșetate)</a:t>
                      </a:r>
                      <a:endParaRPr lang="ru-RU" sz="1200">
                        <a:effectLst/>
                        <a:latin typeface="Times New Roman"/>
                        <a:ea typeface="Times New Roman"/>
                      </a:endParaRPr>
                    </a:p>
                  </a:txBody>
                  <a:tcPr marL="68580" marR="68580" marT="0" marB="0"/>
                </a:tc>
                <a:tc>
                  <a:txBody>
                    <a:bodyPr/>
                    <a:lstStyle/>
                    <a:p>
                      <a:pPr algn="ctr">
                        <a:spcAft>
                          <a:spcPts val="0"/>
                        </a:spcAft>
                      </a:pPr>
                      <a:r>
                        <a:rPr lang="en-US" sz="1200" dirty="0">
                          <a:effectLst/>
                        </a:rPr>
                        <a:t>Italia</a:t>
                      </a:r>
                      <a:endParaRPr lang="ru-RU" sz="1200" dirty="0">
                        <a:effectLst/>
                        <a:latin typeface="Times New Roman"/>
                        <a:ea typeface="Times New Roman"/>
                      </a:endParaRPr>
                    </a:p>
                  </a:txBody>
                  <a:tcPr marL="68580" marR="68580" marT="0" marB="0"/>
                </a:tc>
                <a:tc>
                  <a:txBody>
                    <a:bodyPr/>
                    <a:lstStyle/>
                    <a:p>
                      <a:pPr algn="ctr">
                        <a:spcAft>
                          <a:spcPts val="0"/>
                        </a:spcAft>
                      </a:pPr>
                      <a:r>
                        <a:rPr lang="en-US" sz="1200" dirty="0">
                          <a:effectLst/>
                        </a:rPr>
                        <a:t>+23,4%</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08"/>
                  </a:ext>
                </a:extLst>
              </a:tr>
              <a:tr h="0">
                <a:tc>
                  <a:txBody>
                    <a:bodyPr/>
                    <a:lstStyle/>
                    <a:p>
                      <a:pPr>
                        <a:spcAft>
                          <a:spcPts val="0"/>
                        </a:spcAft>
                      </a:pPr>
                      <a:r>
                        <a:rPr lang="en-US" sz="1200">
                          <a:effectLst/>
                        </a:rPr>
                        <a:t>Pulovere, cardigane, veste și articole similare; tricotate sau croșetate</a:t>
                      </a:r>
                      <a:endParaRPr lang="ru-RU" sz="1200">
                        <a:effectLst/>
                        <a:latin typeface="Times New Roman"/>
                        <a:ea typeface="Times New Roman"/>
                      </a:endParaRPr>
                    </a:p>
                  </a:txBody>
                  <a:tcPr marL="68580" marR="68580" marT="0" marB="0"/>
                </a:tc>
                <a:tc>
                  <a:txBody>
                    <a:bodyPr/>
                    <a:lstStyle/>
                    <a:p>
                      <a:pPr algn="ctr">
                        <a:spcAft>
                          <a:spcPts val="0"/>
                        </a:spcAft>
                      </a:pPr>
                      <a:r>
                        <a:rPr lang="en-US" sz="1200" dirty="0">
                          <a:effectLst/>
                        </a:rPr>
                        <a:t>Italia</a:t>
                      </a:r>
                      <a:endParaRPr lang="ru-RU" sz="1200" dirty="0">
                        <a:effectLst/>
                      </a:endParaRPr>
                    </a:p>
                    <a:p>
                      <a:pPr algn="ctr">
                        <a:spcAft>
                          <a:spcPts val="0"/>
                        </a:spcAft>
                      </a:pPr>
                      <a:r>
                        <a:rPr lang="en-US" sz="1200" dirty="0">
                          <a:effectLst/>
                        </a:rPr>
                        <a:t> </a:t>
                      </a:r>
                      <a:endParaRPr lang="ru-RU" sz="1200" dirty="0">
                        <a:effectLst/>
                        <a:latin typeface="Times New Roman"/>
                        <a:ea typeface="Times New Roman"/>
                      </a:endParaRPr>
                    </a:p>
                  </a:txBody>
                  <a:tcPr marL="68580" marR="68580" marT="0" marB="0"/>
                </a:tc>
                <a:tc>
                  <a:txBody>
                    <a:bodyPr/>
                    <a:lstStyle/>
                    <a:p>
                      <a:pPr algn="ctr">
                        <a:spcAft>
                          <a:spcPts val="0"/>
                        </a:spcAft>
                      </a:pPr>
                      <a:r>
                        <a:rPr lang="en-US" sz="1200" dirty="0">
                          <a:effectLst/>
                        </a:rPr>
                        <a:t>+10%</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09"/>
                  </a:ext>
                </a:extLst>
              </a:tr>
              <a:tr h="0">
                <a:tc>
                  <a:txBody>
                    <a:bodyPr/>
                    <a:lstStyle/>
                    <a:p>
                      <a:pPr>
                        <a:spcAft>
                          <a:spcPts val="0"/>
                        </a:spcAft>
                      </a:pPr>
                      <a:r>
                        <a:rPr lang="fr-FR" sz="1200">
                          <a:effectLst/>
                        </a:rPr>
                        <a:t>Încălţăminte; părți de încălțăminte; tălpi detașabile, perne de călcâi și articole similare</a:t>
                      </a:r>
                      <a:endParaRPr lang="ru-RU" sz="1200">
                        <a:effectLst/>
                        <a:latin typeface="Times New Roman"/>
                        <a:ea typeface="Times New Roman"/>
                      </a:endParaRPr>
                    </a:p>
                  </a:txBody>
                  <a:tcPr marL="68580" marR="68580" marT="0" marB="0"/>
                </a:tc>
                <a:tc>
                  <a:txBody>
                    <a:bodyPr/>
                    <a:lstStyle/>
                    <a:p>
                      <a:pPr algn="ctr">
                        <a:spcAft>
                          <a:spcPts val="0"/>
                        </a:spcAft>
                      </a:pPr>
                      <a:r>
                        <a:rPr lang="en-US" sz="1200" dirty="0" err="1">
                          <a:effectLst/>
                        </a:rPr>
                        <a:t>România</a:t>
                      </a:r>
                      <a:endParaRPr lang="ru-RU" sz="1200" dirty="0">
                        <a:effectLst/>
                        <a:latin typeface="Times New Roman"/>
                        <a:ea typeface="Times New Roman"/>
                      </a:endParaRPr>
                    </a:p>
                  </a:txBody>
                  <a:tcPr marL="68580" marR="68580" marT="0" marB="0"/>
                </a:tc>
                <a:tc>
                  <a:txBody>
                    <a:bodyPr/>
                    <a:lstStyle/>
                    <a:p>
                      <a:pPr algn="ctr">
                        <a:spcAft>
                          <a:spcPts val="0"/>
                        </a:spcAft>
                      </a:pPr>
                      <a:r>
                        <a:rPr lang="en-US" sz="1200" dirty="0">
                          <a:effectLst/>
                        </a:rPr>
                        <a:t>+12,4%</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10"/>
                  </a:ext>
                </a:extLst>
              </a:tr>
            </a:tbl>
          </a:graphicData>
        </a:graphic>
      </p:graphicFrame>
      <p:sp>
        <p:nvSpPr>
          <p:cNvPr id="5" name="Прямоугольник 4"/>
          <p:cNvSpPr/>
          <p:nvPr/>
        </p:nvSpPr>
        <p:spPr>
          <a:xfrm>
            <a:off x="5843752" y="6375370"/>
            <a:ext cx="5896304" cy="307777"/>
          </a:xfrm>
          <a:prstGeom prst="rect">
            <a:avLst/>
          </a:prstGeom>
        </p:spPr>
        <p:txBody>
          <a:bodyPr wrap="square">
            <a:spAutoFit/>
          </a:bodyPr>
          <a:lstStyle/>
          <a:p>
            <a:pPr algn="ctr"/>
            <a:r>
              <a:rPr lang="fr-FR" sz="1400" b="1" dirty="0" err="1">
                <a:solidFill>
                  <a:srgbClr val="0000CC"/>
                </a:solidFill>
              </a:rPr>
              <a:t>Sursa</a:t>
            </a:r>
            <a:r>
              <a:rPr lang="fr-FR" sz="1400" b="1" dirty="0">
                <a:solidFill>
                  <a:srgbClr val="0000CC"/>
                </a:solidFill>
              </a:rPr>
              <a:t>: </a:t>
            </a:r>
            <a:r>
              <a:rPr lang="fr-FR" sz="1400" b="1" dirty="0" err="1">
                <a:solidFill>
                  <a:srgbClr val="0000CC"/>
                </a:solidFill>
              </a:rPr>
              <a:t>Studiul</a:t>
            </a:r>
            <a:r>
              <a:rPr lang="fr-FR" sz="1400" b="1" dirty="0">
                <a:solidFill>
                  <a:srgbClr val="0000CC"/>
                </a:solidFill>
              </a:rPr>
              <a:t> DCFTA 5 </a:t>
            </a:r>
            <a:r>
              <a:rPr lang="fr-FR" sz="1400" b="1" dirty="0" err="1">
                <a:solidFill>
                  <a:srgbClr val="0000CC"/>
                </a:solidFill>
              </a:rPr>
              <a:t>ani</a:t>
            </a:r>
            <a:r>
              <a:rPr lang="fr-FR" sz="1400" b="1" dirty="0">
                <a:solidFill>
                  <a:srgbClr val="0000CC"/>
                </a:solidFill>
              </a:rPr>
              <a:t> – Adrian </a:t>
            </a:r>
            <a:r>
              <a:rPr lang="fr-FR" sz="1400" b="1" dirty="0" err="1">
                <a:solidFill>
                  <a:srgbClr val="0000CC"/>
                </a:solidFill>
              </a:rPr>
              <a:t>Lupuşor</a:t>
            </a:r>
            <a:r>
              <a:rPr lang="fr-FR" sz="1400" b="1" dirty="0">
                <a:solidFill>
                  <a:srgbClr val="0000CC"/>
                </a:solidFill>
              </a:rPr>
              <a:t> 2019, UN </a:t>
            </a:r>
            <a:r>
              <a:rPr lang="fr-FR" sz="1400" b="1" dirty="0" err="1">
                <a:solidFill>
                  <a:srgbClr val="0000CC"/>
                </a:solidFill>
              </a:rPr>
              <a:t>Comtrade</a:t>
            </a:r>
            <a:endParaRPr lang="ru-RU" sz="1400" b="1" dirty="0">
              <a:solidFill>
                <a:srgbClr val="0000CC"/>
              </a:solidFill>
            </a:endParaRPr>
          </a:p>
        </p:txBody>
      </p:sp>
      <p:pic>
        <p:nvPicPr>
          <p:cNvPr id="10" name="Рисунок 9">
            <a:extLst>
              <a:ext uri="{FF2B5EF4-FFF2-40B4-BE49-F238E27FC236}">
                <a16:creationId xmlns:a16="http://schemas.microsoft.com/office/drawing/2014/main" id="{32197E2A-3305-4E10-9F55-88360C4EDC2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32843831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52598"/>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.1. </a:t>
            </a:r>
            <a:r>
              <a:rPr lang="ro-RO" altLang="en-US" sz="2000" b="1" dirty="0">
                <a:solidFill>
                  <a:srgbClr val="FF0000"/>
                </a:solidFill>
              </a:rPr>
              <a:t>A</a:t>
            </a:r>
            <a:r>
              <a:rPr lang="ro-RO" sz="2000" b="1" dirty="0">
                <a:solidFill>
                  <a:srgbClr val="FF0000"/>
                </a:solidFill>
              </a:rPr>
              <a:t>naliza capacității de export</a:t>
            </a:r>
            <a:endParaRPr lang="ro-MO" altLang="en-US" sz="2000" b="1" dirty="0">
              <a:solidFill>
                <a:srgbClr val="FF0000"/>
              </a:solidFill>
            </a:endParaRPr>
          </a:p>
        </p:txBody>
      </p:sp>
      <p:sp>
        <p:nvSpPr>
          <p:cNvPr id="12" name="Прямоугольник 11"/>
          <p:cNvSpPr/>
          <p:nvPr/>
        </p:nvSpPr>
        <p:spPr>
          <a:xfrm>
            <a:off x="456907" y="1960461"/>
            <a:ext cx="10719093" cy="3785652"/>
          </a:xfrm>
          <a:prstGeom prst="rect">
            <a:avLst/>
          </a:prstGeom>
        </p:spPr>
        <p:txBody>
          <a:bodyPr wrap="square">
            <a:spAutoFit/>
          </a:bodyPr>
          <a:lstStyle/>
          <a:p>
            <a:pPr algn="just">
              <a:spcBef>
                <a:spcPts val="600"/>
              </a:spcBef>
              <a:spcAft>
                <a:spcPts val="600"/>
              </a:spcAft>
            </a:pPr>
            <a:r>
              <a:rPr lang="ro-RO" sz="1900" b="1" dirty="0">
                <a:solidFill>
                  <a:srgbClr val="0000FF"/>
                </a:solidFill>
                <a:latin typeface="Calibri" pitchFamily="34" charset="0"/>
              </a:rPr>
              <a:t>A</a:t>
            </a:r>
            <a:r>
              <a:rPr lang="vi-VN" sz="1900" b="1" dirty="0">
                <a:solidFill>
                  <a:srgbClr val="0000FF"/>
                </a:solidFill>
                <a:latin typeface="Calibri" pitchFamily="34" charset="0"/>
              </a:rPr>
              <a:t>naliza </a:t>
            </a:r>
            <a:r>
              <a:rPr lang="ro-RO" sz="1900" b="1" dirty="0">
                <a:solidFill>
                  <a:srgbClr val="0000FF"/>
                </a:solidFill>
                <a:latin typeface="Calibri" pitchFamily="34" charset="0"/>
              </a:rPr>
              <a:t>capacității de export a întreprinderii </a:t>
            </a:r>
            <a:r>
              <a:rPr lang="ro-RO" sz="1900" dirty="0">
                <a:latin typeface="Calibri" pitchFamily="34" charset="0"/>
              </a:rPr>
              <a:t>porneşte de la </a:t>
            </a:r>
            <a:r>
              <a:rPr lang="ro-RO" sz="1900" b="1" dirty="0">
                <a:solidFill>
                  <a:srgbClr val="FF0000"/>
                </a:solidFill>
                <a:latin typeface="Calibri" pitchFamily="34" charset="0"/>
              </a:rPr>
              <a:t>analiza </a:t>
            </a:r>
            <a:r>
              <a:rPr lang="vi-VN" sz="1900" b="1" dirty="0">
                <a:solidFill>
                  <a:srgbClr val="FF0000"/>
                </a:solidFill>
                <a:latin typeface="Calibri" pitchFamily="34" charset="0"/>
              </a:rPr>
              <a:t>economico-financiară</a:t>
            </a:r>
            <a:r>
              <a:rPr lang="ro-RO" sz="1900" b="1" dirty="0">
                <a:solidFill>
                  <a:srgbClr val="FF0000"/>
                </a:solidFill>
                <a:latin typeface="Calibri" pitchFamily="34" charset="0"/>
              </a:rPr>
              <a:t>, de </a:t>
            </a:r>
            <a:r>
              <a:rPr lang="vi-VN" sz="1900" b="1" dirty="0">
                <a:solidFill>
                  <a:srgbClr val="FF0000"/>
                </a:solidFill>
                <a:latin typeface="Calibri" pitchFamily="34" charset="0"/>
              </a:rPr>
              <a:t>administrare</a:t>
            </a:r>
            <a:r>
              <a:rPr lang="ro-RO" sz="1900" b="1" dirty="0">
                <a:solidFill>
                  <a:srgbClr val="FF0000"/>
                </a:solidFill>
                <a:latin typeface="Calibri" pitchFamily="34" charset="0"/>
              </a:rPr>
              <a:t> managerială, </a:t>
            </a:r>
            <a:r>
              <a:rPr lang="ro-MO" sz="1900" b="1" dirty="0">
                <a:solidFill>
                  <a:srgbClr val="FF0000"/>
                </a:solidFill>
                <a:latin typeface="Calibri" pitchFamily="34" charset="0"/>
              </a:rPr>
              <a:t>piaţa şi strategia vânzărilor </a:t>
            </a:r>
            <a:r>
              <a:rPr lang="vi-VN" sz="1900" b="1" dirty="0">
                <a:solidFill>
                  <a:srgbClr val="FF0000"/>
                </a:solidFill>
                <a:latin typeface="Calibri" pitchFamily="34" charset="0"/>
              </a:rPr>
              <a:t>afaceri</a:t>
            </a:r>
            <a:r>
              <a:rPr lang="ro-RO" sz="1900" dirty="0">
                <a:latin typeface="Calibri" pitchFamily="34" charset="0"/>
              </a:rPr>
              <a:t>, care include:</a:t>
            </a:r>
            <a:r>
              <a:rPr lang="vi-VN" sz="1900" dirty="0">
                <a:latin typeface="Calibri" pitchFamily="34" charset="0"/>
              </a:rPr>
              <a:t> </a:t>
            </a:r>
            <a:endParaRPr lang="ro-RO" sz="1900" dirty="0">
              <a:latin typeface="Calibri" pitchFamily="34" charset="0"/>
            </a:endParaRPr>
          </a:p>
          <a:p>
            <a:pPr marL="342900" indent="-342900" algn="just">
              <a:spcBef>
                <a:spcPts val="600"/>
              </a:spcBef>
              <a:spcAft>
                <a:spcPts val="600"/>
              </a:spcAft>
              <a:buAutoNum type="arabicPeriod"/>
            </a:pPr>
            <a:r>
              <a:rPr lang="ro-RO" sz="1900" b="1" i="1" dirty="0">
                <a:latin typeface="Calibri" pitchFamily="34" charset="0"/>
              </a:rPr>
              <a:t>Evaluarea</a:t>
            </a:r>
            <a:r>
              <a:rPr lang="vi-VN" sz="1900" b="1" i="1" dirty="0">
                <a:latin typeface="Calibri" pitchFamily="34" charset="0"/>
              </a:rPr>
              <a:t> poziţiei financiare a întreprinderii</a:t>
            </a:r>
            <a:r>
              <a:rPr lang="vi-VN" sz="1900" dirty="0">
                <a:latin typeface="Calibri" pitchFamily="34" charset="0"/>
              </a:rPr>
              <a:t>, adică a relaţiilor dintre sursele de finanţare (capitaluri proprii şi datorii) şi activele întreprinderii aşa cum sunt acestea reflectate de bilanţ; </a:t>
            </a:r>
            <a:endParaRPr lang="ro-RO" sz="1900" dirty="0">
              <a:latin typeface="Calibri" pitchFamily="34" charset="0"/>
            </a:endParaRPr>
          </a:p>
          <a:p>
            <a:pPr marL="804863" indent="-355600" algn="just">
              <a:spcBef>
                <a:spcPts val="600"/>
              </a:spcBef>
              <a:spcAft>
                <a:spcPts val="600"/>
              </a:spcAft>
              <a:buFont typeface="Wingdings" pitchFamily="2" charset="2"/>
              <a:buChar char="Ø"/>
            </a:pPr>
            <a:r>
              <a:rPr lang="vi-VN" sz="1900" dirty="0">
                <a:latin typeface="Calibri" pitchFamily="34" charset="0"/>
              </a:rPr>
              <a:t> analiza structurii financiare a întreprinderii şi a resursele economice, adică a activelor pe care le controlează întreprinderea; </a:t>
            </a:r>
            <a:endParaRPr lang="ro-RO" sz="1900" dirty="0">
              <a:latin typeface="Calibri" pitchFamily="34" charset="0"/>
            </a:endParaRPr>
          </a:p>
          <a:p>
            <a:pPr marL="804863" indent="-355600" algn="just">
              <a:spcBef>
                <a:spcPts val="600"/>
              </a:spcBef>
              <a:spcAft>
                <a:spcPts val="600"/>
              </a:spcAft>
              <a:buFont typeface="Wingdings" pitchFamily="2" charset="2"/>
              <a:buChar char="Ø"/>
            </a:pPr>
            <a:r>
              <a:rPr lang="vi-VN" sz="1900" dirty="0">
                <a:latin typeface="Calibri" pitchFamily="34" charset="0"/>
              </a:rPr>
              <a:t> analiza bonităţii financiare a întreprinderii;</a:t>
            </a:r>
            <a:endParaRPr lang="ro-RO" sz="1900" dirty="0">
              <a:latin typeface="Calibri" pitchFamily="34" charset="0"/>
            </a:endParaRPr>
          </a:p>
          <a:p>
            <a:pPr marL="804863" indent="-355600" algn="just">
              <a:spcBef>
                <a:spcPts val="600"/>
              </a:spcBef>
              <a:spcAft>
                <a:spcPts val="600"/>
              </a:spcAft>
              <a:buFont typeface="Wingdings" pitchFamily="2" charset="2"/>
              <a:buChar char="Ø"/>
            </a:pPr>
            <a:r>
              <a:rPr lang="vi-VN" sz="1900" dirty="0">
                <a:latin typeface="Calibri" pitchFamily="34" charset="0"/>
              </a:rPr>
              <a:t>analiza echilibrului dintre nevoi şi surse, reflectate în pasivul şi activul bilanţier;</a:t>
            </a:r>
            <a:endParaRPr lang="ro-RO" sz="1900" dirty="0">
              <a:latin typeface="Calibri" pitchFamily="34" charset="0"/>
            </a:endParaRPr>
          </a:p>
          <a:p>
            <a:pPr marL="804863" indent="-355600" algn="just">
              <a:spcBef>
                <a:spcPts val="600"/>
              </a:spcBef>
              <a:spcAft>
                <a:spcPts val="600"/>
              </a:spcAft>
              <a:buFont typeface="Wingdings" pitchFamily="2" charset="2"/>
              <a:buChar char="Ø"/>
            </a:pPr>
            <a:r>
              <a:rPr lang="vi-VN" sz="1900" dirty="0">
                <a:latin typeface="Calibri" pitchFamily="34" charset="0"/>
              </a:rPr>
              <a:t>analiza gestiunii resurselor financiare, privită prin prisma cifrei de afaceri, generate de modul de constituire a activului şi pasivului bilanţier. </a:t>
            </a:r>
            <a:endParaRPr lang="ro-RO" sz="1900" dirty="0">
              <a:latin typeface="Calibri" pitchFamily="34"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10211320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52598"/>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.1. </a:t>
            </a:r>
            <a:r>
              <a:rPr lang="ro-RO" altLang="en-US" sz="2000" b="1" dirty="0">
                <a:solidFill>
                  <a:srgbClr val="FF0000"/>
                </a:solidFill>
              </a:rPr>
              <a:t>A</a:t>
            </a:r>
            <a:r>
              <a:rPr lang="ro-RO" sz="2000" b="1" dirty="0">
                <a:solidFill>
                  <a:srgbClr val="FF0000"/>
                </a:solidFill>
              </a:rPr>
              <a:t>naliza capacității de export</a:t>
            </a:r>
            <a:endParaRPr lang="ro-MO" altLang="en-US" sz="2000" b="1" dirty="0">
              <a:solidFill>
                <a:srgbClr val="FF0000"/>
              </a:solidFill>
            </a:endParaRPr>
          </a:p>
        </p:txBody>
      </p:sp>
      <p:sp>
        <p:nvSpPr>
          <p:cNvPr id="12" name="Прямоугольник 11"/>
          <p:cNvSpPr/>
          <p:nvPr/>
        </p:nvSpPr>
        <p:spPr>
          <a:xfrm>
            <a:off x="456907" y="2138261"/>
            <a:ext cx="10972011" cy="3200876"/>
          </a:xfrm>
          <a:prstGeom prst="rect">
            <a:avLst/>
          </a:prstGeom>
        </p:spPr>
        <p:txBody>
          <a:bodyPr wrap="square">
            <a:spAutoFit/>
          </a:bodyPr>
          <a:lstStyle/>
          <a:p>
            <a:pPr algn="just">
              <a:spcBef>
                <a:spcPts val="600"/>
              </a:spcBef>
              <a:spcAft>
                <a:spcPts val="600"/>
              </a:spcAft>
            </a:pPr>
            <a:r>
              <a:rPr lang="ro-RO" sz="1900" b="1" dirty="0">
                <a:solidFill>
                  <a:srgbClr val="0000FF"/>
                </a:solidFill>
                <a:latin typeface="Calibri" pitchFamily="34" charset="0"/>
              </a:rPr>
              <a:t>A</a:t>
            </a:r>
            <a:r>
              <a:rPr lang="vi-VN" sz="1900" b="1" dirty="0">
                <a:solidFill>
                  <a:srgbClr val="0000FF"/>
                </a:solidFill>
                <a:latin typeface="Calibri" pitchFamily="34" charset="0"/>
              </a:rPr>
              <a:t>naliza </a:t>
            </a:r>
            <a:r>
              <a:rPr lang="ro-RO" sz="1900" b="1" dirty="0">
                <a:solidFill>
                  <a:srgbClr val="0000FF"/>
                </a:solidFill>
                <a:latin typeface="Calibri" pitchFamily="34" charset="0"/>
              </a:rPr>
              <a:t>capacității de export a întreprinderii </a:t>
            </a:r>
            <a:r>
              <a:rPr lang="ro-RO" sz="1900" dirty="0">
                <a:latin typeface="Calibri" pitchFamily="34" charset="0"/>
              </a:rPr>
              <a:t>porneşte de la </a:t>
            </a:r>
            <a:r>
              <a:rPr lang="ro-RO" sz="1900" b="1" dirty="0">
                <a:solidFill>
                  <a:srgbClr val="FF0000"/>
                </a:solidFill>
                <a:latin typeface="Calibri" pitchFamily="34" charset="0"/>
              </a:rPr>
              <a:t>analiza </a:t>
            </a:r>
            <a:r>
              <a:rPr lang="vi-VN" sz="1900" b="1" dirty="0">
                <a:solidFill>
                  <a:srgbClr val="FF0000"/>
                </a:solidFill>
                <a:latin typeface="Calibri" pitchFamily="34" charset="0"/>
              </a:rPr>
              <a:t>economico-financiară</a:t>
            </a:r>
            <a:r>
              <a:rPr lang="ro-RO" sz="1900" b="1" dirty="0">
                <a:solidFill>
                  <a:srgbClr val="FF0000"/>
                </a:solidFill>
                <a:latin typeface="Calibri" pitchFamily="34" charset="0"/>
              </a:rPr>
              <a:t>, de </a:t>
            </a:r>
            <a:r>
              <a:rPr lang="vi-VN" sz="1900" b="1" dirty="0">
                <a:solidFill>
                  <a:srgbClr val="FF0000"/>
                </a:solidFill>
                <a:latin typeface="Calibri" pitchFamily="34" charset="0"/>
              </a:rPr>
              <a:t>administrare</a:t>
            </a:r>
            <a:r>
              <a:rPr lang="ro-RO" sz="1900" b="1" dirty="0">
                <a:solidFill>
                  <a:srgbClr val="FF0000"/>
                </a:solidFill>
                <a:latin typeface="Calibri" pitchFamily="34" charset="0"/>
              </a:rPr>
              <a:t> managerială, </a:t>
            </a:r>
            <a:r>
              <a:rPr lang="ro-MO" sz="1900" b="1" dirty="0">
                <a:solidFill>
                  <a:srgbClr val="FF0000"/>
                </a:solidFill>
                <a:latin typeface="Calibri" pitchFamily="34" charset="0"/>
              </a:rPr>
              <a:t>piaţa şi strategia vânzărilor </a:t>
            </a:r>
            <a:r>
              <a:rPr lang="vi-VN" sz="1900" b="1" dirty="0">
                <a:solidFill>
                  <a:srgbClr val="FF0000"/>
                </a:solidFill>
                <a:latin typeface="Calibri" pitchFamily="34" charset="0"/>
              </a:rPr>
              <a:t>afaceri</a:t>
            </a:r>
            <a:r>
              <a:rPr lang="ro-RO" sz="1900" dirty="0">
                <a:latin typeface="Calibri" pitchFamily="34" charset="0"/>
              </a:rPr>
              <a:t>, care include:</a:t>
            </a:r>
            <a:r>
              <a:rPr lang="vi-VN" sz="1900" dirty="0">
                <a:latin typeface="Calibri" pitchFamily="34" charset="0"/>
              </a:rPr>
              <a:t> </a:t>
            </a:r>
            <a:endParaRPr lang="ro-RO" sz="1900" dirty="0">
              <a:latin typeface="Calibri" pitchFamily="34" charset="0"/>
            </a:endParaRPr>
          </a:p>
          <a:p>
            <a:pPr algn="just">
              <a:spcBef>
                <a:spcPts val="600"/>
              </a:spcBef>
              <a:spcAft>
                <a:spcPts val="600"/>
              </a:spcAft>
            </a:pPr>
            <a:r>
              <a:rPr lang="vi-VN" sz="1900" b="1" i="1" dirty="0">
                <a:latin typeface="Calibri" pitchFamily="34" charset="0"/>
              </a:rPr>
              <a:t>2. Evaluarea performanţelor </a:t>
            </a:r>
            <a:r>
              <a:rPr lang="ro-RO" sz="1900" b="1" i="1" dirty="0">
                <a:latin typeface="Calibri" pitchFamily="34" charset="0"/>
              </a:rPr>
              <a:t>economice a </a:t>
            </a:r>
            <a:r>
              <a:rPr lang="vi-VN" sz="1900" b="1" i="1" dirty="0">
                <a:latin typeface="Calibri" pitchFamily="34" charset="0"/>
              </a:rPr>
              <a:t>întreprinderii</a:t>
            </a:r>
            <a:r>
              <a:rPr lang="vi-VN" sz="1900" dirty="0">
                <a:latin typeface="Calibri" pitchFamily="34" charset="0"/>
              </a:rPr>
              <a:t>, pentru a surprinde modul în care construcţia economico</a:t>
            </a:r>
            <a:r>
              <a:rPr lang="ro-RO" sz="1900" dirty="0">
                <a:latin typeface="Calibri" pitchFamily="34" charset="0"/>
              </a:rPr>
              <a:t>-</a:t>
            </a:r>
            <a:r>
              <a:rPr lang="vi-VN" sz="1900" dirty="0">
                <a:latin typeface="Calibri" pitchFamily="34" charset="0"/>
              </a:rPr>
              <a:t>financiară a întreprinderii şi deciziile în planul asigurării şi utilizării resurselor generează rezultate; </a:t>
            </a:r>
            <a:endParaRPr lang="ro-RO" sz="1900" dirty="0">
              <a:latin typeface="Calibri" pitchFamily="34" charset="0"/>
            </a:endParaRPr>
          </a:p>
          <a:p>
            <a:pPr marL="804863" indent="-355600" algn="just">
              <a:spcBef>
                <a:spcPts val="600"/>
              </a:spcBef>
              <a:spcAft>
                <a:spcPts val="600"/>
              </a:spcAft>
              <a:buFont typeface="Wingdings" pitchFamily="2" charset="2"/>
              <a:buChar char="Ø"/>
            </a:pPr>
            <a:r>
              <a:rPr lang="vi-VN" sz="1900" dirty="0">
                <a:latin typeface="Calibri" pitchFamily="34" charset="0"/>
              </a:rPr>
              <a:t>analiza principalilor indicatori de rezultate ai întreprinderii; </a:t>
            </a:r>
            <a:endParaRPr lang="ro-RO" sz="1900" dirty="0">
              <a:latin typeface="Calibri" pitchFamily="34" charset="0"/>
            </a:endParaRPr>
          </a:p>
          <a:p>
            <a:pPr marL="804863" indent="-355600" algn="just">
              <a:spcBef>
                <a:spcPts val="600"/>
              </a:spcBef>
              <a:spcAft>
                <a:spcPts val="600"/>
              </a:spcAft>
              <a:buFont typeface="Wingdings" pitchFamily="2" charset="2"/>
              <a:buChar char="Ø"/>
            </a:pPr>
            <a:r>
              <a:rPr lang="vi-VN" sz="1900" dirty="0">
                <a:latin typeface="Calibri" pitchFamily="34" charset="0"/>
              </a:rPr>
              <a:t>analiza principalilor indicatori valorici ai consumului de resurse; </a:t>
            </a:r>
            <a:endParaRPr lang="ro-RO" sz="1900" dirty="0">
              <a:latin typeface="Calibri" pitchFamily="34" charset="0"/>
            </a:endParaRPr>
          </a:p>
          <a:p>
            <a:pPr marL="804863" indent="-355600" algn="just">
              <a:spcBef>
                <a:spcPts val="600"/>
              </a:spcBef>
              <a:spcAft>
                <a:spcPts val="600"/>
              </a:spcAft>
              <a:buFont typeface="Wingdings" pitchFamily="2" charset="2"/>
              <a:buChar char="Ø"/>
            </a:pPr>
            <a:r>
              <a:rPr lang="vi-VN" sz="1900" dirty="0">
                <a:latin typeface="Calibri" pitchFamily="34" charset="0"/>
              </a:rPr>
              <a:t>analiza rentabilităţii întreprinderii; </a:t>
            </a:r>
            <a:endParaRPr lang="ro-RO" sz="1900" dirty="0">
              <a:latin typeface="Calibri" pitchFamily="34" charset="0"/>
            </a:endParaRPr>
          </a:p>
          <a:p>
            <a:pPr marL="804863" indent="-355600" algn="just">
              <a:spcBef>
                <a:spcPts val="600"/>
              </a:spcBef>
              <a:spcAft>
                <a:spcPts val="600"/>
              </a:spcAft>
              <a:buFont typeface="Wingdings" pitchFamily="2" charset="2"/>
              <a:buChar char="Ø"/>
            </a:pPr>
            <a:r>
              <a:rPr lang="vi-VN" sz="1900" dirty="0">
                <a:latin typeface="Calibri" pitchFamily="34" charset="0"/>
              </a:rPr>
              <a:t>analiza riscurilor întreprinderii.</a:t>
            </a:r>
            <a:endParaRPr lang="ru-RU" sz="1900" dirty="0">
              <a:latin typeface="Calibri" pitchFamily="34"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42746161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52598"/>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.1. </a:t>
            </a:r>
            <a:r>
              <a:rPr lang="ro-RO" altLang="en-US" sz="2000" b="1" dirty="0">
                <a:solidFill>
                  <a:srgbClr val="FF0000"/>
                </a:solidFill>
              </a:rPr>
              <a:t>A</a:t>
            </a:r>
            <a:r>
              <a:rPr lang="ro-RO" sz="2000" b="1" dirty="0">
                <a:solidFill>
                  <a:srgbClr val="FF0000"/>
                </a:solidFill>
              </a:rPr>
              <a:t>naliza capacității de export</a:t>
            </a:r>
            <a:endParaRPr lang="ro-MO" altLang="en-US" sz="2000" b="1" dirty="0">
              <a:solidFill>
                <a:srgbClr val="FF0000"/>
              </a:solidFill>
            </a:endParaRPr>
          </a:p>
        </p:txBody>
      </p:sp>
      <p:sp>
        <p:nvSpPr>
          <p:cNvPr id="12" name="Прямоугольник 11"/>
          <p:cNvSpPr/>
          <p:nvPr/>
        </p:nvSpPr>
        <p:spPr>
          <a:xfrm>
            <a:off x="456907" y="2138261"/>
            <a:ext cx="10972011" cy="3493264"/>
          </a:xfrm>
          <a:prstGeom prst="rect">
            <a:avLst/>
          </a:prstGeom>
          <a:solidFill>
            <a:schemeClr val="bg1"/>
          </a:solidFill>
        </p:spPr>
        <p:txBody>
          <a:bodyPr wrap="square">
            <a:spAutoFit/>
          </a:bodyPr>
          <a:lstStyle/>
          <a:p>
            <a:pPr algn="just">
              <a:spcBef>
                <a:spcPts val="600"/>
              </a:spcBef>
              <a:spcAft>
                <a:spcPts val="600"/>
              </a:spcAft>
            </a:pPr>
            <a:r>
              <a:rPr lang="ro-RO" sz="1900" b="1" dirty="0">
                <a:solidFill>
                  <a:srgbClr val="0000FF"/>
                </a:solidFill>
                <a:latin typeface="Calibri" pitchFamily="34" charset="0"/>
              </a:rPr>
              <a:t>A</a:t>
            </a:r>
            <a:r>
              <a:rPr lang="vi-VN" sz="1900" b="1" dirty="0">
                <a:solidFill>
                  <a:srgbClr val="0000FF"/>
                </a:solidFill>
                <a:latin typeface="Calibri" pitchFamily="34" charset="0"/>
              </a:rPr>
              <a:t>naliza </a:t>
            </a:r>
            <a:r>
              <a:rPr lang="ro-RO" sz="1900" b="1" dirty="0">
                <a:solidFill>
                  <a:srgbClr val="0000FF"/>
                </a:solidFill>
                <a:latin typeface="Calibri" pitchFamily="34" charset="0"/>
              </a:rPr>
              <a:t>capacității de export a întreprinderii </a:t>
            </a:r>
            <a:r>
              <a:rPr lang="ro-RO" sz="1900" dirty="0">
                <a:latin typeface="Calibri" pitchFamily="34" charset="0"/>
              </a:rPr>
              <a:t>porneşte de la </a:t>
            </a:r>
            <a:r>
              <a:rPr lang="ro-RO" sz="1900" b="1" dirty="0">
                <a:solidFill>
                  <a:srgbClr val="FF0000"/>
                </a:solidFill>
                <a:latin typeface="Calibri" pitchFamily="34" charset="0"/>
              </a:rPr>
              <a:t>analiza </a:t>
            </a:r>
            <a:r>
              <a:rPr lang="vi-VN" sz="1900" b="1" dirty="0">
                <a:solidFill>
                  <a:srgbClr val="FF0000"/>
                </a:solidFill>
                <a:latin typeface="Calibri" pitchFamily="34" charset="0"/>
              </a:rPr>
              <a:t>economico-financiară</a:t>
            </a:r>
            <a:r>
              <a:rPr lang="ro-RO" sz="1900" b="1" dirty="0">
                <a:solidFill>
                  <a:srgbClr val="FF0000"/>
                </a:solidFill>
                <a:latin typeface="Calibri" pitchFamily="34" charset="0"/>
              </a:rPr>
              <a:t>, de </a:t>
            </a:r>
            <a:r>
              <a:rPr lang="vi-VN" sz="1900" b="1" dirty="0">
                <a:solidFill>
                  <a:srgbClr val="FF0000"/>
                </a:solidFill>
                <a:latin typeface="Calibri" pitchFamily="34" charset="0"/>
              </a:rPr>
              <a:t>administrare</a:t>
            </a:r>
            <a:r>
              <a:rPr lang="ro-RO" sz="1900" b="1" dirty="0">
                <a:solidFill>
                  <a:srgbClr val="FF0000"/>
                </a:solidFill>
                <a:latin typeface="Calibri" pitchFamily="34" charset="0"/>
              </a:rPr>
              <a:t> managerială, </a:t>
            </a:r>
            <a:r>
              <a:rPr lang="ro-MO" sz="1900" b="1" dirty="0">
                <a:solidFill>
                  <a:srgbClr val="FF0000"/>
                </a:solidFill>
                <a:latin typeface="Calibri" pitchFamily="34" charset="0"/>
              </a:rPr>
              <a:t>piaţa şi strategia vânzărilor </a:t>
            </a:r>
            <a:r>
              <a:rPr lang="vi-VN" sz="1900" b="1" dirty="0">
                <a:solidFill>
                  <a:srgbClr val="FF0000"/>
                </a:solidFill>
                <a:latin typeface="Calibri" pitchFamily="34" charset="0"/>
              </a:rPr>
              <a:t>afaceri</a:t>
            </a:r>
            <a:r>
              <a:rPr lang="ro-RO" sz="1900" dirty="0">
                <a:latin typeface="Calibri" pitchFamily="34" charset="0"/>
              </a:rPr>
              <a:t>, care include:</a:t>
            </a:r>
            <a:r>
              <a:rPr lang="vi-VN" sz="1900" dirty="0">
                <a:latin typeface="Calibri" pitchFamily="34" charset="0"/>
              </a:rPr>
              <a:t> </a:t>
            </a:r>
            <a:endParaRPr lang="ro-RO" sz="1900" dirty="0">
              <a:latin typeface="Calibri" pitchFamily="34" charset="0"/>
            </a:endParaRPr>
          </a:p>
          <a:p>
            <a:pPr algn="just">
              <a:spcBef>
                <a:spcPts val="600"/>
              </a:spcBef>
              <a:spcAft>
                <a:spcPts val="600"/>
              </a:spcAft>
            </a:pPr>
            <a:r>
              <a:rPr lang="ro-RO" sz="1900" b="1" i="1" dirty="0">
                <a:latin typeface="Calibri" pitchFamily="34" charset="0"/>
              </a:rPr>
              <a:t>3</a:t>
            </a:r>
            <a:r>
              <a:rPr lang="vi-VN" sz="1900" b="1" i="1" dirty="0">
                <a:latin typeface="Calibri" pitchFamily="34" charset="0"/>
              </a:rPr>
              <a:t>. Evaluarea</a:t>
            </a:r>
            <a:r>
              <a:rPr lang="ro-RO" sz="1900" b="1" i="1" dirty="0">
                <a:latin typeface="Calibri" pitchFamily="34" charset="0"/>
              </a:rPr>
              <a:t> capacităţii</a:t>
            </a:r>
            <a:r>
              <a:rPr lang="vi-VN" sz="1900" b="1" i="1" dirty="0">
                <a:latin typeface="Calibri" pitchFamily="34" charset="0"/>
              </a:rPr>
              <a:t> </a:t>
            </a:r>
            <a:r>
              <a:rPr lang="ro-RO" sz="1900" b="1" i="1" dirty="0">
                <a:latin typeface="Calibri" pitchFamily="34" charset="0"/>
              </a:rPr>
              <a:t>de </a:t>
            </a:r>
            <a:r>
              <a:rPr lang="vi-VN" sz="1900" b="1" i="1" dirty="0">
                <a:latin typeface="Calibri" pitchFamily="34" charset="0"/>
              </a:rPr>
              <a:t>administrare </a:t>
            </a:r>
            <a:r>
              <a:rPr lang="ro-RO" sz="1900" b="1" i="1" dirty="0">
                <a:latin typeface="Calibri" pitchFamily="34" charset="0"/>
              </a:rPr>
              <a:t>managerială a </a:t>
            </a:r>
            <a:r>
              <a:rPr lang="vi-VN" sz="1900" b="1" i="1" dirty="0">
                <a:latin typeface="Calibri" pitchFamily="34" charset="0"/>
              </a:rPr>
              <a:t>întreprinderii</a:t>
            </a:r>
            <a:r>
              <a:rPr lang="vi-VN" sz="1900" dirty="0">
                <a:latin typeface="Calibri" pitchFamily="34" charset="0"/>
              </a:rPr>
              <a:t>, </a:t>
            </a:r>
            <a:r>
              <a:rPr lang="ro-RO" sz="1900" dirty="0">
                <a:latin typeface="Calibri" pitchFamily="34" charset="0"/>
              </a:rPr>
              <a:t>include</a:t>
            </a:r>
            <a:r>
              <a:rPr lang="vi-VN" sz="1900" dirty="0">
                <a:latin typeface="Calibri" pitchFamily="34" charset="0"/>
              </a:rPr>
              <a:t> metodologică de evaluare </a:t>
            </a:r>
            <a:r>
              <a:rPr lang="ro-RO" sz="1900" dirty="0">
                <a:latin typeface="Calibri" pitchFamily="34" charset="0"/>
              </a:rPr>
              <a:t>prin </a:t>
            </a:r>
            <a:r>
              <a:rPr lang="vi-VN" sz="1900" dirty="0">
                <a:latin typeface="Calibri" pitchFamily="34" charset="0"/>
              </a:rPr>
              <a:t>două paliere: evaluarea performanţei din prisma potenţialului şi evaluarea performanţei din prisma rezultatelor</a:t>
            </a:r>
            <a:r>
              <a:rPr lang="ro-RO" sz="1900" dirty="0">
                <a:latin typeface="Calibri" pitchFamily="34" charset="0"/>
              </a:rPr>
              <a:t> administraţiei (managementului):</a:t>
            </a:r>
          </a:p>
          <a:p>
            <a:pPr marL="804863" indent="-355600" algn="just">
              <a:spcBef>
                <a:spcPts val="600"/>
              </a:spcBef>
              <a:spcAft>
                <a:spcPts val="600"/>
              </a:spcAft>
              <a:buFont typeface="Wingdings" pitchFamily="2" charset="2"/>
              <a:buChar char="Ø"/>
            </a:pPr>
            <a:r>
              <a:rPr lang="vi-VN" sz="1900" dirty="0">
                <a:latin typeface="Calibri" pitchFamily="34" charset="0"/>
              </a:rPr>
              <a:t>perspectiva relaţiei eficacitate, eficienţă, performanţă; </a:t>
            </a:r>
            <a:endParaRPr lang="ro-RO" sz="1900" dirty="0">
              <a:latin typeface="Calibri" pitchFamily="34" charset="0"/>
            </a:endParaRPr>
          </a:p>
          <a:p>
            <a:pPr marL="804863" indent="-355600" algn="just">
              <a:spcBef>
                <a:spcPts val="600"/>
              </a:spcBef>
              <a:spcAft>
                <a:spcPts val="600"/>
              </a:spcAft>
              <a:buFont typeface="Wingdings" pitchFamily="2" charset="2"/>
              <a:buChar char="Ø"/>
            </a:pPr>
            <a:r>
              <a:rPr lang="vi-VN" sz="1900" dirty="0">
                <a:latin typeface="Calibri" pitchFamily="34" charset="0"/>
              </a:rPr>
              <a:t>din perspectiva standardelor de performanţă; </a:t>
            </a:r>
            <a:endParaRPr lang="ro-RO" sz="1900" dirty="0">
              <a:latin typeface="Calibri" pitchFamily="34" charset="0"/>
            </a:endParaRPr>
          </a:p>
          <a:p>
            <a:pPr marL="804863" indent="-355600" algn="just">
              <a:spcBef>
                <a:spcPts val="600"/>
              </a:spcBef>
              <a:spcAft>
                <a:spcPts val="600"/>
              </a:spcAft>
              <a:buFont typeface="Wingdings" pitchFamily="2" charset="2"/>
              <a:buChar char="Ø"/>
            </a:pPr>
            <a:r>
              <a:rPr lang="vi-VN" sz="1900" dirty="0">
                <a:latin typeface="Calibri" pitchFamily="34" charset="0"/>
              </a:rPr>
              <a:t>din perspectiva capacităţii sau potenţialului de a performa; </a:t>
            </a:r>
            <a:endParaRPr lang="ro-RO" sz="1900" dirty="0">
              <a:latin typeface="Calibri" pitchFamily="34" charset="0"/>
            </a:endParaRPr>
          </a:p>
          <a:p>
            <a:pPr marL="804863" indent="-355600" algn="just">
              <a:spcBef>
                <a:spcPts val="600"/>
              </a:spcBef>
              <a:spcAft>
                <a:spcPts val="600"/>
              </a:spcAft>
              <a:buFont typeface="Wingdings" pitchFamily="2" charset="2"/>
              <a:buChar char="Ø"/>
            </a:pPr>
            <a:r>
              <a:rPr lang="vi-VN" sz="1900" dirty="0">
                <a:latin typeface="Calibri" pitchFamily="34" charset="0"/>
              </a:rPr>
              <a:t>din perspectiva rezultatelor</a:t>
            </a:r>
            <a:r>
              <a:rPr lang="ro-RO" sz="1900" dirty="0">
                <a:latin typeface="Calibri" pitchFamily="34" charset="0"/>
              </a:rPr>
              <a:t>, inclusiv la implementarea activităţilor de export şi diversificare a pieţii.</a:t>
            </a:r>
            <a:endParaRPr lang="ru-RU" sz="1900" dirty="0">
              <a:latin typeface="Calibri" pitchFamily="34"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20938667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6" name="TextBox 5"/>
          <p:cNvSpPr txBox="1"/>
          <p:nvPr/>
        </p:nvSpPr>
        <p:spPr>
          <a:xfrm>
            <a:off x="482580" y="2230671"/>
            <a:ext cx="11488703" cy="2123658"/>
          </a:xfrm>
          <a:prstGeom prst="rect">
            <a:avLst/>
          </a:prstGeom>
          <a:noFill/>
        </p:spPr>
        <p:txBody>
          <a:bodyPr wrap="square" rtlCol="0">
            <a:spAutoFit/>
          </a:bodyPr>
          <a:lstStyle/>
          <a:p>
            <a:pPr algn="ctr"/>
            <a:r>
              <a:rPr lang="ro-RO" sz="4400" b="1" dirty="0">
                <a:solidFill>
                  <a:srgbClr val="0000CC"/>
                </a:solidFill>
              </a:rPr>
              <a:t>Normele juridice referitoare la exporturile produselor pe pieţele Comunităţii Statelor Independente (CSI)</a:t>
            </a:r>
            <a:endParaRPr lang="ru-RU" sz="4400" b="1" dirty="0">
              <a:solidFill>
                <a:srgbClr val="0000CC"/>
              </a:solidFill>
            </a:endParaRPr>
          </a:p>
        </p:txBody>
      </p:sp>
      <p:pic>
        <p:nvPicPr>
          <p:cNvPr id="3" name="Рисунок 2">
            <a:extLst>
              <a:ext uri="{FF2B5EF4-FFF2-40B4-BE49-F238E27FC236}">
                <a16:creationId xmlns:a16="http://schemas.microsoft.com/office/drawing/2014/main" id="{83CA1555-3DC9-4FAD-923B-1B99204401F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7"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89629" y="228600"/>
            <a:ext cx="733641" cy="835749"/>
          </a:xfrm>
          <a:prstGeom prst="rect">
            <a:avLst/>
          </a:prstGeom>
          <a:noFill/>
          <a:ln>
            <a:noFill/>
          </a:ln>
        </p:spPr>
      </p:pic>
      <p:pic>
        <p:nvPicPr>
          <p:cNvPr id="9"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20200" y="228600"/>
            <a:ext cx="2222528" cy="757882"/>
          </a:xfrm>
          <a:prstGeom prst="rect">
            <a:avLst/>
          </a:prstGeom>
        </p:spPr>
      </p:pic>
      <p:pic>
        <p:nvPicPr>
          <p:cNvPr id="10" name="Рисунок 9">
            <a:extLst>
              <a:ext uri="{FF2B5EF4-FFF2-40B4-BE49-F238E27FC236}">
                <a16:creationId xmlns:a16="http://schemas.microsoft.com/office/drawing/2014/main" id="{83CA1555-3DC9-4FAD-923B-1B99204401F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21495" y="228600"/>
            <a:ext cx="1512779" cy="505652"/>
          </a:xfrm>
          <a:prstGeom prst="rect">
            <a:avLst/>
          </a:prstGeom>
        </p:spPr>
      </p:pic>
    </p:spTree>
    <p:extLst>
      <p:ext uri="{BB962C8B-B14F-4D97-AF65-F5344CB8AC3E}">
        <p14:creationId xmlns:p14="http://schemas.microsoft.com/office/powerpoint/2010/main" val="20110225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52598"/>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.1. </a:t>
            </a:r>
            <a:r>
              <a:rPr lang="ro-RO" altLang="en-US" sz="2000" b="1" dirty="0">
                <a:solidFill>
                  <a:srgbClr val="FF0000"/>
                </a:solidFill>
              </a:rPr>
              <a:t>A</a:t>
            </a:r>
            <a:r>
              <a:rPr lang="ro-RO" sz="2000" b="1" dirty="0">
                <a:solidFill>
                  <a:srgbClr val="FF0000"/>
                </a:solidFill>
              </a:rPr>
              <a:t>naliza capacității de export</a:t>
            </a:r>
            <a:endParaRPr lang="ro-MO" altLang="en-US" sz="2000" b="1" dirty="0">
              <a:solidFill>
                <a:srgbClr val="FF0000"/>
              </a:solidFill>
            </a:endParaRPr>
          </a:p>
        </p:txBody>
      </p:sp>
      <p:sp>
        <p:nvSpPr>
          <p:cNvPr id="12" name="Прямоугольник 11"/>
          <p:cNvSpPr/>
          <p:nvPr/>
        </p:nvSpPr>
        <p:spPr>
          <a:xfrm>
            <a:off x="456907" y="2138261"/>
            <a:ext cx="10972011" cy="3831818"/>
          </a:xfrm>
          <a:prstGeom prst="rect">
            <a:avLst/>
          </a:prstGeom>
        </p:spPr>
        <p:txBody>
          <a:bodyPr wrap="square">
            <a:spAutoFit/>
          </a:bodyPr>
          <a:lstStyle/>
          <a:p>
            <a:pPr algn="just">
              <a:spcBef>
                <a:spcPts val="600"/>
              </a:spcBef>
              <a:spcAft>
                <a:spcPts val="600"/>
              </a:spcAft>
            </a:pPr>
            <a:r>
              <a:rPr lang="ro-RO" sz="1900" b="1" dirty="0">
                <a:solidFill>
                  <a:srgbClr val="0000FF"/>
                </a:solidFill>
                <a:latin typeface="Calibri" pitchFamily="34" charset="0"/>
              </a:rPr>
              <a:t>A</a:t>
            </a:r>
            <a:r>
              <a:rPr lang="vi-VN" sz="1900" b="1" dirty="0">
                <a:solidFill>
                  <a:srgbClr val="0000FF"/>
                </a:solidFill>
                <a:latin typeface="Calibri" pitchFamily="34" charset="0"/>
              </a:rPr>
              <a:t>naliza </a:t>
            </a:r>
            <a:r>
              <a:rPr lang="ro-RO" sz="1900" b="1" dirty="0">
                <a:solidFill>
                  <a:srgbClr val="0000FF"/>
                </a:solidFill>
                <a:latin typeface="Calibri" pitchFamily="34" charset="0"/>
              </a:rPr>
              <a:t>capacității de export a întreprinderii </a:t>
            </a:r>
            <a:r>
              <a:rPr lang="ro-RO" sz="1900" dirty="0">
                <a:latin typeface="Calibri" pitchFamily="34" charset="0"/>
              </a:rPr>
              <a:t>porneşte de la </a:t>
            </a:r>
            <a:r>
              <a:rPr lang="ro-RO" sz="1900" b="1" dirty="0">
                <a:solidFill>
                  <a:srgbClr val="FF0000"/>
                </a:solidFill>
                <a:latin typeface="Calibri" pitchFamily="34" charset="0"/>
              </a:rPr>
              <a:t>analiza </a:t>
            </a:r>
            <a:r>
              <a:rPr lang="vi-VN" sz="1900" b="1" dirty="0">
                <a:solidFill>
                  <a:srgbClr val="FF0000"/>
                </a:solidFill>
                <a:latin typeface="Calibri" pitchFamily="34" charset="0"/>
              </a:rPr>
              <a:t>economico-financiară</a:t>
            </a:r>
            <a:r>
              <a:rPr lang="ro-RO" sz="1900" b="1" dirty="0">
                <a:solidFill>
                  <a:srgbClr val="FF0000"/>
                </a:solidFill>
                <a:latin typeface="Calibri" pitchFamily="34" charset="0"/>
              </a:rPr>
              <a:t>, de </a:t>
            </a:r>
            <a:r>
              <a:rPr lang="vi-VN" sz="1900" b="1" dirty="0">
                <a:solidFill>
                  <a:srgbClr val="FF0000"/>
                </a:solidFill>
                <a:latin typeface="Calibri" pitchFamily="34" charset="0"/>
              </a:rPr>
              <a:t>administrare</a:t>
            </a:r>
            <a:r>
              <a:rPr lang="ro-RO" sz="1900" b="1" dirty="0">
                <a:solidFill>
                  <a:srgbClr val="FF0000"/>
                </a:solidFill>
                <a:latin typeface="Calibri" pitchFamily="34" charset="0"/>
              </a:rPr>
              <a:t> managerială, </a:t>
            </a:r>
            <a:r>
              <a:rPr lang="ro-MO" sz="1900" b="1" dirty="0">
                <a:solidFill>
                  <a:srgbClr val="FF0000"/>
                </a:solidFill>
                <a:latin typeface="Calibri" pitchFamily="34" charset="0"/>
              </a:rPr>
              <a:t>piaţa şi strategia vânzărilor </a:t>
            </a:r>
            <a:r>
              <a:rPr lang="vi-VN" sz="1900" b="1" dirty="0">
                <a:solidFill>
                  <a:srgbClr val="FF0000"/>
                </a:solidFill>
                <a:latin typeface="Calibri" pitchFamily="34" charset="0"/>
              </a:rPr>
              <a:t>afaceri</a:t>
            </a:r>
            <a:r>
              <a:rPr lang="ro-RO" sz="1900" dirty="0">
                <a:latin typeface="Calibri" pitchFamily="34" charset="0"/>
              </a:rPr>
              <a:t>, care include:</a:t>
            </a:r>
            <a:r>
              <a:rPr lang="vi-VN" sz="1900" dirty="0">
                <a:latin typeface="Calibri" pitchFamily="34" charset="0"/>
              </a:rPr>
              <a:t> </a:t>
            </a:r>
            <a:endParaRPr lang="ro-RO" sz="1900" dirty="0">
              <a:latin typeface="Calibri" pitchFamily="34" charset="0"/>
            </a:endParaRPr>
          </a:p>
          <a:p>
            <a:pPr algn="just">
              <a:spcBef>
                <a:spcPts val="600"/>
              </a:spcBef>
              <a:spcAft>
                <a:spcPts val="600"/>
              </a:spcAft>
            </a:pPr>
            <a:r>
              <a:rPr lang="ro-RO" sz="1900" b="1" i="1" dirty="0">
                <a:latin typeface="Calibri" pitchFamily="34" charset="0"/>
              </a:rPr>
              <a:t>4</a:t>
            </a:r>
            <a:r>
              <a:rPr lang="vi-VN" sz="1900" b="1" i="1" dirty="0">
                <a:latin typeface="Calibri" pitchFamily="34" charset="0"/>
              </a:rPr>
              <a:t>. Evaluarea </a:t>
            </a:r>
            <a:r>
              <a:rPr lang="ro-MO" sz="1900" b="1" i="1" dirty="0">
                <a:latin typeface="Calibri" pitchFamily="34" charset="0"/>
              </a:rPr>
              <a:t>pieţii actuale şi perspective a produselor (serviciilor) întreprinderii</a:t>
            </a:r>
            <a:r>
              <a:rPr lang="vi-VN" sz="1900" dirty="0">
                <a:latin typeface="Calibri" pitchFamily="34" charset="0"/>
              </a:rPr>
              <a:t>, pentru a </a:t>
            </a:r>
            <a:r>
              <a:rPr lang="ro-RO" sz="1900" dirty="0">
                <a:latin typeface="Calibri" pitchFamily="34" charset="0"/>
              </a:rPr>
              <a:t>primi decizii dacă suntem în capacitate de a penetra pieţe noi şi de a dezvolta produse noi</a:t>
            </a:r>
            <a:r>
              <a:rPr lang="vi-VN" sz="1900" dirty="0">
                <a:latin typeface="Calibri" pitchFamily="34" charset="0"/>
              </a:rPr>
              <a:t>; </a:t>
            </a:r>
            <a:endParaRPr lang="ro-RO" sz="1900" dirty="0">
              <a:latin typeface="Calibri" pitchFamily="34" charset="0"/>
            </a:endParaRPr>
          </a:p>
          <a:p>
            <a:pPr marL="804863" indent="-355600" algn="just">
              <a:buFont typeface="Wingdings" pitchFamily="2" charset="2"/>
              <a:buChar char="Ø"/>
            </a:pPr>
            <a:r>
              <a:rPr lang="vi-VN" sz="1900" dirty="0">
                <a:latin typeface="Calibri" pitchFamily="34" charset="0"/>
              </a:rPr>
              <a:t>analiza piaţ</a:t>
            </a:r>
            <a:r>
              <a:rPr lang="ro-RO" sz="1900" dirty="0">
                <a:latin typeface="Calibri" pitchFamily="34" charset="0"/>
              </a:rPr>
              <a:t>ii</a:t>
            </a:r>
            <a:r>
              <a:rPr lang="vi-VN" sz="1900" dirty="0">
                <a:latin typeface="Calibri" pitchFamily="34" charset="0"/>
              </a:rPr>
              <a:t> producătorilor</a:t>
            </a:r>
            <a:r>
              <a:rPr lang="ro-RO" sz="1900" dirty="0">
                <a:latin typeface="Calibri" pitchFamily="34" charset="0"/>
              </a:rPr>
              <a:t> - pe pieţele actuale şi cele perspective</a:t>
            </a:r>
            <a:r>
              <a:rPr lang="vi-VN" sz="1900" dirty="0">
                <a:latin typeface="Calibri" pitchFamily="34" charset="0"/>
              </a:rPr>
              <a:t>, </a:t>
            </a:r>
            <a:endParaRPr lang="ro-RO" sz="1900" dirty="0">
              <a:latin typeface="Calibri" pitchFamily="34" charset="0"/>
            </a:endParaRPr>
          </a:p>
          <a:p>
            <a:pPr marL="804863" indent="-355600" algn="just">
              <a:buFont typeface="Wingdings" pitchFamily="2" charset="2"/>
              <a:buChar char="Ø"/>
            </a:pPr>
            <a:r>
              <a:rPr lang="vi-VN" sz="1900" dirty="0">
                <a:latin typeface="Calibri" pitchFamily="34" charset="0"/>
              </a:rPr>
              <a:t>piaţa consumatorilor</a:t>
            </a:r>
            <a:r>
              <a:rPr lang="ro-RO" sz="1900" dirty="0">
                <a:latin typeface="Calibri" pitchFamily="34" charset="0"/>
              </a:rPr>
              <a:t> - pe pieţele actuale şi cele perspective</a:t>
            </a:r>
            <a:r>
              <a:rPr lang="vi-VN" sz="1900" dirty="0">
                <a:latin typeface="Calibri" pitchFamily="34" charset="0"/>
              </a:rPr>
              <a:t>, </a:t>
            </a:r>
            <a:endParaRPr lang="ro-RO" sz="1900" dirty="0">
              <a:latin typeface="Calibri" pitchFamily="34" charset="0"/>
            </a:endParaRPr>
          </a:p>
          <a:p>
            <a:pPr marL="804863" indent="-355600" algn="just">
              <a:buFont typeface="Wingdings" pitchFamily="2" charset="2"/>
              <a:buChar char="Ø"/>
            </a:pPr>
            <a:r>
              <a:rPr lang="ro-RO" sz="1900" dirty="0">
                <a:latin typeface="Calibri" pitchFamily="34" charset="0"/>
              </a:rPr>
              <a:t>s</a:t>
            </a:r>
            <a:r>
              <a:rPr lang="vi-VN" sz="1900" dirty="0">
                <a:latin typeface="Calibri" pitchFamily="34" charset="0"/>
              </a:rPr>
              <a:t>tudiul tendinţelor de dezvoltare a pieţei</a:t>
            </a:r>
            <a:r>
              <a:rPr lang="ro-RO" sz="1900" dirty="0">
                <a:latin typeface="Calibri" pitchFamily="34" charset="0"/>
              </a:rPr>
              <a:t> – evaluarea tradiţiilor de consum de bunuri şi servicii,</a:t>
            </a:r>
            <a:r>
              <a:rPr lang="vi-VN" sz="1900" dirty="0">
                <a:latin typeface="Calibri" pitchFamily="34" charset="0"/>
              </a:rPr>
              <a:t> </a:t>
            </a:r>
            <a:endParaRPr lang="ro-RO" sz="1900" dirty="0">
              <a:latin typeface="Calibri" pitchFamily="34" charset="0"/>
            </a:endParaRPr>
          </a:p>
          <a:p>
            <a:pPr marL="804863" indent="-355600" algn="just">
              <a:buFont typeface="Wingdings" pitchFamily="2" charset="2"/>
              <a:buChar char="Ø"/>
            </a:pPr>
            <a:r>
              <a:rPr lang="ro-RO" sz="1900" dirty="0">
                <a:latin typeface="Calibri" pitchFamily="34" charset="0"/>
              </a:rPr>
              <a:t>m</a:t>
            </a:r>
            <a:r>
              <a:rPr lang="vi-VN" sz="1900" dirty="0">
                <a:latin typeface="Calibri" pitchFamily="34" charset="0"/>
              </a:rPr>
              <a:t>ărimea pieţei </a:t>
            </a:r>
            <a:r>
              <a:rPr lang="ro-RO" sz="1900" dirty="0">
                <a:latin typeface="Calibri" pitchFamily="34" charset="0"/>
              </a:rPr>
              <a:t>actuale</a:t>
            </a:r>
            <a:r>
              <a:rPr lang="vi-VN" sz="1900" dirty="0">
                <a:latin typeface="Calibri" pitchFamily="34" charset="0"/>
              </a:rPr>
              <a:t> şi cota pe piaţă a întreprinderii (în mărimi naturale şi valorice)</a:t>
            </a:r>
            <a:r>
              <a:rPr lang="ro-RO" sz="1900" dirty="0">
                <a:latin typeface="Calibri" pitchFamily="34" charset="0"/>
              </a:rPr>
              <a:t>,</a:t>
            </a:r>
          </a:p>
          <a:p>
            <a:pPr marL="804863" indent="-355600" algn="just">
              <a:buFont typeface="Wingdings" pitchFamily="2" charset="2"/>
              <a:buChar char="Ø"/>
            </a:pPr>
            <a:r>
              <a:rPr lang="ro-RO" sz="1900" dirty="0">
                <a:latin typeface="Calibri" pitchFamily="34" charset="0"/>
              </a:rPr>
              <a:t>m</a:t>
            </a:r>
            <a:r>
              <a:rPr lang="vi-VN" sz="1900" dirty="0">
                <a:latin typeface="Calibri" pitchFamily="34" charset="0"/>
              </a:rPr>
              <a:t>ăsurile întreprinse pentru păstrarea şi lărgirea poziţiei pe piaţ</a:t>
            </a:r>
            <a:r>
              <a:rPr lang="ro-RO" sz="1900" dirty="0">
                <a:latin typeface="Calibri" pitchFamily="34" charset="0"/>
              </a:rPr>
              <a:t>a de export,</a:t>
            </a:r>
          </a:p>
          <a:p>
            <a:pPr marL="804863" indent="-355600" algn="just">
              <a:buFont typeface="Wingdings" pitchFamily="2" charset="2"/>
              <a:buChar char="Ø"/>
            </a:pPr>
            <a:r>
              <a:rPr lang="ro-RO" sz="1900" dirty="0">
                <a:latin typeface="Calibri" pitchFamily="34" charset="0"/>
              </a:rPr>
              <a:t>c</a:t>
            </a:r>
            <a:r>
              <a:rPr lang="vi-VN" sz="1900" dirty="0">
                <a:latin typeface="Calibri" pitchFamily="34" charset="0"/>
              </a:rPr>
              <a:t>aracteristica clienţilor</a:t>
            </a:r>
            <a:r>
              <a:rPr lang="ro-RO" sz="1900" dirty="0">
                <a:latin typeface="Calibri" pitchFamily="34" charset="0"/>
              </a:rPr>
              <a:t> – intermediarilor între produsul (serviciul) meu şi consumatorul final,</a:t>
            </a:r>
          </a:p>
          <a:p>
            <a:pPr marL="804863" indent="-355600" algn="just">
              <a:buFont typeface="Wingdings" pitchFamily="2" charset="2"/>
              <a:buChar char="Ø"/>
            </a:pPr>
            <a:r>
              <a:rPr lang="ro-RO" sz="1900" dirty="0">
                <a:latin typeface="Calibri" pitchFamily="34" charset="0"/>
              </a:rPr>
              <a:t>s</a:t>
            </a:r>
            <a:r>
              <a:rPr lang="vi-VN" sz="1900" dirty="0">
                <a:latin typeface="Calibri" pitchFamily="34" charset="0"/>
              </a:rPr>
              <a:t>trategia </a:t>
            </a:r>
            <a:r>
              <a:rPr lang="ro-RO" sz="1900" dirty="0">
                <a:latin typeface="Calibri" pitchFamily="34" charset="0"/>
              </a:rPr>
              <a:t>sau politica de </a:t>
            </a:r>
            <a:r>
              <a:rPr lang="vi-VN" sz="1900" dirty="0">
                <a:latin typeface="Calibri" pitchFamily="34" charset="0"/>
              </a:rPr>
              <a:t>preţ</a:t>
            </a:r>
            <a:r>
              <a:rPr lang="ro-RO" sz="1900" dirty="0">
                <a:latin typeface="Calibri" pitchFamily="34" charset="0"/>
              </a:rPr>
              <a:t> pentru produsul (serviciul) meu,</a:t>
            </a:r>
          </a:p>
          <a:p>
            <a:pPr marL="804863" indent="-355600" algn="just">
              <a:buFont typeface="Wingdings" pitchFamily="2" charset="2"/>
              <a:buChar char="Ø"/>
            </a:pPr>
            <a:r>
              <a:rPr lang="ro-RO" sz="1900" dirty="0">
                <a:latin typeface="Calibri" pitchFamily="34" charset="0"/>
              </a:rPr>
              <a:t>logistica, d</a:t>
            </a:r>
            <a:r>
              <a:rPr lang="vi-VN" sz="1900" dirty="0">
                <a:latin typeface="Calibri" pitchFamily="34" charset="0"/>
              </a:rPr>
              <a:t>istribuţia şi </a:t>
            </a:r>
            <a:r>
              <a:rPr lang="ro-RO" sz="1900" dirty="0">
                <a:latin typeface="Calibri" pitchFamily="34" charset="0"/>
              </a:rPr>
              <a:t>lanţul de </a:t>
            </a:r>
            <a:r>
              <a:rPr lang="vi-VN" sz="1900" dirty="0">
                <a:latin typeface="Calibri" pitchFamily="34" charset="0"/>
              </a:rPr>
              <a:t>vânzare</a:t>
            </a:r>
            <a:r>
              <a:rPr lang="ro-RO" sz="1900" dirty="0">
                <a:latin typeface="Calibri" pitchFamily="34" charset="0"/>
              </a:rPr>
              <a:t> fizică a</a:t>
            </a:r>
            <a:r>
              <a:rPr lang="vi-VN" sz="1900" dirty="0">
                <a:latin typeface="Calibri" pitchFamily="34" charset="0"/>
              </a:rPr>
              <a:t> produselor</a:t>
            </a:r>
            <a:r>
              <a:rPr lang="ro-RO" sz="1900" dirty="0">
                <a:latin typeface="Calibri" pitchFamily="34" charset="0"/>
              </a:rPr>
              <a:t> (serviciilor) mele.</a:t>
            </a: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29102690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52598"/>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.1. </a:t>
            </a:r>
            <a:r>
              <a:rPr lang="ro-RO" altLang="en-US" sz="2000" b="1" dirty="0">
                <a:solidFill>
                  <a:srgbClr val="FF0000"/>
                </a:solidFill>
              </a:rPr>
              <a:t>A</a:t>
            </a:r>
            <a:r>
              <a:rPr lang="ro-RO" sz="2000" b="1" dirty="0">
                <a:solidFill>
                  <a:srgbClr val="FF0000"/>
                </a:solidFill>
              </a:rPr>
              <a:t>naliza capacității de export</a:t>
            </a:r>
            <a:endParaRPr lang="ro-MO" altLang="en-US" sz="2000" b="1" dirty="0">
              <a:solidFill>
                <a:srgbClr val="FF0000"/>
              </a:solidFill>
            </a:endParaRPr>
          </a:p>
        </p:txBody>
      </p:sp>
      <p:sp>
        <p:nvSpPr>
          <p:cNvPr id="12" name="Прямоугольник 11"/>
          <p:cNvSpPr/>
          <p:nvPr/>
        </p:nvSpPr>
        <p:spPr>
          <a:xfrm>
            <a:off x="456907" y="2138261"/>
            <a:ext cx="10972011" cy="3893374"/>
          </a:xfrm>
          <a:prstGeom prst="rect">
            <a:avLst/>
          </a:prstGeom>
          <a:solidFill>
            <a:schemeClr val="bg1"/>
          </a:solidFill>
        </p:spPr>
        <p:txBody>
          <a:bodyPr wrap="square">
            <a:spAutoFit/>
          </a:bodyPr>
          <a:lstStyle/>
          <a:p>
            <a:pPr algn="just">
              <a:spcBef>
                <a:spcPts val="600"/>
              </a:spcBef>
              <a:spcAft>
                <a:spcPts val="600"/>
              </a:spcAft>
            </a:pPr>
            <a:r>
              <a:rPr lang="ro-RO" sz="1900" b="1" dirty="0">
                <a:solidFill>
                  <a:srgbClr val="0000FF"/>
                </a:solidFill>
                <a:latin typeface="Calibri" pitchFamily="34" charset="0"/>
              </a:rPr>
              <a:t>A</a:t>
            </a:r>
            <a:r>
              <a:rPr lang="vi-VN" sz="1900" b="1" dirty="0">
                <a:solidFill>
                  <a:srgbClr val="0000FF"/>
                </a:solidFill>
                <a:latin typeface="Calibri" pitchFamily="34" charset="0"/>
              </a:rPr>
              <a:t>naliza </a:t>
            </a:r>
            <a:r>
              <a:rPr lang="ro-RO" sz="1900" b="1" dirty="0">
                <a:solidFill>
                  <a:srgbClr val="0000FF"/>
                </a:solidFill>
                <a:latin typeface="Calibri" pitchFamily="34" charset="0"/>
              </a:rPr>
              <a:t>capacității de export a întreprinderii </a:t>
            </a:r>
            <a:r>
              <a:rPr lang="ro-RO" sz="1900" dirty="0">
                <a:latin typeface="Calibri" pitchFamily="34" charset="0"/>
              </a:rPr>
              <a:t>porneşte de la </a:t>
            </a:r>
            <a:r>
              <a:rPr lang="ro-RO" sz="1900" b="1" dirty="0">
                <a:solidFill>
                  <a:srgbClr val="FF0000"/>
                </a:solidFill>
                <a:latin typeface="Calibri" pitchFamily="34" charset="0"/>
              </a:rPr>
              <a:t>analiza </a:t>
            </a:r>
            <a:r>
              <a:rPr lang="vi-VN" sz="1900" b="1" dirty="0">
                <a:solidFill>
                  <a:srgbClr val="FF0000"/>
                </a:solidFill>
                <a:latin typeface="Calibri" pitchFamily="34" charset="0"/>
              </a:rPr>
              <a:t>economico-financiară</a:t>
            </a:r>
            <a:r>
              <a:rPr lang="ro-RO" sz="1900" b="1" dirty="0">
                <a:solidFill>
                  <a:srgbClr val="FF0000"/>
                </a:solidFill>
                <a:latin typeface="Calibri" pitchFamily="34" charset="0"/>
              </a:rPr>
              <a:t>, de </a:t>
            </a:r>
            <a:r>
              <a:rPr lang="vi-VN" sz="1900" b="1" dirty="0">
                <a:solidFill>
                  <a:srgbClr val="FF0000"/>
                </a:solidFill>
                <a:latin typeface="Calibri" pitchFamily="34" charset="0"/>
              </a:rPr>
              <a:t>administrare</a:t>
            </a:r>
            <a:r>
              <a:rPr lang="ro-RO" sz="1900" b="1" dirty="0">
                <a:solidFill>
                  <a:srgbClr val="FF0000"/>
                </a:solidFill>
                <a:latin typeface="Calibri" pitchFamily="34" charset="0"/>
              </a:rPr>
              <a:t> managerială, </a:t>
            </a:r>
            <a:r>
              <a:rPr lang="ro-MO" sz="1900" b="1" dirty="0">
                <a:solidFill>
                  <a:srgbClr val="FF0000"/>
                </a:solidFill>
                <a:latin typeface="Calibri" pitchFamily="34" charset="0"/>
              </a:rPr>
              <a:t>piaţa şi strategia vânzărilor </a:t>
            </a:r>
            <a:r>
              <a:rPr lang="vi-VN" sz="1900" b="1" dirty="0">
                <a:solidFill>
                  <a:srgbClr val="FF0000"/>
                </a:solidFill>
                <a:latin typeface="Calibri" pitchFamily="34" charset="0"/>
              </a:rPr>
              <a:t>afaceri</a:t>
            </a:r>
            <a:r>
              <a:rPr lang="ro-RO" sz="1900" dirty="0">
                <a:latin typeface="Calibri" pitchFamily="34" charset="0"/>
              </a:rPr>
              <a:t>, care include:</a:t>
            </a:r>
            <a:r>
              <a:rPr lang="vi-VN" sz="1900" dirty="0">
                <a:latin typeface="Calibri" pitchFamily="34" charset="0"/>
              </a:rPr>
              <a:t> </a:t>
            </a:r>
            <a:endParaRPr lang="ro-RO" sz="1900" dirty="0">
              <a:latin typeface="Calibri" pitchFamily="34" charset="0"/>
            </a:endParaRPr>
          </a:p>
          <a:p>
            <a:pPr algn="just">
              <a:spcBef>
                <a:spcPts val="600"/>
              </a:spcBef>
              <a:spcAft>
                <a:spcPts val="600"/>
              </a:spcAft>
            </a:pPr>
            <a:r>
              <a:rPr lang="ro-RO" sz="1900" b="1" i="1" dirty="0">
                <a:latin typeface="Calibri" pitchFamily="34" charset="0"/>
              </a:rPr>
              <a:t>5</a:t>
            </a:r>
            <a:r>
              <a:rPr lang="vi-VN" sz="1900" b="1" i="1" dirty="0">
                <a:latin typeface="Calibri" pitchFamily="34" charset="0"/>
              </a:rPr>
              <a:t>. Evaluarea </a:t>
            </a:r>
            <a:r>
              <a:rPr lang="ro-MO" sz="1900" b="1" i="1" dirty="0">
                <a:latin typeface="Calibri" pitchFamily="34" charset="0"/>
              </a:rPr>
              <a:t>strategiei vânzărilor </a:t>
            </a:r>
            <a:r>
              <a:rPr lang="ro-RO" sz="1900" b="1" i="1" dirty="0">
                <a:latin typeface="Calibri" pitchFamily="34" charset="0"/>
              </a:rPr>
              <a:t>a </a:t>
            </a:r>
            <a:r>
              <a:rPr lang="vi-VN" sz="1900" b="1" i="1" dirty="0">
                <a:latin typeface="Calibri" pitchFamily="34" charset="0"/>
              </a:rPr>
              <a:t>întreprinderii</a:t>
            </a:r>
            <a:r>
              <a:rPr lang="vi-VN" sz="1900" dirty="0">
                <a:latin typeface="Calibri" pitchFamily="34" charset="0"/>
              </a:rPr>
              <a:t>, pentru a surprinde modul </a:t>
            </a:r>
            <a:r>
              <a:rPr lang="ro-RO" sz="1900" dirty="0">
                <a:latin typeface="Calibri" pitchFamily="34" charset="0"/>
              </a:rPr>
              <a:t>prin care</a:t>
            </a:r>
            <a:r>
              <a:rPr lang="vi-VN" sz="1900" dirty="0">
                <a:latin typeface="Calibri" pitchFamily="34" charset="0"/>
              </a:rPr>
              <a:t> întreprinder</a:t>
            </a:r>
            <a:r>
              <a:rPr lang="ro-RO" sz="1900" dirty="0">
                <a:latin typeface="Calibri" pitchFamily="34" charset="0"/>
              </a:rPr>
              <a:t>ea</a:t>
            </a:r>
            <a:r>
              <a:rPr lang="vi-VN" sz="1900" dirty="0">
                <a:latin typeface="Calibri" pitchFamily="34" charset="0"/>
              </a:rPr>
              <a:t> </a:t>
            </a:r>
            <a:r>
              <a:rPr lang="ro-RO" sz="1900" dirty="0">
                <a:latin typeface="Calibri" pitchFamily="34" charset="0"/>
              </a:rPr>
              <a:t>îşi diversifică piaţă, penetrează noi pieţe, fidelizează consumatorii existenţi şi atrage noi clienţi:</a:t>
            </a:r>
          </a:p>
          <a:p>
            <a:pPr marL="719138" indent="-269875" algn="just">
              <a:buFont typeface="Wingdings" pitchFamily="2" charset="2"/>
              <a:buChar char="Ø"/>
              <a:defRPr/>
            </a:pPr>
            <a:r>
              <a:rPr lang="ro-RO" sz="1900" dirty="0">
                <a:latin typeface="Calibri" pitchFamily="34" charset="0"/>
              </a:rPr>
              <a:t>colectarea, înregistrarea şi analizarea sistematică a datelor despre problemele ce ţin de realizarea bunurilor şi serviciilor;</a:t>
            </a:r>
            <a:endParaRPr lang="ru-RU" sz="1900" dirty="0">
              <a:latin typeface="Calibri" pitchFamily="34" charset="0"/>
            </a:endParaRPr>
          </a:p>
          <a:p>
            <a:pPr marL="719138" indent="-269875" algn="just">
              <a:buFont typeface="Wingdings" pitchFamily="2" charset="2"/>
              <a:buChar char="Ø"/>
              <a:defRPr/>
            </a:pPr>
            <a:r>
              <a:rPr lang="ro-MO" sz="1900" dirty="0">
                <a:latin typeface="Calibri" pitchFamily="34" charset="0"/>
              </a:rPr>
              <a:t>identificarea cerinţelor consumatorului şi apoi producerea şi livrarea pentru a le satisface</a:t>
            </a:r>
            <a:r>
              <a:rPr lang="vi-VN" sz="1900" dirty="0">
                <a:latin typeface="Calibri" pitchFamily="34" charset="0"/>
              </a:rPr>
              <a:t>; </a:t>
            </a:r>
            <a:endParaRPr lang="ro-RO" sz="1900" dirty="0">
              <a:latin typeface="Calibri" pitchFamily="34" charset="0"/>
            </a:endParaRPr>
          </a:p>
          <a:p>
            <a:pPr marL="719138" indent="-269875" algn="just">
              <a:buFont typeface="Wingdings" pitchFamily="2" charset="2"/>
              <a:buChar char="Ø"/>
              <a:defRPr/>
            </a:pPr>
            <a:r>
              <a:rPr lang="ro-MO" sz="1900" dirty="0">
                <a:latin typeface="Calibri" pitchFamily="34" charset="0"/>
              </a:rPr>
              <a:t>orientare spre produse noi şi pieţe potenţiale;</a:t>
            </a:r>
          </a:p>
          <a:p>
            <a:pPr marL="719138" indent="-269875" algn="just">
              <a:buFont typeface="Wingdings" pitchFamily="2" charset="2"/>
              <a:buChar char="Ø"/>
              <a:defRPr/>
            </a:pPr>
            <a:r>
              <a:rPr lang="ro-RO" sz="1900" dirty="0">
                <a:latin typeface="Calibri" pitchFamily="34" charset="0"/>
              </a:rPr>
              <a:t>cercetarea pieţii şi planificarea pentru a stabili relaţii de lungă durată cu clienţii, inclusiv pieţe noi;</a:t>
            </a:r>
            <a:endParaRPr lang="ru-RU" sz="1900" dirty="0">
              <a:latin typeface="Calibri" pitchFamily="34" charset="0"/>
            </a:endParaRPr>
          </a:p>
          <a:p>
            <a:pPr marL="719138" indent="-269875" algn="just">
              <a:buFont typeface="Wingdings" pitchFamily="2" charset="2"/>
              <a:buChar char="Ø"/>
              <a:defRPr/>
            </a:pPr>
            <a:r>
              <a:rPr lang="ro-RO" sz="1900" dirty="0">
                <a:latin typeface="Calibri" pitchFamily="34" charset="0"/>
              </a:rPr>
              <a:t>capacitatea de a segmenta piaţa în grupuri de clienţi după unele caracteristici comune, aşa ca criteriu demografic, geografic, avantaje, comportament sau stil de viaţă;</a:t>
            </a:r>
          </a:p>
          <a:p>
            <a:pPr marL="719138" indent="-269875" algn="just">
              <a:buFont typeface="Wingdings" pitchFamily="2" charset="2"/>
              <a:buChar char="Ø"/>
              <a:defRPr/>
            </a:pPr>
            <a:r>
              <a:rPr lang="ro-RO" sz="1900" dirty="0">
                <a:latin typeface="Calibri" pitchFamily="34" charset="0"/>
              </a:rPr>
              <a:t>capacitatea de a rezista concurenţei şi de a înregistrat vânzări active şi profituri.</a:t>
            </a:r>
            <a:endParaRPr lang="ru-RU" sz="1900" dirty="0">
              <a:latin typeface="Calibri" pitchFamily="34"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29102690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605649" y="1842749"/>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.1. </a:t>
            </a:r>
            <a:r>
              <a:rPr lang="ro-RO" altLang="en-US" sz="2000" b="1" dirty="0">
                <a:solidFill>
                  <a:srgbClr val="FF0000"/>
                </a:solidFill>
              </a:rPr>
              <a:t>A</a:t>
            </a:r>
            <a:r>
              <a:rPr lang="ro-RO" sz="2000" b="1" dirty="0">
                <a:solidFill>
                  <a:srgbClr val="FF0000"/>
                </a:solidFill>
              </a:rPr>
              <a:t>naliza capacității de export</a:t>
            </a:r>
            <a:endParaRPr lang="ro-MO" altLang="en-US" sz="2000" b="1" dirty="0">
              <a:solidFill>
                <a:srgbClr val="FF0000"/>
              </a:solidFill>
            </a:endParaRPr>
          </a:p>
        </p:txBody>
      </p:sp>
      <p:sp>
        <p:nvSpPr>
          <p:cNvPr id="12" name="Прямоугольник 11"/>
          <p:cNvSpPr/>
          <p:nvPr/>
        </p:nvSpPr>
        <p:spPr>
          <a:xfrm>
            <a:off x="668239" y="2570060"/>
            <a:ext cx="6841694" cy="2400657"/>
          </a:xfrm>
          <a:prstGeom prst="rect">
            <a:avLst/>
          </a:prstGeom>
        </p:spPr>
        <p:txBody>
          <a:bodyPr wrap="square">
            <a:spAutoFit/>
          </a:bodyPr>
          <a:lstStyle/>
          <a:p>
            <a:pPr algn="just">
              <a:spcBef>
                <a:spcPts val="600"/>
              </a:spcBef>
              <a:spcAft>
                <a:spcPts val="600"/>
              </a:spcAft>
            </a:pPr>
            <a:r>
              <a:rPr lang="en-US" sz="2000" b="1" dirty="0" err="1">
                <a:effectLst/>
                <a:latin typeface="Calibri" pitchFamily="34" charset="0"/>
                <a:ea typeface="Times New Roman" panose="02020603050405020304" pitchFamily="18" charset="0"/>
              </a:rPr>
              <a:t>Nivelurile</a:t>
            </a:r>
            <a:r>
              <a:rPr lang="en-US" sz="2000" b="1" dirty="0">
                <a:effectLst/>
                <a:latin typeface="Calibri" pitchFamily="34" charset="0"/>
                <a:ea typeface="Times New Roman" panose="02020603050405020304" pitchFamily="18" charset="0"/>
              </a:rPr>
              <a:t> </a:t>
            </a:r>
            <a:r>
              <a:rPr lang="en-US" sz="2000" b="1" dirty="0" err="1">
                <a:effectLst/>
                <a:latin typeface="Calibri" pitchFamily="34" charset="0"/>
                <a:ea typeface="Times New Roman" panose="02020603050405020304" pitchFamily="18" charset="0"/>
              </a:rPr>
              <a:t>în</a:t>
            </a:r>
            <a:r>
              <a:rPr lang="en-US" sz="2000" b="1" dirty="0">
                <a:effectLst/>
                <a:latin typeface="Calibri" pitchFamily="34" charset="0"/>
                <a:ea typeface="Times New Roman" panose="02020603050405020304" pitchFamily="18" charset="0"/>
              </a:rPr>
              <a:t> </a:t>
            </a:r>
            <a:r>
              <a:rPr lang="en-US" sz="2000" b="1" dirty="0" err="1">
                <a:effectLst/>
                <a:latin typeface="Calibri" pitchFamily="34" charset="0"/>
                <a:ea typeface="Times New Roman" panose="02020603050405020304" pitchFamily="18" charset="0"/>
              </a:rPr>
              <a:t>evaluarea</a:t>
            </a:r>
            <a:r>
              <a:rPr lang="en-US" sz="2000" b="1" dirty="0">
                <a:effectLst/>
                <a:latin typeface="Calibri" pitchFamily="34" charset="0"/>
                <a:ea typeface="Times New Roman" panose="02020603050405020304" pitchFamily="18" charset="0"/>
              </a:rPr>
              <a:t> </a:t>
            </a:r>
            <a:r>
              <a:rPr lang="en-US" sz="2000" b="1" dirty="0" err="1">
                <a:effectLst/>
                <a:latin typeface="Calibri" pitchFamily="34" charset="0"/>
                <a:ea typeface="Times New Roman" panose="02020603050405020304" pitchFamily="18" charset="0"/>
              </a:rPr>
              <a:t>capacității</a:t>
            </a:r>
            <a:r>
              <a:rPr lang="en-US" sz="2000" b="1" dirty="0">
                <a:effectLst/>
                <a:latin typeface="Calibri" pitchFamily="34" charset="0"/>
                <a:ea typeface="Times New Roman" panose="02020603050405020304" pitchFamily="18" charset="0"/>
              </a:rPr>
              <a:t> de export a </a:t>
            </a:r>
            <a:r>
              <a:rPr lang="en-US" sz="2000" b="1" dirty="0" err="1">
                <a:effectLst/>
                <a:latin typeface="Calibri" pitchFamily="34" charset="0"/>
                <a:ea typeface="Times New Roman" panose="02020603050405020304" pitchFamily="18" charset="0"/>
              </a:rPr>
              <a:t>întreprinderii</a:t>
            </a:r>
            <a:r>
              <a:rPr lang="en-US" sz="2000" b="1" dirty="0">
                <a:effectLst/>
                <a:latin typeface="Calibri" pitchFamily="34" charset="0"/>
                <a:ea typeface="Times New Roman" panose="02020603050405020304" pitchFamily="18" charset="0"/>
              </a:rPr>
              <a:t>: </a:t>
            </a:r>
            <a:endParaRPr lang="ru-RU" sz="2000" b="1" dirty="0">
              <a:effectLst/>
              <a:latin typeface="Calibri" pitchFamily="34" charset="0"/>
              <a:ea typeface="Times New Roman" panose="02020603050405020304" pitchFamily="18" charset="0"/>
            </a:endParaRPr>
          </a:p>
          <a:p>
            <a:pPr algn="just">
              <a:spcBef>
                <a:spcPts val="600"/>
              </a:spcBef>
              <a:spcAft>
                <a:spcPts val="600"/>
              </a:spcAft>
            </a:pPr>
            <a:r>
              <a:rPr lang="en-US" sz="2000" dirty="0">
                <a:effectLst/>
                <a:latin typeface="Calibri" pitchFamily="34" charset="0"/>
                <a:ea typeface="Times New Roman" panose="02020603050405020304" pitchFamily="18" charset="0"/>
              </a:rPr>
              <a:t>1). </a:t>
            </a:r>
            <a:r>
              <a:rPr lang="en-US" sz="2000" b="1" dirty="0">
                <a:effectLst/>
                <a:latin typeface="Calibri" pitchFamily="34" charset="0"/>
                <a:ea typeface="Times New Roman" panose="02020603050405020304" pitchFamily="18" charset="0"/>
              </a:rPr>
              <a:t>PREGĂTIREA MANAGEMENTULUI (CONDUCERII) ÎNTREPRINDERII </a:t>
            </a:r>
            <a:r>
              <a:rPr lang="en-US" sz="2000" dirty="0">
                <a:effectLst/>
                <a:latin typeface="Calibri" pitchFamily="34" charset="0"/>
                <a:ea typeface="Times New Roman" panose="02020603050405020304" pitchFamily="18" charset="0"/>
              </a:rPr>
              <a:t>– </a:t>
            </a:r>
            <a:r>
              <a:rPr lang="en-US" sz="2000" dirty="0" err="1">
                <a:effectLst/>
                <a:latin typeface="Calibri" pitchFamily="34" charset="0"/>
                <a:ea typeface="Times New Roman" panose="02020603050405020304" pitchFamily="18" charset="0"/>
              </a:rPr>
              <a:t>personalul</a:t>
            </a:r>
            <a:r>
              <a:rPr lang="en-US" sz="2000" dirty="0">
                <a:effectLst/>
                <a:latin typeface="Calibri" pitchFamily="34" charset="0"/>
                <a:ea typeface="Times New Roman" panose="02020603050405020304" pitchFamily="18" charset="0"/>
              </a:rPr>
              <a:t> de </a:t>
            </a:r>
            <a:r>
              <a:rPr lang="en-US" sz="2000" dirty="0" err="1">
                <a:effectLst/>
                <a:latin typeface="Calibri" pitchFamily="34" charset="0"/>
                <a:ea typeface="Times New Roman" panose="02020603050405020304" pitchFamily="18" charset="0"/>
              </a:rPr>
              <a:t>conducere</a:t>
            </a:r>
            <a:r>
              <a:rPr lang="en-US" sz="2000" dirty="0">
                <a:effectLst/>
                <a:latin typeface="Calibri" pitchFamily="34" charset="0"/>
                <a:ea typeface="Times New Roman" panose="02020603050405020304" pitchFamily="18" charset="0"/>
              </a:rPr>
              <a:t> </a:t>
            </a:r>
            <a:r>
              <a:rPr lang="en-US" sz="2000" dirty="0" err="1">
                <a:effectLst/>
                <a:latin typeface="Calibri" pitchFamily="34" charset="0"/>
                <a:ea typeface="Times New Roman" panose="02020603050405020304" pitchFamily="18" charset="0"/>
              </a:rPr>
              <a:t>va</a:t>
            </a:r>
            <a:r>
              <a:rPr lang="en-US" sz="2000" dirty="0">
                <a:effectLst/>
                <a:latin typeface="Calibri" pitchFamily="34" charset="0"/>
                <a:ea typeface="Times New Roman" panose="02020603050405020304" pitchFamily="18" charset="0"/>
              </a:rPr>
              <a:t> </a:t>
            </a:r>
            <a:r>
              <a:rPr lang="en-US" sz="2000" dirty="0" err="1">
                <a:effectLst/>
                <a:latin typeface="Calibri" pitchFamily="34" charset="0"/>
                <a:ea typeface="Times New Roman" panose="02020603050405020304" pitchFamily="18" charset="0"/>
              </a:rPr>
              <a:t>evalua</a:t>
            </a:r>
            <a:r>
              <a:rPr lang="en-US" sz="2000" dirty="0">
                <a:effectLst/>
                <a:latin typeface="Calibri" pitchFamily="34" charset="0"/>
                <a:ea typeface="Times New Roman" panose="02020603050405020304" pitchFamily="18" charset="0"/>
              </a:rPr>
              <a:t> </a:t>
            </a:r>
            <a:r>
              <a:rPr lang="en-US" sz="2000" dirty="0" err="1">
                <a:effectLst/>
                <a:latin typeface="Calibri" pitchFamily="34" charset="0"/>
                <a:ea typeface="Times New Roman" panose="02020603050405020304" pitchFamily="18" charset="0"/>
              </a:rPr>
              <a:t>rolul</a:t>
            </a:r>
            <a:r>
              <a:rPr lang="en-US" sz="2000" dirty="0">
                <a:effectLst/>
                <a:latin typeface="Calibri" pitchFamily="34" charset="0"/>
                <a:ea typeface="Times New Roman" panose="02020603050405020304" pitchFamily="18" charset="0"/>
              </a:rPr>
              <a:t> </a:t>
            </a:r>
            <a:r>
              <a:rPr lang="en-US" sz="2000" dirty="0" err="1">
                <a:effectLst/>
                <a:latin typeface="Calibri" pitchFamily="34" charset="0"/>
                <a:ea typeface="Times New Roman" panose="02020603050405020304" pitchFamily="18" charset="0"/>
              </a:rPr>
              <a:t>exporturilor</a:t>
            </a:r>
            <a:r>
              <a:rPr lang="en-US" sz="2000" dirty="0">
                <a:effectLst/>
                <a:latin typeface="Calibri" pitchFamily="34" charset="0"/>
                <a:ea typeface="Times New Roman" panose="02020603050405020304" pitchFamily="18" charset="0"/>
              </a:rPr>
              <a:t> </a:t>
            </a:r>
            <a:r>
              <a:rPr lang="en-US" sz="2000" dirty="0" err="1">
                <a:effectLst/>
                <a:latin typeface="Calibri" pitchFamily="34" charset="0"/>
                <a:ea typeface="Times New Roman" panose="02020603050405020304" pitchFamily="18" charset="0"/>
              </a:rPr>
              <a:t>și</a:t>
            </a:r>
            <a:r>
              <a:rPr lang="en-US" sz="2000" dirty="0">
                <a:effectLst/>
                <a:latin typeface="Calibri" pitchFamily="34" charset="0"/>
                <a:ea typeface="Times New Roman" panose="02020603050405020304" pitchFamily="18" charset="0"/>
              </a:rPr>
              <a:t> </a:t>
            </a:r>
            <a:r>
              <a:rPr lang="en-US" sz="2000" dirty="0" err="1">
                <a:effectLst/>
                <a:latin typeface="Calibri" pitchFamily="34" charset="0"/>
                <a:ea typeface="Times New Roman" panose="02020603050405020304" pitchFamily="18" charset="0"/>
              </a:rPr>
              <a:t>va</a:t>
            </a:r>
            <a:r>
              <a:rPr lang="en-US" sz="2000" dirty="0">
                <a:effectLst/>
                <a:latin typeface="Calibri" pitchFamily="34" charset="0"/>
                <a:ea typeface="Times New Roman" panose="02020603050405020304" pitchFamily="18" charset="0"/>
              </a:rPr>
              <a:t> </a:t>
            </a:r>
            <a:r>
              <a:rPr lang="en-US" sz="2000" dirty="0" err="1">
                <a:effectLst/>
                <a:latin typeface="Calibri" pitchFamily="34" charset="0"/>
                <a:ea typeface="Times New Roman" panose="02020603050405020304" pitchFamily="18" charset="0"/>
              </a:rPr>
              <a:t>determina</a:t>
            </a:r>
            <a:r>
              <a:rPr lang="en-US" sz="2000" dirty="0">
                <a:effectLst/>
                <a:latin typeface="Calibri" pitchFamily="34" charset="0"/>
                <a:ea typeface="Times New Roman" panose="02020603050405020304" pitchFamily="18" charset="0"/>
              </a:rPr>
              <a:t> </a:t>
            </a:r>
            <a:r>
              <a:rPr lang="en-US" sz="2000" dirty="0" err="1">
                <a:effectLst/>
                <a:latin typeface="Calibri" pitchFamily="34" charset="0"/>
                <a:ea typeface="Times New Roman" panose="02020603050405020304" pitchFamily="18" charset="0"/>
              </a:rPr>
              <a:t>dacă</a:t>
            </a:r>
            <a:r>
              <a:rPr lang="en-US" sz="2000" dirty="0">
                <a:effectLst/>
                <a:latin typeface="Calibri" pitchFamily="34" charset="0"/>
                <a:ea typeface="Times New Roman" panose="02020603050405020304" pitchFamily="18" charset="0"/>
              </a:rPr>
              <a:t> </a:t>
            </a:r>
            <a:r>
              <a:rPr lang="en-US" sz="2000" dirty="0" err="1">
                <a:effectLst/>
                <a:latin typeface="Calibri" pitchFamily="34" charset="0"/>
                <a:ea typeface="Times New Roman" panose="02020603050405020304" pitchFamily="18" charset="0"/>
              </a:rPr>
              <a:t>exportul</a:t>
            </a:r>
            <a:r>
              <a:rPr lang="en-US" sz="2000" dirty="0">
                <a:effectLst/>
                <a:latin typeface="Calibri" pitchFamily="34" charset="0"/>
                <a:ea typeface="Times New Roman" panose="02020603050405020304" pitchFamily="18" charset="0"/>
              </a:rPr>
              <a:t> </a:t>
            </a:r>
            <a:r>
              <a:rPr lang="en-US" sz="2000" dirty="0" err="1">
                <a:effectLst/>
                <a:latin typeface="Calibri" pitchFamily="34" charset="0"/>
                <a:ea typeface="Times New Roman" panose="02020603050405020304" pitchFamily="18" charset="0"/>
              </a:rPr>
              <a:t>este</a:t>
            </a:r>
            <a:r>
              <a:rPr lang="en-US" sz="2000" dirty="0">
                <a:effectLst/>
                <a:latin typeface="Calibri" pitchFamily="34" charset="0"/>
                <a:ea typeface="Times New Roman" panose="02020603050405020304" pitchFamily="18" charset="0"/>
              </a:rPr>
              <a:t> o </a:t>
            </a:r>
            <a:r>
              <a:rPr lang="en-US" sz="2000" dirty="0" err="1">
                <a:effectLst/>
                <a:latin typeface="Calibri" pitchFamily="34" charset="0"/>
                <a:ea typeface="Times New Roman" panose="02020603050405020304" pitchFamily="18" charset="0"/>
              </a:rPr>
              <a:t>prioritate</a:t>
            </a:r>
            <a:r>
              <a:rPr lang="en-US" sz="2000" dirty="0">
                <a:effectLst/>
                <a:latin typeface="Calibri" pitchFamily="34" charset="0"/>
                <a:ea typeface="Times New Roman" panose="02020603050405020304" pitchFamily="18" charset="0"/>
              </a:rPr>
              <a:t> </a:t>
            </a:r>
            <a:r>
              <a:rPr lang="en-US" sz="2000" dirty="0" err="1">
                <a:effectLst/>
                <a:latin typeface="Calibri" pitchFamily="34" charset="0"/>
                <a:ea typeface="Times New Roman" panose="02020603050405020304" pitchFamily="18" charset="0"/>
              </a:rPr>
              <a:t>pentru</a:t>
            </a:r>
            <a:r>
              <a:rPr lang="en-US" sz="2000" dirty="0">
                <a:effectLst/>
                <a:latin typeface="Calibri" pitchFamily="34" charset="0"/>
                <a:ea typeface="Times New Roman" panose="02020603050405020304" pitchFamily="18" charset="0"/>
              </a:rPr>
              <a:t> </a:t>
            </a:r>
            <a:r>
              <a:rPr lang="en-US" sz="2000" dirty="0" err="1">
                <a:effectLst/>
                <a:latin typeface="Calibri" pitchFamily="34" charset="0"/>
                <a:ea typeface="Times New Roman" panose="02020603050405020304" pitchFamily="18" charset="0"/>
              </a:rPr>
              <a:t>întreprindere</a:t>
            </a:r>
            <a:r>
              <a:rPr lang="en-US" sz="2000" dirty="0">
                <a:effectLst/>
                <a:latin typeface="Calibri" pitchFamily="34" charset="0"/>
                <a:ea typeface="Times New Roman" panose="02020603050405020304" pitchFamily="18" charset="0"/>
              </a:rPr>
              <a:t> (</a:t>
            </a:r>
            <a:r>
              <a:rPr lang="en-US" sz="2000" dirty="0" err="1">
                <a:effectLst/>
                <a:latin typeface="Calibri" pitchFamily="34" charset="0"/>
                <a:ea typeface="Times New Roman" panose="02020603050405020304" pitchFamily="18" charset="0"/>
              </a:rPr>
              <a:t>strategie</a:t>
            </a:r>
            <a:r>
              <a:rPr lang="en-US" sz="2000" dirty="0">
                <a:effectLst/>
                <a:latin typeface="Calibri" pitchFamily="34" charset="0"/>
                <a:ea typeface="Times New Roman" panose="02020603050405020304" pitchFamily="18" charset="0"/>
              </a:rPr>
              <a:t> pe termen lung </a:t>
            </a:r>
            <a:r>
              <a:rPr lang="en-US" sz="2000" dirty="0" err="1">
                <a:effectLst/>
                <a:latin typeface="Calibri" pitchFamily="34" charset="0"/>
                <a:ea typeface="Times New Roman" panose="02020603050405020304" pitchFamily="18" charset="0"/>
              </a:rPr>
              <a:t>legată</a:t>
            </a:r>
            <a:r>
              <a:rPr lang="en-US" sz="2000" dirty="0">
                <a:effectLst/>
                <a:latin typeface="Calibri" pitchFamily="34" charset="0"/>
                <a:ea typeface="Times New Roman" panose="02020603050405020304" pitchFamily="18" charset="0"/>
              </a:rPr>
              <a:t> de </a:t>
            </a:r>
            <a:r>
              <a:rPr lang="en-US" sz="2000" dirty="0" err="1">
                <a:effectLst/>
                <a:latin typeface="Calibri" pitchFamily="34" charset="0"/>
                <a:ea typeface="Times New Roman" panose="02020603050405020304" pitchFamily="18" charset="0"/>
              </a:rPr>
              <a:t>exporturi</a:t>
            </a:r>
            <a:r>
              <a:rPr lang="en-US" sz="2000" dirty="0">
                <a:effectLst/>
                <a:latin typeface="Calibri" pitchFamily="34" charset="0"/>
                <a:ea typeface="Times New Roman" panose="02020603050405020304" pitchFamily="18" charset="0"/>
              </a:rPr>
              <a:t>, </a:t>
            </a:r>
            <a:r>
              <a:rPr lang="en-US" sz="2000" dirty="0" err="1">
                <a:effectLst/>
                <a:latin typeface="Calibri" pitchFamily="34" charset="0"/>
                <a:ea typeface="Times New Roman" panose="02020603050405020304" pitchFamily="18" charset="0"/>
              </a:rPr>
              <a:t>competiția</a:t>
            </a:r>
            <a:r>
              <a:rPr lang="en-US" sz="2000" dirty="0">
                <a:effectLst/>
                <a:latin typeface="Calibri" pitchFamily="34" charset="0"/>
                <a:ea typeface="Times New Roman" panose="02020603050405020304" pitchFamily="18" charset="0"/>
              </a:rPr>
              <a:t> pe plan international, </a:t>
            </a:r>
            <a:r>
              <a:rPr lang="en-US" sz="2000" dirty="0" err="1">
                <a:effectLst/>
                <a:latin typeface="Calibri" pitchFamily="34" charset="0"/>
                <a:ea typeface="Times New Roman" panose="02020603050405020304" pitchFamily="18" charset="0"/>
              </a:rPr>
              <a:t>ocuparea</a:t>
            </a:r>
            <a:r>
              <a:rPr lang="en-US" sz="2000" dirty="0">
                <a:effectLst/>
                <a:latin typeface="Calibri" pitchFamily="34" charset="0"/>
                <a:ea typeface="Times New Roman" panose="02020603050405020304" pitchFamily="18" charset="0"/>
              </a:rPr>
              <a:t> de </a:t>
            </a:r>
            <a:r>
              <a:rPr lang="en-US" sz="2000" dirty="0" err="1">
                <a:effectLst/>
                <a:latin typeface="Calibri" pitchFamily="34" charset="0"/>
                <a:ea typeface="Times New Roman" panose="02020603050405020304" pitchFamily="18" charset="0"/>
              </a:rPr>
              <a:t>noi</a:t>
            </a:r>
            <a:r>
              <a:rPr lang="en-US" sz="2000" dirty="0">
                <a:effectLst/>
                <a:latin typeface="Calibri" pitchFamily="34" charset="0"/>
                <a:ea typeface="Times New Roman" panose="02020603050405020304" pitchFamily="18" charset="0"/>
              </a:rPr>
              <a:t> </a:t>
            </a:r>
            <a:r>
              <a:rPr lang="en-US" sz="2000" dirty="0" err="1">
                <a:effectLst/>
                <a:latin typeface="Calibri" pitchFamily="34" charset="0"/>
                <a:ea typeface="Times New Roman" panose="02020603050405020304" pitchFamily="18" charset="0"/>
              </a:rPr>
              <a:t>nișe</a:t>
            </a:r>
            <a:r>
              <a:rPr lang="en-US" sz="2000" dirty="0">
                <a:effectLst/>
                <a:latin typeface="Calibri" pitchFamily="34" charset="0"/>
                <a:ea typeface="Times New Roman" panose="02020603050405020304" pitchFamily="18" charset="0"/>
              </a:rPr>
              <a:t> de </a:t>
            </a:r>
            <a:r>
              <a:rPr lang="en-US" sz="2000" dirty="0" err="1">
                <a:effectLst/>
                <a:latin typeface="Calibri" pitchFamily="34" charset="0"/>
                <a:ea typeface="Times New Roman" panose="02020603050405020304" pitchFamily="18" charset="0"/>
              </a:rPr>
              <a:t>piață</a:t>
            </a:r>
            <a:r>
              <a:rPr lang="en-US" sz="2000" dirty="0">
                <a:effectLst/>
                <a:latin typeface="Calibri" pitchFamily="34" charset="0"/>
                <a:ea typeface="Times New Roman" panose="02020603050405020304" pitchFamily="18" charset="0"/>
              </a:rPr>
              <a:t> </a:t>
            </a:r>
            <a:r>
              <a:rPr lang="en-US" sz="2000" dirty="0" err="1">
                <a:effectLst/>
                <a:latin typeface="Calibri" pitchFamily="34" charset="0"/>
                <a:ea typeface="Times New Roman" panose="02020603050405020304" pitchFamily="18" charset="0"/>
              </a:rPr>
              <a:t>și</a:t>
            </a:r>
            <a:r>
              <a:rPr lang="en-US" sz="2000" dirty="0">
                <a:effectLst/>
                <a:latin typeface="Calibri" pitchFamily="34" charset="0"/>
                <a:ea typeface="Times New Roman" panose="02020603050405020304" pitchFamily="18" charset="0"/>
              </a:rPr>
              <a:t> </a:t>
            </a:r>
            <a:r>
              <a:rPr lang="en-US" sz="2000" dirty="0" err="1">
                <a:effectLst/>
                <a:latin typeface="Calibri" pitchFamily="34" charset="0"/>
                <a:ea typeface="Times New Roman" panose="02020603050405020304" pitchFamily="18" charset="0"/>
              </a:rPr>
              <a:t>diversificarea</a:t>
            </a:r>
            <a:r>
              <a:rPr lang="en-US" sz="2000" dirty="0">
                <a:effectLst/>
                <a:latin typeface="Calibri" pitchFamily="34" charset="0"/>
                <a:ea typeface="Times New Roman" panose="02020603050405020304" pitchFamily="18" charset="0"/>
              </a:rPr>
              <a:t> </a:t>
            </a:r>
            <a:r>
              <a:rPr lang="en-US" sz="2000" dirty="0" err="1">
                <a:effectLst/>
                <a:latin typeface="Calibri" pitchFamily="34" charset="0"/>
                <a:ea typeface="Times New Roman" panose="02020603050405020304" pitchFamily="18" charset="0"/>
              </a:rPr>
              <a:t>exportului</a:t>
            </a:r>
            <a:r>
              <a:rPr lang="en-US" sz="2000" dirty="0">
                <a:effectLst/>
                <a:latin typeface="Calibri" pitchFamily="34" charset="0"/>
                <a:ea typeface="Times New Roman" panose="02020603050405020304" pitchFamily="18" charset="0"/>
              </a:rPr>
              <a:t>). </a:t>
            </a:r>
            <a:endParaRPr lang="ru-RU" sz="2000" dirty="0">
              <a:effectLst/>
              <a:latin typeface="Calibri" pitchFamily="34" charset="0"/>
              <a:ea typeface="Times New Roman" panose="02020603050405020304" pitchFamily="18"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3" name="TextBox 2"/>
          <p:cNvSpPr txBox="1"/>
          <p:nvPr/>
        </p:nvSpPr>
        <p:spPr>
          <a:xfrm>
            <a:off x="2188152" y="6248510"/>
            <a:ext cx="7345314" cy="307777"/>
          </a:xfrm>
          <a:prstGeom prst="rect">
            <a:avLst/>
          </a:prstGeom>
          <a:noFill/>
        </p:spPr>
        <p:txBody>
          <a:bodyPr wrap="square" rtlCol="0">
            <a:spAutoFit/>
          </a:bodyPr>
          <a:lstStyle/>
          <a:p>
            <a:r>
              <a:rPr lang="en-US" sz="1400" b="1" dirty="0" err="1">
                <a:latin typeface="Times New Roman" panose="02020603050405020304" pitchFamily="18" charset="0"/>
                <a:ea typeface="Times New Roman" panose="02020603050405020304" pitchFamily="18" charset="0"/>
              </a:rPr>
              <a:t>Sursa</a:t>
            </a:r>
            <a:r>
              <a:rPr lang="ro-RO" sz="1400" b="1" dirty="0">
                <a:latin typeface="Times New Roman" panose="02020603050405020304" pitchFamily="18" charset="0"/>
                <a:ea typeface="Times New Roman" panose="02020603050405020304" pitchFamily="18" charset="0"/>
              </a:rPr>
              <a:t>: </a:t>
            </a:r>
            <a:r>
              <a:rPr lang="vi-VN" sz="1400" b="1" dirty="0">
                <a:latin typeface="Times New Roman" panose="02020603050405020304" pitchFamily="18" charset="0"/>
                <a:ea typeface="Times New Roman" panose="02020603050405020304" pitchFamily="18" charset="0"/>
              </a:rPr>
              <a:t>Ghidul pentru Afaceri ”Exportul în Uniunea Europeană”</a:t>
            </a:r>
            <a:r>
              <a:rPr lang="ro-RO" sz="1400" b="1" dirty="0">
                <a:latin typeface="Times New Roman" panose="02020603050405020304" pitchFamily="18" charset="0"/>
                <a:ea typeface="Times New Roman" panose="02020603050405020304" pitchFamily="18" charset="0"/>
              </a:rPr>
              <a:t> - </a:t>
            </a:r>
            <a:r>
              <a:rPr lang="ro-RO" sz="1400" b="1" dirty="0">
                <a:solidFill>
                  <a:srgbClr val="0000FF"/>
                </a:solidFill>
                <a:latin typeface="Times New Roman" panose="02020603050405020304" pitchFamily="18" charset="0"/>
                <a:ea typeface="Times New Roman" panose="02020603050405020304" pitchFamily="18" charset="0"/>
              </a:rPr>
              <a:t>http://dcfta.md/ghiduri</a:t>
            </a:r>
            <a:endParaRPr lang="ru-RU" sz="1400" b="1" dirty="0">
              <a:solidFill>
                <a:srgbClr val="0000FF"/>
              </a:solidFill>
              <a:latin typeface="Times New Roman" panose="02020603050405020304" pitchFamily="18" charset="0"/>
              <a:ea typeface="Times New Roman" panose="02020603050405020304" pitchFamily="18" charset="0"/>
            </a:endParaRPr>
          </a:p>
        </p:txBody>
      </p:sp>
      <p:pic>
        <p:nvPicPr>
          <p:cNvPr id="10" name="Рисунок 9">
            <a:extLst>
              <a:ext uri="{FF2B5EF4-FFF2-40B4-BE49-F238E27FC236}">
                <a16:creationId xmlns:a16="http://schemas.microsoft.com/office/drawing/2014/main" id="{0F473F08-069A-4669-A579-435BDD0E6879}"/>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835271" y="2393888"/>
            <a:ext cx="3856061" cy="2474445"/>
          </a:xfrm>
          <a:prstGeom prst="rect">
            <a:avLst/>
          </a:prstGeom>
        </p:spPr>
      </p:pic>
    </p:spTree>
    <p:extLst>
      <p:ext uri="{BB962C8B-B14F-4D97-AF65-F5344CB8AC3E}">
        <p14:creationId xmlns:p14="http://schemas.microsoft.com/office/powerpoint/2010/main" val="13893151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52598"/>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.1. </a:t>
            </a:r>
            <a:r>
              <a:rPr lang="ro-RO" altLang="en-US" sz="2000" b="1" dirty="0">
                <a:solidFill>
                  <a:srgbClr val="FF0000"/>
                </a:solidFill>
              </a:rPr>
              <a:t>A</a:t>
            </a:r>
            <a:r>
              <a:rPr lang="ro-RO" sz="2000" b="1" dirty="0">
                <a:solidFill>
                  <a:srgbClr val="FF0000"/>
                </a:solidFill>
              </a:rPr>
              <a:t>naliza capacității de export</a:t>
            </a:r>
            <a:endParaRPr lang="ro-MO" altLang="en-US" sz="2000" b="1" dirty="0">
              <a:solidFill>
                <a:srgbClr val="FF0000"/>
              </a:solidFill>
            </a:endParaRPr>
          </a:p>
        </p:txBody>
      </p:sp>
      <p:sp>
        <p:nvSpPr>
          <p:cNvPr id="12" name="Прямоугольник 11"/>
          <p:cNvSpPr/>
          <p:nvPr/>
        </p:nvSpPr>
        <p:spPr>
          <a:xfrm>
            <a:off x="524305" y="1945841"/>
            <a:ext cx="10033628" cy="369332"/>
          </a:xfrm>
          <a:prstGeom prst="rect">
            <a:avLst/>
          </a:prstGeom>
        </p:spPr>
        <p:txBody>
          <a:bodyPr wrap="square">
            <a:spAutoFit/>
          </a:bodyPr>
          <a:lstStyle/>
          <a:p>
            <a:pPr algn="just">
              <a:spcBef>
                <a:spcPts val="600"/>
              </a:spcBef>
              <a:spcAft>
                <a:spcPts val="600"/>
              </a:spcAft>
            </a:pPr>
            <a:r>
              <a:rPr lang="en-US" sz="1800" b="1" dirty="0">
                <a:effectLst/>
                <a:latin typeface="Calibri" pitchFamily="34" charset="0"/>
                <a:ea typeface="Times New Roman" panose="02020603050405020304" pitchFamily="18" charset="0"/>
              </a:rPr>
              <a:t>1). PREGĂTIREA MANAGEMENTULUI (CONDUCERII) ÎNTREPRINDERII</a:t>
            </a:r>
            <a:endParaRPr lang="ru-RU" sz="1800" b="1" dirty="0">
              <a:effectLst/>
              <a:latin typeface="Calibri" pitchFamily="34" charset="0"/>
              <a:ea typeface="Times New Roman" panose="02020603050405020304" pitchFamily="18"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3" name="TextBox 2"/>
          <p:cNvSpPr txBox="1"/>
          <p:nvPr/>
        </p:nvSpPr>
        <p:spPr>
          <a:xfrm>
            <a:off x="2188152" y="6248510"/>
            <a:ext cx="7345314" cy="307777"/>
          </a:xfrm>
          <a:prstGeom prst="rect">
            <a:avLst/>
          </a:prstGeom>
          <a:noFill/>
        </p:spPr>
        <p:txBody>
          <a:bodyPr wrap="square" rtlCol="0">
            <a:spAutoFit/>
          </a:bodyPr>
          <a:lstStyle/>
          <a:p>
            <a:r>
              <a:rPr lang="en-US" sz="1400" b="1" dirty="0" err="1">
                <a:latin typeface="Times New Roman" panose="02020603050405020304" pitchFamily="18" charset="0"/>
                <a:ea typeface="Times New Roman" panose="02020603050405020304" pitchFamily="18" charset="0"/>
              </a:rPr>
              <a:t>Sursa</a:t>
            </a:r>
            <a:r>
              <a:rPr lang="ro-RO" sz="1400" b="1" dirty="0">
                <a:latin typeface="Times New Roman" panose="02020603050405020304" pitchFamily="18" charset="0"/>
                <a:ea typeface="Times New Roman" panose="02020603050405020304" pitchFamily="18" charset="0"/>
              </a:rPr>
              <a:t>: </a:t>
            </a:r>
            <a:r>
              <a:rPr lang="vi-VN" sz="1400" b="1" dirty="0">
                <a:latin typeface="Times New Roman" panose="02020603050405020304" pitchFamily="18" charset="0"/>
                <a:ea typeface="Times New Roman" panose="02020603050405020304" pitchFamily="18" charset="0"/>
              </a:rPr>
              <a:t>Ghidul pentru Afaceri ”Exportul în Uniunea Europeană”</a:t>
            </a:r>
            <a:r>
              <a:rPr lang="ro-RO" sz="1400" b="1" dirty="0">
                <a:latin typeface="Times New Roman" panose="02020603050405020304" pitchFamily="18" charset="0"/>
                <a:ea typeface="Times New Roman" panose="02020603050405020304" pitchFamily="18" charset="0"/>
              </a:rPr>
              <a:t> - </a:t>
            </a:r>
            <a:r>
              <a:rPr lang="ro-RO" sz="1400" b="1" dirty="0">
                <a:solidFill>
                  <a:srgbClr val="0000FF"/>
                </a:solidFill>
                <a:latin typeface="Times New Roman" panose="02020603050405020304" pitchFamily="18" charset="0"/>
                <a:ea typeface="Times New Roman" panose="02020603050405020304" pitchFamily="18" charset="0"/>
              </a:rPr>
              <a:t>http://dcfta.md/ghiduri</a:t>
            </a:r>
            <a:endParaRPr lang="ru-RU" sz="1400" b="1" dirty="0">
              <a:solidFill>
                <a:srgbClr val="0000FF"/>
              </a:solidFill>
              <a:latin typeface="Times New Roman" panose="02020603050405020304" pitchFamily="18" charset="0"/>
              <a:ea typeface="Times New Roman" panose="02020603050405020304" pitchFamily="18" charset="0"/>
            </a:endParaRPr>
          </a:p>
        </p:txBody>
      </p:sp>
      <p:sp>
        <p:nvSpPr>
          <p:cNvPr id="13" name="Прямоугольник 12"/>
          <p:cNvSpPr/>
          <p:nvPr/>
        </p:nvSpPr>
        <p:spPr>
          <a:xfrm>
            <a:off x="411131" y="2458031"/>
            <a:ext cx="8140204" cy="3139321"/>
          </a:xfrm>
          <a:prstGeom prst="rect">
            <a:avLst/>
          </a:prstGeom>
        </p:spPr>
        <p:txBody>
          <a:bodyPr wrap="square">
            <a:spAutoFit/>
          </a:bodyPr>
          <a:lstStyle/>
          <a:p>
            <a:pPr algn="just"/>
            <a:r>
              <a:rPr lang="ro-RO" dirty="0">
                <a:latin typeface="Calibri" pitchFamily="34" charset="0"/>
              </a:rPr>
              <a:t>Oportunităţi pentru dezvoltarea durabilă a întreprinderii:</a:t>
            </a:r>
            <a:endParaRPr lang="vi-VN" dirty="0">
              <a:latin typeface="Calibri" pitchFamily="34" charset="0"/>
            </a:endParaRPr>
          </a:p>
          <a:p>
            <a:pPr marL="285750" indent="-285750" algn="just">
              <a:buFont typeface="Wingdings" pitchFamily="2" charset="2"/>
              <a:buChar char="Ø"/>
            </a:pPr>
            <a:r>
              <a:rPr lang="vi-VN" dirty="0">
                <a:latin typeface="Calibri" pitchFamily="34" charset="0"/>
              </a:rPr>
              <a:t>creșterea    cifrei    de    afaceri    și    a oportunităților  suplimentare  de  proﬁt;</a:t>
            </a:r>
          </a:p>
          <a:p>
            <a:pPr marL="285750" indent="-285750" algn="just">
              <a:buFont typeface="Wingdings" pitchFamily="2" charset="2"/>
              <a:buChar char="Ø"/>
            </a:pPr>
            <a:r>
              <a:rPr lang="vi-VN" dirty="0">
                <a:latin typeface="Calibri" pitchFamily="34" charset="0"/>
              </a:rPr>
              <a:t>utilizarea potențialului  de  dezvoltare</a:t>
            </a:r>
            <a:r>
              <a:rPr lang="ro-RO" dirty="0">
                <a:latin typeface="Calibri" pitchFamily="34" charset="0"/>
              </a:rPr>
              <a:t> pe viitor a întreprinderii;</a:t>
            </a:r>
          </a:p>
          <a:p>
            <a:pPr marL="285750" indent="-285750" algn="just">
              <a:buFont typeface="Wingdings" pitchFamily="2" charset="2"/>
              <a:buChar char="Ø"/>
            </a:pPr>
            <a:r>
              <a:rPr lang="vi-VN" dirty="0">
                <a:latin typeface="Calibri" pitchFamily="34" charset="0"/>
              </a:rPr>
              <a:t>diversiﬁcarea riscului - prin extinderea pieței și a bazei de clienți, întreprinderea nu  mai  depinde  de  situația  economică</a:t>
            </a:r>
            <a:r>
              <a:rPr lang="ro-RO" dirty="0">
                <a:latin typeface="Calibri" pitchFamily="34" charset="0"/>
              </a:rPr>
              <a:t> </a:t>
            </a:r>
            <a:r>
              <a:rPr lang="vi-VN" dirty="0">
                <a:latin typeface="Calibri" pitchFamily="34" charset="0"/>
              </a:rPr>
              <a:t>de pe piața internă;</a:t>
            </a:r>
          </a:p>
          <a:p>
            <a:pPr marL="285750" indent="-285750" algn="just">
              <a:buFont typeface="Wingdings" pitchFamily="2" charset="2"/>
              <a:buChar char="Ø"/>
            </a:pPr>
            <a:r>
              <a:rPr lang="vi-VN" dirty="0">
                <a:latin typeface="Calibri" pitchFamily="34" charset="0"/>
              </a:rPr>
              <a:t>noi  cunoștințe,  experiență  și  idei  - atunci   când   exportați,   întreprinderea </a:t>
            </a:r>
            <a:r>
              <a:rPr lang="ro-RO" dirty="0">
                <a:latin typeface="Calibri" pitchFamily="34" charset="0"/>
              </a:rPr>
              <a:t> </a:t>
            </a:r>
            <a:r>
              <a:rPr lang="vi-VN" dirty="0">
                <a:latin typeface="Calibri" pitchFamily="34" charset="0"/>
              </a:rPr>
              <a:t>poate   folosi   cunoștințele   acumulate</a:t>
            </a:r>
            <a:r>
              <a:rPr lang="ro-RO" dirty="0">
                <a:latin typeface="Calibri" pitchFamily="34" charset="0"/>
              </a:rPr>
              <a:t> </a:t>
            </a:r>
            <a:r>
              <a:rPr lang="vi-VN" dirty="0">
                <a:latin typeface="Calibri" pitchFamily="34" charset="0"/>
              </a:rPr>
              <a:t>pentru a dezvolta piața locală.</a:t>
            </a:r>
            <a:endParaRPr lang="ro-RO" dirty="0">
              <a:latin typeface="Calibri" pitchFamily="34" charset="0"/>
            </a:endParaRPr>
          </a:p>
          <a:p>
            <a:pPr marL="285750" indent="-285750" algn="just">
              <a:buFont typeface="Wingdings" pitchFamily="2" charset="2"/>
              <a:buChar char="Ø"/>
            </a:pPr>
            <a:r>
              <a:rPr lang="vi-VN" dirty="0">
                <a:latin typeface="Calibri" pitchFamily="34" charset="0"/>
              </a:rPr>
              <a:t>viziune și o strategie pe termen lung legată de exporturi, </a:t>
            </a:r>
            <a:endParaRPr lang="ro-RO" dirty="0">
              <a:latin typeface="Calibri" pitchFamily="34" charset="0"/>
            </a:endParaRPr>
          </a:p>
          <a:p>
            <a:pPr marL="285750" indent="-285750" algn="just">
              <a:buFont typeface="Wingdings" pitchFamily="2" charset="2"/>
              <a:buChar char="Ø"/>
            </a:pPr>
            <a:r>
              <a:rPr lang="vi-VN" dirty="0">
                <a:latin typeface="Calibri" pitchFamily="34" charset="0"/>
              </a:rPr>
              <a:t>întreprinderea va ﬁ gata să se adapteze noilor realități aduse de  exporturi,  inclusiv  competiția  pe  plan  internațional  și,  în primul  rând,  dacă  întreprinderea  are  deja  unele  succese  în</a:t>
            </a:r>
            <a:r>
              <a:rPr lang="ro-RO" dirty="0">
                <a:latin typeface="Calibri" pitchFamily="34" charset="0"/>
              </a:rPr>
              <a:t> </a:t>
            </a:r>
            <a:r>
              <a:rPr lang="vi-VN" dirty="0">
                <a:latin typeface="Calibri" pitchFamily="34" charset="0"/>
              </a:rPr>
              <a:t>domeniul de export.</a:t>
            </a:r>
            <a:endParaRPr lang="ru-RU" dirty="0">
              <a:latin typeface="Calibri" pitchFamily="34" charset="0"/>
            </a:endParaRPr>
          </a:p>
        </p:txBody>
      </p:sp>
      <p:pic>
        <p:nvPicPr>
          <p:cNvPr id="14" name="Рисунок 13">
            <a:extLst>
              <a:ext uri="{FF2B5EF4-FFF2-40B4-BE49-F238E27FC236}">
                <a16:creationId xmlns:a16="http://schemas.microsoft.com/office/drawing/2014/main" id="{0F473F08-069A-4669-A579-435BDD0E6879}"/>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978332" y="2720498"/>
            <a:ext cx="3021466" cy="2474445"/>
          </a:xfrm>
          <a:prstGeom prst="rect">
            <a:avLst/>
          </a:prstGeom>
        </p:spPr>
      </p:pic>
    </p:spTree>
    <p:extLst>
      <p:ext uri="{BB962C8B-B14F-4D97-AF65-F5344CB8AC3E}">
        <p14:creationId xmlns:p14="http://schemas.microsoft.com/office/powerpoint/2010/main" val="411336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52598"/>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.1. </a:t>
            </a:r>
            <a:r>
              <a:rPr lang="ro-RO" altLang="en-US" sz="2000" b="1" dirty="0">
                <a:solidFill>
                  <a:srgbClr val="FF0000"/>
                </a:solidFill>
              </a:rPr>
              <a:t>A</a:t>
            </a:r>
            <a:r>
              <a:rPr lang="ro-RO" sz="2000" b="1" dirty="0">
                <a:solidFill>
                  <a:srgbClr val="FF0000"/>
                </a:solidFill>
              </a:rPr>
              <a:t>naliza capacității de export</a:t>
            </a:r>
            <a:endParaRPr lang="ro-MO" altLang="en-US" sz="2000" b="1" dirty="0">
              <a:solidFill>
                <a:srgbClr val="FF0000"/>
              </a:solidFill>
            </a:endParaRPr>
          </a:p>
        </p:txBody>
      </p:sp>
      <p:sp>
        <p:nvSpPr>
          <p:cNvPr id="12" name="Прямоугольник 11"/>
          <p:cNvSpPr/>
          <p:nvPr/>
        </p:nvSpPr>
        <p:spPr>
          <a:xfrm>
            <a:off x="456907" y="2265261"/>
            <a:ext cx="6104759" cy="2862322"/>
          </a:xfrm>
          <a:prstGeom prst="rect">
            <a:avLst/>
          </a:prstGeom>
        </p:spPr>
        <p:txBody>
          <a:bodyPr wrap="square">
            <a:spAutoFit/>
          </a:bodyPr>
          <a:lstStyle/>
          <a:p>
            <a:pPr algn="just">
              <a:spcBef>
                <a:spcPts val="600"/>
              </a:spcBef>
              <a:spcAft>
                <a:spcPts val="600"/>
              </a:spcAft>
            </a:pPr>
            <a:r>
              <a:rPr lang="en-US" sz="2000" b="1" dirty="0" err="1">
                <a:effectLst/>
                <a:latin typeface="Times New Roman" panose="02020603050405020304" pitchFamily="18" charset="0"/>
                <a:ea typeface="Times New Roman" panose="02020603050405020304" pitchFamily="18" charset="0"/>
              </a:rPr>
              <a:t>Nivelurile</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în</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evaluarea</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capacității</a:t>
            </a:r>
            <a:r>
              <a:rPr lang="en-US" sz="2000" b="1" dirty="0">
                <a:effectLst/>
                <a:latin typeface="Times New Roman" panose="02020603050405020304" pitchFamily="18" charset="0"/>
                <a:ea typeface="Times New Roman" panose="02020603050405020304" pitchFamily="18" charset="0"/>
              </a:rPr>
              <a:t> de export a </a:t>
            </a:r>
            <a:r>
              <a:rPr lang="en-US" sz="2000" b="1" dirty="0" err="1">
                <a:effectLst/>
                <a:latin typeface="Times New Roman" panose="02020603050405020304" pitchFamily="18" charset="0"/>
                <a:ea typeface="Times New Roman" panose="02020603050405020304" pitchFamily="18" charset="0"/>
              </a:rPr>
              <a:t>întreprinderii</a:t>
            </a:r>
            <a:r>
              <a:rPr lang="en-US" sz="2000" b="1" dirty="0">
                <a:effectLst/>
                <a:latin typeface="Times New Roman" panose="02020603050405020304" pitchFamily="18" charset="0"/>
                <a:ea typeface="Times New Roman" panose="02020603050405020304" pitchFamily="18" charset="0"/>
              </a:rPr>
              <a:t>: </a:t>
            </a:r>
            <a:endParaRPr lang="ru-RU" sz="2000" b="1" dirty="0">
              <a:effectLst/>
              <a:latin typeface="Times New Roman" panose="02020603050405020304" pitchFamily="18" charset="0"/>
              <a:ea typeface="Times New Roman" panose="02020603050405020304" pitchFamily="18" charset="0"/>
            </a:endParaRPr>
          </a:p>
          <a:p>
            <a:pPr algn="just">
              <a:spcBef>
                <a:spcPts val="600"/>
              </a:spcBef>
              <a:spcAft>
                <a:spcPts val="600"/>
              </a:spcAft>
            </a:pPr>
            <a:r>
              <a:rPr lang="en-US" sz="2000" dirty="0">
                <a:effectLst/>
                <a:latin typeface="Times New Roman" panose="02020603050405020304" pitchFamily="18" charset="0"/>
                <a:ea typeface="Times New Roman" panose="02020603050405020304" pitchFamily="18" charset="0"/>
              </a:rPr>
              <a:t>2).</a:t>
            </a:r>
            <a:r>
              <a:rPr lang="ro-RO" sz="2000" dirty="0">
                <a:effectLst/>
                <a:latin typeface="Times New Roman" panose="02020603050405020304" pitchFamily="18" charset="0"/>
                <a:ea typeface="Times New Roman" panose="02020603050405020304" pitchFamily="18" charset="0"/>
              </a:rPr>
              <a:t> </a:t>
            </a:r>
            <a:r>
              <a:rPr lang="en-US" sz="2000" b="1" dirty="0">
                <a:effectLst/>
                <a:latin typeface="Times New Roman" panose="02020603050405020304" pitchFamily="18" charset="0"/>
                <a:ea typeface="Times New Roman" panose="02020603050405020304" pitchFamily="18" charset="0"/>
              </a:rPr>
              <a:t>PREGĂTIREA PERSONALULUI DE VÂNZĂRI </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trebuie</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să</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instruiți</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să</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dezvoltați</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și</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să</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aveți</a:t>
            </a:r>
            <a:r>
              <a:rPr lang="en-US" sz="2000" dirty="0">
                <a:effectLst/>
                <a:latin typeface="Times New Roman" panose="02020603050405020304" pitchFamily="18" charset="0"/>
                <a:ea typeface="Times New Roman" panose="02020603050405020304" pitchFamily="18" charset="0"/>
              </a:rPr>
              <a:t> personal </a:t>
            </a:r>
            <a:r>
              <a:rPr lang="en-US" sz="2000" dirty="0" err="1">
                <a:effectLst/>
                <a:latin typeface="Times New Roman" panose="02020603050405020304" pitchFamily="18" charset="0"/>
                <a:ea typeface="Times New Roman" panose="02020603050405020304" pitchFamily="18" charset="0"/>
              </a:rPr>
              <a:t>necesar</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pentru</a:t>
            </a:r>
            <a:r>
              <a:rPr lang="en-US" sz="2000" dirty="0">
                <a:effectLst/>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inițierea</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și</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dezvoltarea</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exporturilor</a:t>
            </a:r>
            <a:r>
              <a:rPr lang="en-US" sz="2000" dirty="0">
                <a:latin typeface="Times New Roman" panose="02020603050405020304" pitchFamily="18" charset="0"/>
                <a:ea typeface="Times New Roman" panose="02020603050405020304" pitchFamily="18" charset="0"/>
              </a:rPr>
              <a:t> (personal </a:t>
            </a:r>
            <a:r>
              <a:rPr lang="en-US" sz="2000" dirty="0" err="1">
                <a:latin typeface="Times New Roman" panose="02020603050405020304" pitchFamily="18" charset="0"/>
                <a:ea typeface="Times New Roman" panose="02020603050405020304" pitchFamily="18" charset="0"/>
              </a:rPr>
              <a:t>calificat</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și</a:t>
            </a:r>
            <a:r>
              <a:rPr lang="en-US" sz="2000" dirty="0">
                <a:latin typeface="Times New Roman" panose="02020603050405020304" pitchFamily="18" charset="0"/>
                <a:ea typeface="Times New Roman" panose="02020603050405020304" pitchFamily="18" charset="0"/>
              </a:rPr>
              <a:t> cu </a:t>
            </a:r>
            <a:r>
              <a:rPr lang="en-US" sz="2000" dirty="0" err="1">
                <a:latin typeface="Times New Roman" panose="02020603050405020304" pitchFamily="18" charset="0"/>
                <a:ea typeface="Times New Roman" panose="02020603050405020304" pitchFamily="18" charset="0"/>
              </a:rPr>
              <a:t>experiență</a:t>
            </a:r>
            <a:r>
              <a:rPr lang="en-US" sz="2000" dirty="0">
                <a:latin typeface="Times New Roman" panose="02020603050405020304" pitchFamily="18" charset="0"/>
                <a:ea typeface="Times New Roman" panose="02020603050405020304" pitchFamily="18" charset="0"/>
              </a:rPr>
              <a:t> pe </a:t>
            </a:r>
            <a:r>
              <a:rPr lang="en-US" sz="2000" dirty="0" err="1">
                <a:latin typeface="Times New Roman" panose="02020603050405020304" pitchFamily="18" charset="0"/>
                <a:ea typeface="Times New Roman" panose="02020603050405020304" pitchFamily="18" charset="0"/>
              </a:rPr>
              <a:t>piețele</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externe</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cunoștințe</a:t>
            </a:r>
            <a:r>
              <a:rPr lang="en-US" sz="2000" dirty="0">
                <a:latin typeface="Times New Roman" panose="02020603050405020304" pitchFamily="18" charset="0"/>
                <a:ea typeface="Times New Roman" panose="02020603050405020304" pitchFamily="18" charset="0"/>
              </a:rPr>
              <a:t> de limbi </a:t>
            </a:r>
            <a:r>
              <a:rPr lang="en-US" sz="2000" dirty="0" err="1">
                <a:latin typeface="Times New Roman" panose="02020603050405020304" pitchFamily="18" charset="0"/>
                <a:ea typeface="Times New Roman" panose="02020603050405020304" pitchFamily="18" charset="0"/>
              </a:rPr>
              <a:t>străine</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pentru</a:t>
            </a:r>
            <a:r>
              <a:rPr lang="en-US" sz="2000" dirty="0">
                <a:latin typeface="Times New Roman" panose="02020603050405020304" pitchFamily="18" charset="0"/>
                <a:ea typeface="Times New Roman" panose="02020603050405020304" pitchFamily="18" charset="0"/>
              </a:rPr>
              <a:t> a </a:t>
            </a:r>
            <a:r>
              <a:rPr lang="en-US" sz="2000" dirty="0" err="1">
                <a:latin typeface="Times New Roman" panose="02020603050405020304" pitchFamily="18" charset="0"/>
                <a:ea typeface="Times New Roman" panose="02020603050405020304" pitchFamily="18" charset="0"/>
              </a:rPr>
              <a:t>comunica</a:t>
            </a:r>
            <a:r>
              <a:rPr lang="en-US" sz="2000" dirty="0">
                <a:latin typeface="Times New Roman" panose="02020603050405020304" pitchFamily="18" charset="0"/>
                <a:ea typeface="Times New Roman" panose="02020603050405020304" pitchFamily="18" charset="0"/>
              </a:rPr>
              <a:t>). </a:t>
            </a:r>
            <a:endParaRPr lang="ro-RO" sz="2000" dirty="0">
              <a:latin typeface="Times New Roman" panose="02020603050405020304" pitchFamily="18" charset="0"/>
              <a:ea typeface="Times New Roman" panose="02020603050405020304" pitchFamily="18" charset="0"/>
            </a:endParaRPr>
          </a:p>
          <a:p>
            <a:pPr algn="just">
              <a:spcBef>
                <a:spcPts val="600"/>
              </a:spcBef>
              <a:spcAft>
                <a:spcPts val="600"/>
              </a:spcAft>
            </a:pPr>
            <a:r>
              <a:rPr lang="ro-RO" sz="2000" dirty="0">
                <a:latin typeface="Times New Roman" panose="02020603050405020304" pitchFamily="18" charset="0"/>
                <a:ea typeface="Times New Roman" panose="02020603050405020304" pitchFamily="18" charset="0"/>
              </a:rPr>
              <a:t>Instruirea personalului în mai multe forme.</a:t>
            </a:r>
            <a:endParaRPr lang="ru-RU" sz="2000" dirty="0">
              <a:latin typeface="Times New Roman" panose="02020603050405020304"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3" name="TextBox 2"/>
          <p:cNvSpPr txBox="1"/>
          <p:nvPr/>
        </p:nvSpPr>
        <p:spPr>
          <a:xfrm>
            <a:off x="2188152" y="6248510"/>
            <a:ext cx="7345314" cy="307777"/>
          </a:xfrm>
          <a:prstGeom prst="rect">
            <a:avLst/>
          </a:prstGeom>
          <a:noFill/>
        </p:spPr>
        <p:txBody>
          <a:bodyPr wrap="square" rtlCol="0">
            <a:spAutoFit/>
          </a:bodyPr>
          <a:lstStyle/>
          <a:p>
            <a:r>
              <a:rPr lang="en-US" sz="1400" b="1" dirty="0" err="1">
                <a:latin typeface="Times New Roman" panose="02020603050405020304" pitchFamily="18" charset="0"/>
                <a:ea typeface="Times New Roman" panose="02020603050405020304" pitchFamily="18" charset="0"/>
              </a:rPr>
              <a:t>Sursa</a:t>
            </a:r>
            <a:r>
              <a:rPr lang="ro-RO" sz="1400" b="1" dirty="0">
                <a:latin typeface="Times New Roman" panose="02020603050405020304" pitchFamily="18" charset="0"/>
                <a:ea typeface="Times New Roman" panose="02020603050405020304" pitchFamily="18" charset="0"/>
              </a:rPr>
              <a:t>: </a:t>
            </a:r>
            <a:r>
              <a:rPr lang="vi-VN" sz="1400" b="1" dirty="0">
                <a:latin typeface="Times New Roman" panose="02020603050405020304" pitchFamily="18" charset="0"/>
                <a:ea typeface="Times New Roman" panose="02020603050405020304" pitchFamily="18" charset="0"/>
              </a:rPr>
              <a:t>Ghidul pentru Afaceri ”Exportul în Uniunea Europeană”</a:t>
            </a:r>
            <a:r>
              <a:rPr lang="ro-RO" sz="1400" b="1" dirty="0">
                <a:latin typeface="Times New Roman" panose="02020603050405020304" pitchFamily="18" charset="0"/>
                <a:ea typeface="Times New Roman" panose="02020603050405020304" pitchFamily="18" charset="0"/>
              </a:rPr>
              <a:t> - </a:t>
            </a:r>
            <a:r>
              <a:rPr lang="ro-RO" sz="1400" b="1" dirty="0">
                <a:solidFill>
                  <a:srgbClr val="0000FF"/>
                </a:solidFill>
                <a:latin typeface="Times New Roman" panose="02020603050405020304" pitchFamily="18" charset="0"/>
                <a:ea typeface="Times New Roman" panose="02020603050405020304" pitchFamily="18" charset="0"/>
              </a:rPr>
              <a:t>http://dcfta.md/ghiduri</a:t>
            </a:r>
            <a:endParaRPr lang="ru-RU" sz="1400" b="1" dirty="0">
              <a:solidFill>
                <a:srgbClr val="0000FF"/>
              </a:solidFill>
              <a:latin typeface="Times New Roman" panose="02020603050405020304" pitchFamily="18" charset="0"/>
              <a:ea typeface="Times New Roman" panose="02020603050405020304" pitchFamily="18" charset="0"/>
            </a:endParaRPr>
          </a:p>
        </p:txBody>
      </p:sp>
      <p:pic>
        <p:nvPicPr>
          <p:cNvPr id="10" name="Picture 2" descr="C:\Users\ACSA1\Pictures\Marketing FOTO\grafiCRM.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052181" y="1927203"/>
            <a:ext cx="4376737" cy="338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11972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52598"/>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.1. </a:t>
            </a:r>
            <a:r>
              <a:rPr lang="ro-RO" altLang="en-US" sz="2000" b="1" dirty="0">
                <a:solidFill>
                  <a:srgbClr val="FF0000"/>
                </a:solidFill>
              </a:rPr>
              <a:t>A</a:t>
            </a:r>
            <a:r>
              <a:rPr lang="ro-RO" sz="2000" b="1" dirty="0">
                <a:solidFill>
                  <a:srgbClr val="FF0000"/>
                </a:solidFill>
              </a:rPr>
              <a:t>naliza capacității de export</a:t>
            </a:r>
            <a:endParaRPr lang="ro-MO" altLang="en-US" sz="2000" b="1" dirty="0">
              <a:solidFill>
                <a:srgbClr val="FF0000"/>
              </a:solidFill>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3" name="TextBox 2"/>
          <p:cNvSpPr txBox="1"/>
          <p:nvPr/>
        </p:nvSpPr>
        <p:spPr>
          <a:xfrm>
            <a:off x="4516485" y="6477110"/>
            <a:ext cx="7345314" cy="307777"/>
          </a:xfrm>
          <a:prstGeom prst="rect">
            <a:avLst/>
          </a:prstGeom>
          <a:noFill/>
        </p:spPr>
        <p:txBody>
          <a:bodyPr wrap="square" rtlCol="0">
            <a:spAutoFit/>
          </a:bodyPr>
          <a:lstStyle/>
          <a:p>
            <a:r>
              <a:rPr lang="en-US" sz="1400" b="1" dirty="0" err="1">
                <a:latin typeface="Times New Roman" panose="02020603050405020304" pitchFamily="18" charset="0"/>
                <a:ea typeface="Times New Roman" panose="02020603050405020304" pitchFamily="18" charset="0"/>
              </a:rPr>
              <a:t>Sursa</a:t>
            </a:r>
            <a:r>
              <a:rPr lang="ro-RO" sz="1400" b="1" dirty="0">
                <a:latin typeface="Times New Roman" panose="02020603050405020304" pitchFamily="18" charset="0"/>
                <a:ea typeface="Times New Roman" panose="02020603050405020304" pitchFamily="18" charset="0"/>
              </a:rPr>
              <a:t>: </a:t>
            </a:r>
            <a:r>
              <a:rPr lang="vi-VN" sz="1400" b="1" dirty="0">
                <a:latin typeface="Times New Roman" panose="02020603050405020304" pitchFamily="18" charset="0"/>
                <a:ea typeface="Times New Roman" panose="02020603050405020304" pitchFamily="18" charset="0"/>
              </a:rPr>
              <a:t>Ghidul pentru Afaceri ”Exportul în Uniunea Europeană”</a:t>
            </a:r>
            <a:r>
              <a:rPr lang="ro-RO" sz="1400" b="1" dirty="0">
                <a:latin typeface="Times New Roman" panose="02020603050405020304" pitchFamily="18" charset="0"/>
                <a:ea typeface="Times New Roman" panose="02020603050405020304" pitchFamily="18" charset="0"/>
              </a:rPr>
              <a:t> - </a:t>
            </a:r>
            <a:r>
              <a:rPr lang="ro-RO" sz="1400" b="1" dirty="0">
                <a:solidFill>
                  <a:srgbClr val="0000FF"/>
                </a:solidFill>
                <a:latin typeface="Times New Roman" panose="02020603050405020304" pitchFamily="18" charset="0"/>
                <a:ea typeface="Times New Roman" panose="02020603050405020304" pitchFamily="18" charset="0"/>
              </a:rPr>
              <a:t>http://dcfta.md/ghiduri</a:t>
            </a:r>
            <a:endParaRPr lang="ru-RU" sz="1400" b="1" dirty="0">
              <a:solidFill>
                <a:srgbClr val="0000FF"/>
              </a:solidFill>
              <a:latin typeface="Times New Roman" panose="02020603050405020304" pitchFamily="18" charset="0"/>
              <a:ea typeface="Times New Roman" panose="02020603050405020304" pitchFamily="18" charset="0"/>
            </a:endParaRPr>
          </a:p>
        </p:txBody>
      </p:sp>
      <p:sp>
        <p:nvSpPr>
          <p:cNvPr id="6" name="Прямоугольник 5"/>
          <p:cNvSpPr/>
          <p:nvPr/>
        </p:nvSpPr>
        <p:spPr>
          <a:xfrm>
            <a:off x="510162" y="1933790"/>
            <a:ext cx="8795046" cy="4555093"/>
          </a:xfrm>
          <a:prstGeom prst="rect">
            <a:avLst/>
          </a:prstGeom>
        </p:spPr>
        <p:txBody>
          <a:bodyPr wrap="square">
            <a:spAutoFit/>
          </a:bodyPr>
          <a:lstStyle/>
          <a:p>
            <a:pPr algn="just"/>
            <a:r>
              <a:rPr lang="en-US" dirty="0">
                <a:latin typeface="Times New Roman" panose="02020603050405020304" pitchFamily="18" charset="0"/>
                <a:ea typeface="Times New Roman" panose="02020603050405020304" pitchFamily="18" charset="0"/>
              </a:rPr>
              <a:t>2).</a:t>
            </a:r>
            <a:r>
              <a:rPr lang="ro-RO" dirty="0">
                <a:latin typeface="Times New Roman" panose="02020603050405020304" pitchFamily="18" charset="0"/>
                <a:ea typeface="Times New Roman" panose="02020603050405020304" pitchFamily="18" charset="0"/>
              </a:rPr>
              <a:t> </a:t>
            </a:r>
            <a:r>
              <a:rPr lang="en-US" b="1" dirty="0">
                <a:latin typeface="Times New Roman" panose="02020603050405020304" pitchFamily="18" charset="0"/>
                <a:ea typeface="Times New Roman" panose="02020603050405020304" pitchFamily="18" charset="0"/>
              </a:rPr>
              <a:t>PREGĂTIREA PERSONALULUI DE VÂNZĂRI </a:t>
            </a:r>
            <a:endParaRPr lang="ro-RO" b="1" dirty="0">
              <a:latin typeface="Times New Roman" panose="02020603050405020304" pitchFamily="18" charset="0"/>
              <a:ea typeface="Times New Roman" panose="02020603050405020304" pitchFamily="18" charset="0"/>
            </a:endParaRPr>
          </a:p>
          <a:p>
            <a:pPr algn="just"/>
            <a:r>
              <a:rPr lang="ro-RO" sz="1750" dirty="0">
                <a:latin typeface="Times New Roman" panose="02020603050405020304" pitchFamily="18" charset="0"/>
                <a:ea typeface="Times New Roman" panose="02020603050405020304" pitchFamily="18" charset="0"/>
              </a:rPr>
              <a:t>Instruirea personalului în mai multe forme:</a:t>
            </a:r>
            <a:endParaRPr lang="ru-RU" sz="1750" dirty="0">
              <a:latin typeface="Times New Roman" panose="02020603050405020304" pitchFamily="18" charset="0"/>
              <a:ea typeface="Times New Roman" panose="02020603050405020304" pitchFamily="18" charset="0"/>
            </a:endParaRPr>
          </a:p>
          <a:p>
            <a:pPr marL="285750" lvl="0" indent="-285750" algn="just">
              <a:buFont typeface="Wingdings" pitchFamily="2" charset="2"/>
              <a:buChar char="Ø"/>
            </a:pPr>
            <a:r>
              <a:rPr lang="ro-RO" sz="1750" b="1" dirty="0"/>
              <a:t>instruirea </a:t>
            </a:r>
            <a:r>
              <a:rPr lang="ro-RO" sz="1750" b="1" dirty="0" err="1"/>
              <a:t>in-house</a:t>
            </a:r>
            <a:r>
              <a:rPr lang="ro-RO" sz="1750" b="1" dirty="0"/>
              <a:t> (cu trainer intern)</a:t>
            </a:r>
            <a:r>
              <a:rPr lang="ro-RO" sz="1750" dirty="0"/>
              <a:t> - făcută și de managerul de vânzări sau chiar de managerul general, mai ales în cazul companiilor mici ;</a:t>
            </a:r>
            <a:endParaRPr lang="ru-RU" sz="1750" dirty="0"/>
          </a:p>
          <a:p>
            <a:pPr marL="285750" lvl="0" indent="-285750" algn="just">
              <a:buFont typeface="Wingdings" pitchFamily="2" charset="2"/>
              <a:buChar char="Ø"/>
            </a:pPr>
            <a:r>
              <a:rPr lang="ro-RO" sz="1750" b="1" dirty="0"/>
              <a:t>instruirea cu trainer extern</a:t>
            </a:r>
            <a:r>
              <a:rPr lang="ro-RO" sz="1750" dirty="0"/>
              <a:t>– imposibilitatea de a desprinde oamenii din activitate, dar cursul online de vânzări își merită cu vârf și îndesat investiția;</a:t>
            </a:r>
            <a:endParaRPr lang="ru-RU" sz="1750" dirty="0"/>
          </a:p>
          <a:p>
            <a:pPr marL="285750" lvl="0" indent="-285750" algn="just">
              <a:buFont typeface="Wingdings" pitchFamily="2" charset="2"/>
              <a:buChar char="Ø"/>
            </a:pPr>
            <a:r>
              <a:rPr lang="ro-RO" sz="1750" b="1" dirty="0"/>
              <a:t>instruirea combinată:</a:t>
            </a:r>
            <a:r>
              <a:rPr lang="ro-RO" sz="1750" dirty="0"/>
              <a:t> cu traineri externi și interni;</a:t>
            </a:r>
            <a:endParaRPr lang="ru-RU" sz="1750" dirty="0"/>
          </a:p>
          <a:p>
            <a:pPr marL="285750" lvl="0" indent="-285750" algn="just">
              <a:buFont typeface="Wingdings" pitchFamily="2" charset="2"/>
              <a:buChar char="Ø"/>
            </a:pPr>
            <a:r>
              <a:rPr lang="ro-RO" sz="1750" b="1" dirty="0"/>
              <a:t>instruirea prin intermediul conferințelor de profil -</a:t>
            </a:r>
            <a:r>
              <a:rPr lang="ro-RO" sz="1750" dirty="0"/>
              <a:t> o modalitate foarte bună de a instrui angajaților;</a:t>
            </a:r>
            <a:endParaRPr lang="ru-RU" sz="1750" dirty="0"/>
          </a:p>
          <a:p>
            <a:pPr marL="285750" lvl="0" indent="-285750" algn="just">
              <a:buFont typeface="Wingdings" pitchFamily="2" charset="2"/>
              <a:buChar char="Ø"/>
            </a:pPr>
            <a:r>
              <a:rPr lang="ro-RO" sz="1750" b="1" dirty="0"/>
              <a:t>instruirea folosind agenții proprii</a:t>
            </a:r>
            <a:r>
              <a:rPr lang="ro-RO" sz="1750" dirty="0"/>
              <a:t> (</a:t>
            </a:r>
            <a:r>
              <a:rPr lang="ro-RO" sz="1750" dirty="0" err="1"/>
              <a:t>learning</a:t>
            </a:r>
            <a:r>
              <a:rPr lang="ro-RO" sz="1750" dirty="0"/>
              <a:t> </a:t>
            </a:r>
            <a:r>
              <a:rPr lang="ro-RO" sz="1750" dirty="0" err="1"/>
              <a:t>by</a:t>
            </a:r>
            <a:r>
              <a:rPr lang="ro-RO" sz="1750" dirty="0"/>
              <a:t> </a:t>
            </a:r>
            <a:r>
              <a:rPr lang="ro-RO" sz="1750" dirty="0" err="1"/>
              <a:t>sharing</a:t>
            </a:r>
            <a:r>
              <a:rPr lang="ro-RO" sz="1750" dirty="0"/>
              <a:t>) - unul dintre agenți prezintă într-un seminar de 1 oră un subiect cu tematică de vânzări;</a:t>
            </a:r>
            <a:endParaRPr lang="ru-RU" sz="1750" dirty="0"/>
          </a:p>
          <a:p>
            <a:pPr marL="285750" lvl="0" indent="-285750" algn="just">
              <a:buFont typeface="Wingdings" pitchFamily="2" charset="2"/>
              <a:buChar char="Ø"/>
            </a:pPr>
            <a:r>
              <a:rPr lang="ro-RO" sz="1750" b="1" dirty="0"/>
              <a:t>instruirea în cadrul cursurilor open -</a:t>
            </a:r>
            <a:r>
              <a:rPr lang="ro-RO" sz="1750" dirty="0"/>
              <a:t> sesiunile open fixate de companii de training (instruirea încrederii în sine, perseverența, forța mentală, nivelul de energie sau implicare, depășirea obstacolelor etc.);</a:t>
            </a:r>
            <a:endParaRPr lang="ru-RU" sz="1750" dirty="0"/>
          </a:p>
          <a:p>
            <a:pPr marL="285750" lvl="0" indent="-285750" algn="just">
              <a:buFont typeface="Wingdings" pitchFamily="2" charset="2"/>
              <a:buChar char="Ø"/>
            </a:pPr>
            <a:r>
              <a:rPr lang="ro-RO" sz="1750" b="1" dirty="0"/>
              <a:t>instruirea prin </a:t>
            </a:r>
            <a:r>
              <a:rPr lang="ro-RO" sz="1750" b="1" dirty="0" err="1"/>
              <a:t>coaching</a:t>
            </a:r>
            <a:r>
              <a:rPr lang="ro-RO" sz="1750" b="1" dirty="0"/>
              <a:t> - angajaţii</a:t>
            </a:r>
            <a:r>
              <a:rPr lang="ro-RO" sz="1750" dirty="0"/>
              <a:t> pot fi ajutați să-și impună noi standarde sau să creeze acel declic atât de necesar uneori;</a:t>
            </a:r>
            <a:endParaRPr lang="ru-RU" sz="1750" dirty="0"/>
          </a:p>
        </p:txBody>
      </p:sp>
      <p:pic>
        <p:nvPicPr>
          <p:cNvPr id="10" name="Picture 2" descr="C:\Users\ACSA1\Pictures\Marketing FOTO\grafiCRM.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474200" y="2607734"/>
            <a:ext cx="2565400" cy="2853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71031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52598"/>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.1. </a:t>
            </a:r>
            <a:r>
              <a:rPr lang="ro-RO" altLang="en-US" sz="2000" b="1" dirty="0">
                <a:solidFill>
                  <a:srgbClr val="FF0000"/>
                </a:solidFill>
              </a:rPr>
              <a:t>A</a:t>
            </a:r>
            <a:r>
              <a:rPr lang="ro-RO" sz="2000" b="1" dirty="0">
                <a:solidFill>
                  <a:srgbClr val="FF0000"/>
                </a:solidFill>
              </a:rPr>
              <a:t>naliza capacității de export</a:t>
            </a:r>
            <a:endParaRPr lang="ro-MO" altLang="en-US" sz="2000" b="1" dirty="0">
              <a:solidFill>
                <a:srgbClr val="FF0000"/>
              </a:solidFill>
            </a:endParaRPr>
          </a:p>
        </p:txBody>
      </p:sp>
      <p:sp>
        <p:nvSpPr>
          <p:cNvPr id="12" name="Прямоугольник 11"/>
          <p:cNvSpPr/>
          <p:nvPr/>
        </p:nvSpPr>
        <p:spPr>
          <a:xfrm>
            <a:off x="456907" y="2045127"/>
            <a:ext cx="6587359" cy="3200876"/>
          </a:xfrm>
          <a:prstGeom prst="rect">
            <a:avLst/>
          </a:prstGeom>
        </p:spPr>
        <p:txBody>
          <a:bodyPr wrap="square">
            <a:spAutoFit/>
          </a:bodyPr>
          <a:lstStyle/>
          <a:p>
            <a:pPr algn="just">
              <a:spcBef>
                <a:spcPts val="600"/>
              </a:spcBef>
              <a:spcAft>
                <a:spcPts val="600"/>
              </a:spcAft>
            </a:pPr>
            <a:r>
              <a:rPr lang="en-US" sz="2400" b="1" dirty="0" err="1">
                <a:effectLst/>
                <a:latin typeface="Calibri" pitchFamily="34" charset="0"/>
                <a:ea typeface="Times New Roman" panose="02020603050405020304" pitchFamily="18" charset="0"/>
              </a:rPr>
              <a:t>Nivelurile</a:t>
            </a:r>
            <a:r>
              <a:rPr lang="en-US" sz="2400" b="1" dirty="0">
                <a:effectLst/>
                <a:latin typeface="Calibri" pitchFamily="34" charset="0"/>
                <a:ea typeface="Times New Roman" panose="02020603050405020304" pitchFamily="18" charset="0"/>
              </a:rPr>
              <a:t> </a:t>
            </a:r>
            <a:r>
              <a:rPr lang="en-US" sz="2400" b="1" dirty="0" err="1">
                <a:effectLst/>
                <a:latin typeface="Calibri" pitchFamily="34" charset="0"/>
                <a:ea typeface="Times New Roman" panose="02020603050405020304" pitchFamily="18" charset="0"/>
              </a:rPr>
              <a:t>în</a:t>
            </a:r>
            <a:r>
              <a:rPr lang="en-US" sz="2400" b="1" dirty="0">
                <a:effectLst/>
                <a:latin typeface="Calibri" pitchFamily="34" charset="0"/>
                <a:ea typeface="Times New Roman" panose="02020603050405020304" pitchFamily="18" charset="0"/>
              </a:rPr>
              <a:t> </a:t>
            </a:r>
            <a:r>
              <a:rPr lang="en-US" sz="2400" b="1" dirty="0" err="1">
                <a:effectLst/>
                <a:latin typeface="Calibri" pitchFamily="34" charset="0"/>
                <a:ea typeface="Times New Roman" panose="02020603050405020304" pitchFamily="18" charset="0"/>
              </a:rPr>
              <a:t>evaluarea</a:t>
            </a:r>
            <a:r>
              <a:rPr lang="en-US" sz="2400" b="1" dirty="0">
                <a:effectLst/>
                <a:latin typeface="Calibri" pitchFamily="34" charset="0"/>
                <a:ea typeface="Times New Roman" panose="02020603050405020304" pitchFamily="18" charset="0"/>
              </a:rPr>
              <a:t> </a:t>
            </a:r>
            <a:r>
              <a:rPr lang="en-US" sz="2400" b="1" dirty="0" err="1">
                <a:effectLst/>
                <a:latin typeface="Calibri" pitchFamily="34" charset="0"/>
                <a:ea typeface="Times New Roman" panose="02020603050405020304" pitchFamily="18" charset="0"/>
              </a:rPr>
              <a:t>capacității</a:t>
            </a:r>
            <a:r>
              <a:rPr lang="en-US" sz="2400" b="1" dirty="0">
                <a:effectLst/>
                <a:latin typeface="Calibri" pitchFamily="34" charset="0"/>
                <a:ea typeface="Times New Roman" panose="02020603050405020304" pitchFamily="18" charset="0"/>
              </a:rPr>
              <a:t> de export a </a:t>
            </a:r>
            <a:r>
              <a:rPr lang="en-US" sz="2400" b="1" dirty="0" err="1">
                <a:effectLst/>
                <a:latin typeface="Calibri" pitchFamily="34" charset="0"/>
                <a:ea typeface="Times New Roman" panose="02020603050405020304" pitchFamily="18" charset="0"/>
              </a:rPr>
              <a:t>întreprinderii</a:t>
            </a:r>
            <a:r>
              <a:rPr lang="en-US" sz="2400" b="1" dirty="0">
                <a:effectLst/>
                <a:latin typeface="Calibri" pitchFamily="34" charset="0"/>
                <a:ea typeface="Times New Roman" panose="02020603050405020304" pitchFamily="18" charset="0"/>
              </a:rPr>
              <a:t>: </a:t>
            </a:r>
            <a:endParaRPr lang="ru-RU" sz="2400" b="1" dirty="0">
              <a:effectLst/>
              <a:latin typeface="Calibri" pitchFamily="34" charset="0"/>
              <a:ea typeface="Times New Roman" panose="02020603050405020304" pitchFamily="18" charset="0"/>
            </a:endParaRPr>
          </a:p>
          <a:p>
            <a:pPr algn="just">
              <a:spcBef>
                <a:spcPts val="600"/>
              </a:spcBef>
              <a:spcAft>
                <a:spcPts val="600"/>
              </a:spcAft>
            </a:pPr>
            <a:r>
              <a:rPr lang="en-US" sz="2400" dirty="0">
                <a:effectLst/>
                <a:latin typeface="Calibri" pitchFamily="34" charset="0"/>
                <a:ea typeface="Times New Roman" panose="02020603050405020304" pitchFamily="18" charset="0"/>
              </a:rPr>
              <a:t>3).</a:t>
            </a:r>
            <a:r>
              <a:rPr lang="ro-RO" sz="2400" dirty="0">
                <a:effectLst/>
                <a:latin typeface="Calibri" pitchFamily="34" charset="0"/>
                <a:ea typeface="Times New Roman" panose="02020603050405020304" pitchFamily="18" charset="0"/>
              </a:rPr>
              <a:t> </a:t>
            </a:r>
            <a:r>
              <a:rPr lang="en-US" sz="2400" b="1" dirty="0">
                <a:effectLst/>
                <a:latin typeface="Calibri" pitchFamily="34" charset="0"/>
                <a:ea typeface="Times New Roman" panose="02020603050405020304" pitchFamily="18" charset="0"/>
              </a:rPr>
              <a:t>CUNOAȘTEREA </a:t>
            </a:r>
            <a:r>
              <a:rPr lang="ro-RO" sz="2400" b="1" dirty="0">
                <a:effectLst/>
                <a:latin typeface="Calibri" pitchFamily="34" charset="0"/>
                <a:ea typeface="Times New Roman" panose="02020603050405020304" pitchFamily="18" charset="0"/>
              </a:rPr>
              <a:t>ŞI CERCETAREA </a:t>
            </a:r>
            <a:r>
              <a:rPr lang="en-US" sz="2400" b="1" dirty="0">
                <a:effectLst/>
                <a:latin typeface="Calibri" pitchFamily="34" charset="0"/>
                <a:ea typeface="Times New Roman" panose="02020603050405020304" pitchFamily="18" charset="0"/>
              </a:rPr>
              <a:t>PIEȚELOR </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întreprinderea</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trebuie</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să</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dispună</a:t>
            </a:r>
            <a:r>
              <a:rPr lang="en-US" sz="2400" dirty="0">
                <a:effectLst/>
                <a:latin typeface="Calibri" pitchFamily="34" charset="0"/>
                <a:ea typeface="Times New Roman" panose="02020603050405020304" pitchFamily="18" charset="0"/>
              </a:rPr>
              <a:t> de </a:t>
            </a:r>
            <a:r>
              <a:rPr lang="en-US" sz="2400" dirty="0" err="1">
                <a:effectLst/>
                <a:latin typeface="Calibri" pitchFamily="34" charset="0"/>
                <a:ea typeface="Times New Roman" panose="02020603050405020304" pitchFamily="18" charset="0"/>
              </a:rPr>
              <a:t>informații</a:t>
            </a:r>
            <a:r>
              <a:rPr lang="en-US" sz="2400" dirty="0">
                <a:effectLst/>
                <a:latin typeface="Calibri" pitchFamily="34" charset="0"/>
                <a:ea typeface="Times New Roman" panose="02020603050405020304" pitchFamily="18" charset="0"/>
              </a:rPr>
              <a:t> care o </a:t>
            </a:r>
            <a:r>
              <a:rPr lang="en-US" sz="2400" dirty="0" err="1">
                <a:effectLst/>
                <a:latin typeface="Calibri" pitchFamily="34" charset="0"/>
                <a:ea typeface="Times New Roman" panose="02020603050405020304" pitchFamily="18" charset="0"/>
              </a:rPr>
              <a:t>vor</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ajuta</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să</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cunoască</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piețele</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străine</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și</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să</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poată</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oferi</a:t>
            </a:r>
            <a:r>
              <a:rPr lang="en-US" sz="2400" dirty="0">
                <a:effectLst/>
                <a:latin typeface="Calibri" pitchFamily="34" charset="0"/>
                <a:ea typeface="Times New Roman" panose="02020603050405020304" pitchFamily="18" charset="0"/>
              </a:rPr>
              <a:t> un </a:t>
            </a:r>
            <a:r>
              <a:rPr lang="en-US" sz="2400" dirty="0" err="1">
                <a:effectLst/>
                <a:latin typeface="Calibri" pitchFamily="34" charset="0"/>
                <a:ea typeface="Times New Roman" panose="02020603050405020304" pitchFamily="18" charset="0"/>
              </a:rPr>
              <a:t>produs</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sau</a:t>
            </a:r>
            <a:r>
              <a:rPr lang="en-US" sz="2400" dirty="0">
                <a:effectLst/>
                <a:latin typeface="Calibri" pitchFamily="34" charset="0"/>
                <a:ea typeface="Times New Roman" panose="02020603050405020304" pitchFamily="18" charset="0"/>
              </a:rPr>
              <a:t> un </a:t>
            </a:r>
            <a:r>
              <a:rPr lang="en-US" sz="2400" dirty="0" err="1">
                <a:effectLst/>
                <a:latin typeface="Calibri" pitchFamily="34" charset="0"/>
                <a:ea typeface="Times New Roman" panose="02020603050405020304" pitchFamily="18" charset="0"/>
              </a:rPr>
              <a:t>serviciu</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competitiv</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informații</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necesare</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pentru</a:t>
            </a:r>
            <a:r>
              <a:rPr lang="en-US" sz="2400" dirty="0">
                <a:effectLst/>
                <a:latin typeface="Calibri" pitchFamily="34" charset="0"/>
                <a:ea typeface="Times New Roman" panose="02020603050405020304" pitchFamily="18" charset="0"/>
              </a:rPr>
              <a:t> a </a:t>
            </a:r>
            <a:r>
              <a:rPr lang="en-US" sz="2400" dirty="0" err="1">
                <a:effectLst/>
                <a:latin typeface="Calibri" pitchFamily="34" charset="0"/>
                <a:ea typeface="Times New Roman" panose="02020603050405020304" pitchFamily="18" charset="0"/>
              </a:rPr>
              <a:t>identifica</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piața-țintă</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cercetări</a:t>
            </a:r>
            <a:r>
              <a:rPr lang="en-US" sz="2400" dirty="0">
                <a:effectLst/>
                <a:latin typeface="Calibri" pitchFamily="34" charset="0"/>
                <a:ea typeface="Times New Roman" panose="02020603050405020304" pitchFamily="18" charset="0"/>
              </a:rPr>
              <a:t> de </a:t>
            </a:r>
            <a:r>
              <a:rPr lang="en-US" sz="2400" dirty="0" err="1">
                <a:effectLst/>
                <a:latin typeface="Calibri" pitchFamily="34" charset="0"/>
                <a:ea typeface="Times New Roman" panose="02020603050405020304" pitchFamily="18" charset="0"/>
              </a:rPr>
              <a:t>piață</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cerințe</a:t>
            </a:r>
            <a:r>
              <a:rPr lang="en-US" sz="2400" dirty="0">
                <a:effectLst/>
                <a:latin typeface="Calibri" pitchFamily="34" charset="0"/>
                <a:ea typeface="Times New Roman" panose="02020603050405020304" pitchFamily="18" charset="0"/>
              </a:rPr>
              <a:t> </a:t>
            </a:r>
            <a:r>
              <a:rPr lang="en-US" sz="2400" dirty="0" err="1">
                <a:effectLst/>
                <a:latin typeface="Calibri" pitchFamily="34" charset="0"/>
                <a:ea typeface="Times New Roman" panose="02020603050405020304" pitchFamily="18" charset="0"/>
              </a:rPr>
              <a:t>specifice</a:t>
            </a:r>
            <a:r>
              <a:rPr lang="en-US" sz="2400" dirty="0">
                <a:effectLst/>
                <a:latin typeface="Calibri" pitchFamily="34" charset="0"/>
                <a:ea typeface="Times New Roman" panose="02020603050405020304" pitchFamily="18" charset="0"/>
              </a:rPr>
              <a:t> pe </a:t>
            </a:r>
            <a:r>
              <a:rPr lang="en-US" sz="2400" dirty="0" err="1">
                <a:effectLst/>
                <a:latin typeface="Calibri" pitchFamily="34" charset="0"/>
                <a:ea typeface="Times New Roman" panose="02020603050405020304" pitchFamily="18" charset="0"/>
              </a:rPr>
              <a:t>piața</a:t>
            </a:r>
            <a:r>
              <a:rPr lang="en-US" sz="2400" dirty="0">
                <a:effectLst/>
                <a:latin typeface="Calibri" pitchFamily="34" charset="0"/>
                <a:ea typeface="Times New Roman" panose="02020603050405020304" pitchFamily="18" charset="0"/>
              </a:rPr>
              <a:t>).</a:t>
            </a:r>
            <a:endParaRPr lang="ru-RU" sz="2400" dirty="0">
              <a:effectLst/>
              <a:latin typeface="Calibri" pitchFamily="34" charset="0"/>
              <a:ea typeface="Times New Roman" panose="02020603050405020304" pitchFamily="18"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3" name="TextBox 2"/>
          <p:cNvSpPr txBox="1"/>
          <p:nvPr/>
        </p:nvSpPr>
        <p:spPr>
          <a:xfrm>
            <a:off x="2188152" y="6248510"/>
            <a:ext cx="7345314" cy="307777"/>
          </a:xfrm>
          <a:prstGeom prst="rect">
            <a:avLst/>
          </a:prstGeom>
          <a:noFill/>
        </p:spPr>
        <p:txBody>
          <a:bodyPr wrap="square" rtlCol="0">
            <a:spAutoFit/>
          </a:bodyPr>
          <a:lstStyle/>
          <a:p>
            <a:r>
              <a:rPr lang="en-US" sz="1400" b="1" dirty="0" err="1">
                <a:latin typeface="Times New Roman" panose="02020603050405020304" pitchFamily="18" charset="0"/>
                <a:ea typeface="Times New Roman" panose="02020603050405020304" pitchFamily="18" charset="0"/>
              </a:rPr>
              <a:t>Sursa</a:t>
            </a:r>
            <a:r>
              <a:rPr lang="ro-RO" sz="1400" b="1" dirty="0">
                <a:latin typeface="Times New Roman" panose="02020603050405020304" pitchFamily="18" charset="0"/>
                <a:ea typeface="Times New Roman" panose="02020603050405020304" pitchFamily="18" charset="0"/>
              </a:rPr>
              <a:t>: </a:t>
            </a:r>
            <a:r>
              <a:rPr lang="vi-VN" sz="1400" b="1" dirty="0">
                <a:latin typeface="Times New Roman" panose="02020603050405020304" pitchFamily="18" charset="0"/>
                <a:ea typeface="Times New Roman" panose="02020603050405020304" pitchFamily="18" charset="0"/>
              </a:rPr>
              <a:t>Ghidul pentru Afaceri ”Exportul în Uniunea Europeană”</a:t>
            </a:r>
            <a:r>
              <a:rPr lang="ro-RO" sz="1400" b="1" dirty="0">
                <a:latin typeface="Times New Roman" panose="02020603050405020304" pitchFamily="18" charset="0"/>
                <a:ea typeface="Times New Roman" panose="02020603050405020304" pitchFamily="18" charset="0"/>
              </a:rPr>
              <a:t> - </a:t>
            </a:r>
            <a:r>
              <a:rPr lang="ro-RO" sz="1400" b="1" dirty="0">
                <a:solidFill>
                  <a:srgbClr val="0000FF"/>
                </a:solidFill>
                <a:latin typeface="Times New Roman" panose="02020603050405020304" pitchFamily="18" charset="0"/>
                <a:ea typeface="Times New Roman" panose="02020603050405020304" pitchFamily="18" charset="0"/>
              </a:rPr>
              <a:t>http://dcfta.md/ghiduri</a:t>
            </a:r>
            <a:endParaRPr lang="ru-RU" sz="1400" b="1" dirty="0">
              <a:solidFill>
                <a:srgbClr val="0000FF"/>
              </a:solidFill>
              <a:latin typeface="Times New Roman" panose="02020603050405020304" pitchFamily="18" charset="0"/>
              <a:ea typeface="Times New Roman" panose="02020603050405020304" pitchFamily="18" charset="0"/>
            </a:endParaRPr>
          </a:p>
        </p:txBody>
      </p:sp>
      <p:pic>
        <p:nvPicPr>
          <p:cNvPr id="10" name="Picture 2" descr="C:\Users\ACSA1\Desktop\T&amp;T_Supermarket.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714721" y="2344609"/>
            <a:ext cx="3913187" cy="260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43624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52598"/>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.1. </a:t>
            </a:r>
            <a:r>
              <a:rPr lang="ro-RO" altLang="en-US" sz="2000" b="1" dirty="0">
                <a:solidFill>
                  <a:srgbClr val="FF0000"/>
                </a:solidFill>
              </a:rPr>
              <a:t>A</a:t>
            </a:r>
            <a:r>
              <a:rPr lang="ro-RO" sz="2000" b="1" dirty="0">
                <a:solidFill>
                  <a:srgbClr val="FF0000"/>
                </a:solidFill>
              </a:rPr>
              <a:t>naliza capacității de export</a:t>
            </a:r>
            <a:endParaRPr lang="ro-MO" altLang="en-US" sz="2000" b="1" dirty="0">
              <a:solidFill>
                <a:srgbClr val="FF0000"/>
              </a:solidFill>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3" name="TextBox 2"/>
          <p:cNvSpPr txBox="1"/>
          <p:nvPr/>
        </p:nvSpPr>
        <p:spPr>
          <a:xfrm>
            <a:off x="2188152" y="6248510"/>
            <a:ext cx="7345314" cy="307777"/>
          </a:xfrm>
          <a:prstGeom prst="rect">
            <a:avLst/>
          </a:prstGeom>
          <a:noFill/>
        </p:spPr>
        <p:txBody>
          <a:bodyPr wrap="square" rtlCol="0">
            <a:spAutoFit/>
          </a:bodyPr>
          <a:lstStyle/>
          <a:p>
            <a:r>
              <a:rPr lang="en-US" sz="1400" b="1" dirty="0" err="1">
                <a:latin typeface="Times New Roman" panose="02020603050405020304" pitchFamily="18" charset="0"/>
                <a:ea typeface="Times New Roman" panose="02020603050405020304" pitchFamily="18" charset="0"/>
              </a:rPr>
              <a:t>Sursa</a:t>
            </a:r>
            <a:r>
              <a:rPr lang="ro-RO" sz="1400" b="1" dirty="0">
                <a:latin typeface="Times New Roman" panose="02020603050405020304" pitchFamily="18" charset="0"/>
                <a:ea typeface="Times New Roman" panose="02020603050405020304" pitchFamily="18" charset="0"/>
              </a:rPr>
              <a:t>: </a:t>
            </a:r>
            <a:r>
              <a:rPr lang="vi-VN" sz="1400" b="1" dirty="0">
                <a:latin typeface="Times New Roman" panose="02020603050405020304" pitchFamily="18" charset="0"/>
                <a:ea typeface="Times New Roman" panose="02020603050405020304" pitchFamily="18" charset="0"/>
              </a:rPr>
              <a:t>Ghidul pentru Afaceri ”Exportul în Uniunea Europeană”</a:t>
            </a:r>
            <a:r>
              <a:rPr lang="ro-RO" sz="1400" b="1" dirty="0">
                <a:latin typeface="Times New Roman" panose="02020603050405020304" pitchFamily="18" charset="0"/>
                <a:ea typeface="Times New Roman" panose="02020603050405020304" pitchFamily="18" charset="0"/>
              </a:rPr>
              <a:t> - </a:t>
            </a:r>
            <a:r>
              <a:rPr lang="ro-RO" sz="1400" b="1" dirty="0">
                <a:solidFill>
                  <a:srgbClr val="0000FF"/>
                </a:solidFill>
                <a:latin typeface="Times New Roman" panose="02020603050405020304" pitchFamily="18" charset="0"/>
                <a:ea typeface="Times New Roman" panose="02020603050405020304" pitchFamily="18" charset="0"/>
              </a:rPr>
              <a:t>http://dcfta.md/ghiduri</a:t>
            </a:r>
            <a:endParaRPr lang="ru-RU" sz="1400" b="1" dirty="0">
              <a:solidFill>
                <a:srgbClr val="0000FF"/>
              </a:solidFill>
              <a:latin typeface="Times New Roman" panose="02020603050405020304" pitchFamily="18" charset="0"/>
              <a:ea typeface="Times New Roman" panose="02020603050405020304" pitchFamily="18" charset="0"/>
            </a:endParaRPr>
          </a:p>
        </p:txBody>
      </p:sp>
      <p:sp>
        <p:nvSpPr>
          <p:cNvPr id="9" name="TextBox 5"/>
          <p:cNvSpPr txBox="1">
            <a:spLocks noChangeArrowheads="1"/>
          </p:cNvSpPr>
          <p:nvPr/>
        </p:nvSpPr>
        <p:spPr bwMode="auto">
          <a:xfrm>
            <a:off x="457201" y="1878822"/>
            <a:ext cx="8483599" cy="44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1600" b="1">
                <a:solidFill>
                  <a:srgbClr val="000000"/>
                </a:solidFill>
                <a:latin typeface="Arial" pitchFamily="34" charset="0"/>
              </a:defRPr>
            </a:lvl1pPr>
            <a:lvl2pPr marL="742950" indent="-285750">
              <a:defRPr kumimoji="1" sz="1600" b="1">
                <a:solidFill>
                  <a:srgbClr val="000000"/>
                </a:solidFill>
                <a:latin typeface="Arial" pitchFamily="34" charset="0"/>
              </a:defRPr>
            </a:lvl2pPr>
            <a:lvl3pPr marL="1143000" indent="-228600">
              <a:defRPr kumimoji="1" sz="1600" b="1">
                <a:solidFill>
                  <a:srgbClr val="000000"/>
                </a:solidFill>
                <a:latin typeface="Arial" pitchFamily="34" charset="0"/>
              </a:defRPr>
            </a:lvl3pPr>
            <a:lvl4pPr marL="1600200" indent="-228600">
              <a:defRPr kumimoji="1" sz="1600" b="1">
                <a:solidFill>
                  <a:srgbClr val="000000"/>
                </a:solidFill>
                <a:latin typeface="Arial" pitchFamily="34" charset="0"/>
              </a:defRPr>
            </a:lvl4pPr>
            <a:lvl5pPr marL="2057400" indent="-228600">
              <a:defRPr kumimoji="1" sz="1600" b="1">
                <a:solidFill>
                  <a:srgbClr val="000000"/>
                </a:solidFill>
                <a:latin typeface="Arial" pitchFamily="34" charset="0"/>
              </a:defRPr>
            </a:lvl5pPr>
            <a:lvl6pPr marL="2514600" indent="-228600" eaLnBrk="0" fontAlgn="base" hangingPunct="0">
              <a:spcBef>
                <a:spcPct val="20000"/>
              </a:spcBef>
              <a:spcAft>
                <a:spcPct val="0"/>
              </a:spcAft>
              <a:defRPr kumimoji="1" sz="1600" b="1">
                <a:solidFill>
                  <a:srgbClr val="000000"/>
                </a:solidFill>
                <a:latin typeface="Arial" pitchFamily="34" charset="0"/>
              </a:defRPr>
            </a:lvl6pPr>
            <a:lvl7pPr marL="2971800" indent="-228600" eaLnBrk="0" fontAlgn="base" hangingPunct="0">
              <a:spcBef>
                <a:spcPct val="20000"/>
              </a:spcBef>
              <a:spcAft>
                <a:spcPct val="0"/>
              </a:spcAft>
              <a:defRPr kumimoji="1" sz="1600" b="1">
                <a:solidFill>
                  <a:srgbClr val="000000"/>
                </a:solidFill>
                <a:latin typeface="Arial" pitchFamily="34" charset="0"/>
              </a:defRPr>
            </a:lvl7pPr>
            <a:lvl8pPr marL="3429000" indent="-228600" eaLnBrk="0" fontAlgn="base" hangingPunct="0">
              <a:spcBef>
                <a:spcPct val="20000"/>
              </a:spcBef>
              <a:spcAft>
                <a:spcPct val="0"/>
              </a:spcAft>
              <a:defRPr kumimoji="1" sz="1600" b="1">
                <a:solidFill>
                  <a:srgbClr val="000000"/>
                </a:solidFill>
                <a:latin typeface="Arial" pitchFamily="34" charset="0"/>
              </a:defRPr>
            </a:lvl8pPr>
            <a:lvl9pPr marL="3886200" indent="-228600" eaLnBrk="0" fontAlgn="base" hangingPunct="0">
              <a:spcBef>
                <a:spcPct val="20000"/>
              </a:spcBef>
              <a:spcAft>
                <a:spcPct val="0"/>
              </a:spcAft>
              <a:defRPr kumimoji="1" sz="1600" b="1">
                <a:solidFill>
                  <a:srgbClr val="000000"/>
                </a:solidFill>
                <a:latin typeface="Arial" pitchFamily="34" charset="0"/>
              </a:defRPr>
            </a:lvl9pPr>
          </a:lstStyle>
          <a:p>
            <a:pPr>
              <a:defRPr/>
            </a:pPr>
            <a:r>
              <a:rPr lang="ro-RO" sz="1800" dirty="0">
                <a:latin typeface="Calibri" pitchFamily="34" charset="0"/>
                <a:ea typeface="Times New Roman" panose="02020603050405020304" pitchFamily="18" charset="0"/>
              </a:rPr>
              <a:t>3</a:t>
            </a:r>
            <a:r>
              <a:rPr lang="en-US" sz="1800" dirty="0">
                <a:latin typeface="Calibri" pitchFamily="34" charset="0"/>
                <a:ea typeface="Times New Roman" panose="02020603050405020304" pitchFamily="18" charset="0"/>
              </a:rPr>
              <a:t>).</a:t>
            </a:r>
            <a:r>
              <a:rPr lang="ro-RO" sz="1800" dirty="0">
                <a:latin typeface="Calibri" pitchFamily="34" charset="0"/>
                <a:ea typeface="Times New Roman" panose="02020603050405020304" pitchFamily="18" charset="0"/>
              </a:rPr>
              <a:t> </a:t>
            </a:r>
            <a:r>
              <a:rPr lang="en-US" sz="1800" dirty="0">
                <a:latin typeface="Calibri" pitchFamily="34" charset="0"/>
                <a:ea typeface="Times New Roman" panose="02020603050405020304" pitchFamily="18" charset="0"/>
              </a:rPr>
              <a:t>CUNOAȘTEREA </a:t>
            </a:r>
            <a:r>
              <a:rPr lang="ro-RO" sz="1800" dirty="0">
                <a:latin typeface="Calibri" pitchFamily="34" charset="0"/>
                <a:ea typeface="Times New Roman" panose="02020603050405020304" pitchFamily="18" charset="0"/>
              </a:rPr>
              <a:t>ŞI CERCETAREA </a:t>
            </a:r>
            <a:r>
              <a:rPr lang="en-US" sz="1800" dirty="0">
                <a:latin typeface="Calibri" pitchFamily="34" charset="0"/>
                <a:ea typeface="Times New Roman" panose="02020603050405020304" pitchFamily="18" charset="0"/>
              </a:rPr>
              <a:t>PIEȚELOR </a:t>
            </a:r>
            <a:endParaRPr lang="ro-RO" sz="1800" dirty="0">
              <a:latin typeface="Calibri" pitchFamily="34" charset="0"/>
              <a:ea typeface="Times New Roman" panose="02020603050405020304" pitchFamily="18" charset="0"/>
            </a:endParaRPr>
          </a:p>
          <a:p>
            <a:pPr algn="just">
              <a:defRPr/>
            </a:pPr>
            <a:r>
              <a:rPr lang="ro-RO" sz="1800" b="0" dirty="0">
                <a:solidFill>
                  <a:schemeClr val="tx1"/>
                </a:solidFill>
                <a:latin typeface="Calibri" pitchFamily="34" charset="0"/>
              </a:rPr>
              <a:t>Cercetarea pieţei este: colectarea, înregistrarea şi analizarea sistematică a datelor despre problemele ce ţin de realizarea bunurilor şi serviciilor. </a:t>
            </a:r>
            <a:endParaRPr lang="ru-RU" sz="1800" b="0" dirty="0">
              <a:solidFill>
                <a:schemeClr val="tx1"/>
              </a:solidFill>
              <a:latin typeface="Calibri" pitchFamily="34" charset="0"/>
            </a:endParaRPr>
          </a:p>
          <a:p>
            <a:pPr marL="735013" indent="-285750" algn="just">
              <a:buFont typeface="Wingdings" pitchFamily="2" charset="2"/>
              <a:buChar char="q"/>
              <a:defRPr/>
            </a:pPr>
            <a:r>
              <a:rPr lang="ro-RO" sz="1800" b="0" dirty="0">
                <a:solidFill>
                  <a:schemeClr val="tx1"/>
                </a:solidFill>
                <a:latin typeface="Calibri" pitchFamily="34" charset="0"/>
              </a:rPr>
              <a:t>a</a:t>
            </a:r>
            <a:r>
              <a:rPr lang="vi-VN" sz="1800" b="0" dirty="0">
                <a:solidFill>
                  <a:schemeClr val="tx1"/>
                </a:solidFill>
                <a:latin typeface="Calibri" pitchFamily="34" charset="0"/>
              </a:rPr>
              <a:t>legeți țar</a:t>
            </a:r>
            <a:r>
              <a:rPr lang="ro-RO" sz="1800" b="0" dirty="0">
                <a:solidFill>
                  <a:schemeClr val="tx1"/>
                </a:solidFill>
                <a:latin typeface="Calibri" pitchFamily="34" charset="0"/>
              </a:rPr>
              <a:t>a în care doriţi să exportaţi;</a:t>
            </a:r>
            <a:endParaRPr lang="vi-VN" sz="1800" b="0" dirty="0">
              <a:solidFill>
                <a:schemeClr val="tx1"/>
              </a:solidFill>
              <a:latin typeface="Calibri" pitchFamily="34" charset="0"/>
            </a:endParaRPr>
          </a:p>
          <a:p>
            <a:pPr marL="735013" indent="-285750" algn="just">
              <a:buFont typeface="Wingdings" pitchFamily="2" charset="2"/>
              <a:buChar char="q"/>
              <a:defRPr/>
            </a:pPr>
            <a:r>
              <a:rPr lang="ro-RO" sz="1800" b="0" dirty="0">
                <a:solidFill>
                  <a:schemeClr val="tx1"/>
                </a:solidFill>
                <a:latin typeface="Calibri" pitchFamily="34" charset="0"/>
              </a:rPr>
              <a:t>identificaţi </a:t>
            </a:r>
            <a:r>
              <a:rPr lang="vi-VN" sz="1800" b="0" dirty="0">
                <a:solidFill>
                  <a:schemeClr val="tx1"/>
                </a:solidFill>
                <a:latin typeface="Calibri" pitchFamily="34" charset="0"/>
              </a:rPr>
              <a:t>codul UE </a:t>
            </a:r>
            <a:r>
              <a:rPr lang="ro-RO" sz="1800" b="0" dirty="0">
                <a:solidFill>
                  <a:schemeClr val="tx1"/>
                </a:solidFill>
                <a:latin typeface="Calibri" pitchFamily="34" charset="0"/>
              </a:rPr>
              <a:t>sau CSI </a:t>
            </a:r>
            <a:r>
              <a:rPr lang="vi-VN" sz="1800" b="0" dirty="0">
                <a:solidFill>
                  <a:schemeClr val="tx1"/>
                </a:solidFill>
                <a:latin typeface="Calibri" pitchFamily="34" charset="0"/>
              </a:rPr>
              <a:t>al produsului</a:t>
            </a:r>
            <a:r>
              <a:rPr lang="ro-RO" sz="1800" b="0" dirty="0">
                <a:solidFill>
                  <a:schemeClr val="tx1"/>
                </a:solidFill>
                <a:latin typeface="Calibri" pitchFamily="34" charset="0"/>
              </a:rPr>
              <a:t>;</a:t>
            </a:r>
          </a:p>
          <a:p>
            <a:pPr marL="735013" indent="-285750" algn="just">
              <a:buFont typeface="Wingdings" pitchFamily="2" charset="2"/>
              <a:buChar char="q"/>
              <a:defRPr/>
            </a:pPr>
            <a:r>
              <a:rPr lang="ro-RO" sz="1800" b="0" dirty="0">
                <a:solidFill>
                  <a:schemeClr val="tx1"/>
                </a:solidFill>
                <a:latin typeface="Calibri" pitchFamily="34" charset="0"/>
              </a:rPr>
              <a:t>evaluaţi care sunt cerinţele legislative – normative faţă de produs;</a:t>
            </a:r>
          </a:p>
          <a:p>
            <a:pPr marL="735013" indent="-285750" algn="just">
              <a:buFont typeface="Wingdings" pitchFamily="2" charset="2"/>
              <a:buChar char="q"/>
              <a:defRPr/>
            </a:pPr>
            <a:r>
              <a:rPr lang="ro-RO" sz="1800" b="0" dirty="0">
                <a:solidFill>
                  <a:schemeClr val="tx1"/>
                </a:solidFill>
                <a:latin typeface="Calibri" pitchFamily="34" charset="0"/>
              </a:rPr>
              <a:t>Identificaţi prin ce căi veţi penetra piaţa.</a:t>
            </a:r>
          </a:p>
          <a:p>
            <a:pPr>
              <a:spcBef>
                <a:spcPts val="600"/>
              </a:spcBef>
              <a:spcAft>
                <a:spcPts val="600"/>
              </a:spcAft>
              <a:defRPr/>
            </a:pPr>
            <a:r>
              <a:rPr lang="ro-RO" sz="1800" i="1" dirty="0">
                <a:solidFill>
                  <a:schemeClr val="tx1"/>
                </a:solidFill>
                <a:latin typeface="Calibri" pitchFamily="34" charset="0"/>
              </a:rPr>
              <a:t>Veţi avea nevoie să:</a:t>
            </a:r>
            <a:endParaRPr lang="ru-RU" sz="1800" dirty="0">
              <a:solidFill>
                <a:schemeClr val="tx1"/>
              </a:solidFill>
              <a:latin typeface="Calibri" pitchFamily="34" charset="0"/>
            </a:endParaRPr>
          </a:p>
          <a:p>
            <a:pPr marL="285750" indent="-285750">
              <a:spcBef>
                <a:spcPts val="300"/>
              </a:spcBef>
              <a:buFont typeface="Wingdings" pitchFamily="2" charset="2"/>
              <a:buChar char="Ø"/>
              <a:defRPr/>
            </a:pPr>
            <a:r>
              <a:rPr lang="ro-RO" sz="1800" b="0" dirty="0">
                <a:solidFill>
                  <a:schemeClr val="tx1"/>
                </a:solidFill>
                <a:latin typeface="Calibri" pitchFamily="34" charset="0"/>
              </a:rPr>
              <a:t>Decideţi ce doriţi să aflaţi şi ce să măsuraţi </a:t>
            </a:r>
            <a:endParaRPr lang="ru-RU" sz="1800" b="0" dirty="0">
              <a:solidFill>
                <a:schemeClr val="tx1"/>
              </a:solidFill>
              <a:latin typeface="Calibri" pitchFamily="34" charset="0"/>
            </a:endParaRPr>
          </a:p>
          <a:p>
            <a:pPr marL="285750" indent="-285750">
              <a:spcBef>
                <a:spcPts val="300"/>
              </a:spcBef>
              <a:buFont typeface="Wingdings" pitchFamily="2" charset="2"/>
              <a:buChar char="Ø"/>
              <a:defRPr/>
            </a:pPr>
            <a:r>
              <a:rPr lang="ro-RO" sz="1800" b="0" dirty="0">
                <a:solidFill>
                  <a:schemeClr val="tx1"/>
                </a:solidFill>
                <a:latin typeface="Calibri" pitchFamily="34" charset="0"/>
              </a:rPr>
              <a:t>Determinaţi cea mai potrivită metodă de măsurare</a:t>
            </a:r>
            <a:endParaRPr lang="ru-RU" sz="1800" b="0" dirty="0">
              <a:solidFill>
                <a:schemeClr val="tx1"/>
              </a:solidFill>
              <a:latin typeface="Calibri" pitchFamily="34" charset="0"/>
            </a:endParaRPr>
          </a:p>
          <a:p>
            <a:pPr marL="285750" indent="-285750">
              <a:spcBef>
                <a:spcPts val="300"/>
              </a:spcBef>
              <a:buFont typeface="Wingdings" pitchFamily="2" charset="2"/>
              <a:buChar char="Ø"/>
              <a:defRPr/>
            </a:pPr>
            <a:r>
              <a:rPr lang="ro-RO" sz="1800" b="0" dirty="0">
                <a:solidFill>
                  <a:schemeClr val="tx1"/>
                </a:solidFill>
                <a:latin typeface="Calibri" pitchFamily="34" charset="0"/>
              </a:rPr>
              <a:t>Conveniţi asupra metodei de colectare a datelor </a:t>
            </a:r>
            <a:endParaRPr lang="ru-RU" sz="1800" b="0" dirty="0">
              <a:solidFill>
                <a:schemeClr val="tx1"/>
              </a:solidFill>
              <a:latin typeface="Calibri" pitchFamily="34" charset="0"/>
            </a:endParaRPr>
          </a:p>
          <a:p>
            <a:pPr marL="285750" indent="-285750">
              <a:spcBef>
                <a:spcPts val="300"/>
              </a:spcBef>
              <a:buFont typeface="Wingdings" pitchFamily="2" charset="2"/>
              <a:buChar char="Ø"/>
              <a:defRPr/>
            </a:pPr>
            <a:r>
              <a:rPr lang="ro-RO" sz="1800" b="0" dirty="0">
                <a:solidFill>
                  <a:schemeClr val="tx1"/>
                </a:solidFill>
                <a:latin typeface="Calibri" pitchFamily="34" charset="0"/>
              </a:rPr>
              <a:t>Conveniţi asupra procedeelor corespunzătoare de analiză </a:t>
            </a:r>
            <a:endParaRPr lang="ru-RU" sz="1800" b="0" dirty="0">
              <a:solidFill>
                <a:schemeClr val="tx1"/>
              </a:solidFill>
              <a:latin typeface="Calibri" pitchFamily="34" charset="0"/>
            </a:endParaRPr>
          </a:p>
          <a:p>
            <a:pPr marL="285750" indent="-285750">
              <a:spcBef>
                <a:spcPts val="300"/>
              </a:spcBef>
              <a:buFont typeface="Wingdings" pitchFamily="2" charset="2"/>
              <a:buChar char="Ø"/>
              <a:defRPr/>
            </a:pPr>
            <a:r>
              <a:rPr lang="ro-RO" sz="1800" b="0" dirty="0">
                <a:solidFill>
                  <a:schemeClr val="tx1"/>
                </a:solidFill>
                <a:latin typeface="Calibri" pitchFamily="34" charset="0"/>
              </a:rPr>
              <a:t>Examinaţi, generalizaţi şi pregătiţi recomandări pentru acţiune</a:t>
            </a:r>
          </a:p>
          <a:p>
            <a:pPr marL="285750" indent="-285750">
              <a:spcBef>
                <a:spcPts val="300"/>
              </a:spcBef>
              <a:buFont typeface="Wingdings" pitchFamily="2" charset="2"/>
              <a:buChar char="Ø"/>
              <a:defRPr/>
            </a:pPr>
            <a:r>
              <a:rPr lang="ro-RO" sz="1800" b="0" dirty="0">
                <a:solidFill>
                  <a:schemeClr val="tx1"/>
                </a:solidFill>
                <a:latin typeface="Calibri" pitchFamily="34" charset="0"/>
              </a:rPr>
              <a:t>Cercetarea pieţii, concurenţei, clienţilor şi consumatorilor.</a:t>
            </a:r>
            <a:endParaRPr lang="ru-RU" sz="1800" b="0" dirty="0">
              <a:solidFill>
                <a:schemeClr val="tx1"/>
              </a:solidFill>
              <a:latin typeface="Calibri" pitchFamily="34" charset="0"/>
            </a:endParaRPr>
          </a:p>
        </p:txBody>
      </p:sp>
      <p:pic>
        <p:nvPicPr>
          <p:cNvPr id="10" name="Picture 2" descr="C:\Users\ACSA1\Desktop\T&amp;T_Supermarket.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060267" y="2801551"/>
            <a:ext cx="3694642" cy="245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04639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.1. </a:t>
            </a:r>
            <a:r>
              <a:rPr lang="ro-RO" altLang="en-US" sz="2000" b="1" dirty="0">
                <a:solidFill>
                  <a:srgbClr val="FF0000"/>
                </a:solidFill>
              </a:rPr>
              <a:t>A</a:t>
            </a:r>
            <a:r>
              <a:rPr lang="ro-RO" sz="2000" b="1" dirty="0">
                <a:solidFill>
                  <a:srgbClr val="FF0000"/>
                </a:solidFill>
              </a:rPr>
              <a:t>naliza capacității de export</a:t>
            </a:r>
            <a:endParaRPr lang="ro-MO" altLang="en-US" sz="2000" b="1" dirty="0">
              <a:solidFill>
                <a:srgbClr val="FF0000"/>
              </a:solidFill>
            </a:endParaRPr>
          </a:p>
        </p:txBody>
      </p:sp>
      <p:sp>
        <p:nvSpPr>
          <p:cNvPr id="12" name="Прямоугольник 11"/>
          <p:cNvSpPr/>
          <p:nvPr/>
        </p:nvSpPr>
        <p:spPr>
          <a:xfrm>
            <a:off x="456906" y="2214460"/>
            <a:ext cx="6374819" cy="3016210"/>
          </a:xfrm>
          <a:prstGeom prst="rect">
            <a:avLst/>
          </a:prstGeom>
        </p:spPr>
        <p:txBody>
          <a:bodyPr wrap="square">
            <a:spAutoFit/>
          </a:bodyPr>
          <a:lstStyle/>
          <a:p>
            <a:pPr algn="just">
              <a:spcBef>
                <a:spcPts val="600"/>
              </a:spcBef>
              <a:spcAft>
                <a:spcPts val="600"/>
              </a:spcAft>
            </a:pPr>
            <a:r>
              <a:rPr lang="en-US" sz="2000" b="1" dirty="0" err="1">
                <a:effectLst/>
                <a:latin typeface="Cambria" pitchFamily="18" charset="0"/>
                <a:ea typeface="Times New Roman" panose="02020603050405020304" pitchFamily="18" charset="0"/>
              </a:rPr>
              <a:t>Nivelurile</a:t>
            </a:r>
            <a:r>
              <a:rPr lang="en-US" sz="2000" b="1" dirty="0">
                <a:effectLst/>
                <a:latin typeface="Cambria" pitchFamily="18" charset="0"/>
                <a:ea typeface="Times New Roman" panose="02020603050405020304" pitchFamily="18" charset="0"/>
              </a:rPr>
              <a:t> </a:t>
            </a:r>
            <a:r>
              <a:rPr lang="en-US" sz="2000" b="1" dirty="0" err="1">
                <a:effectLst/>
                <a:latin typeface="Cambria" pitchFamily="18" charset="0"/>
                <a:ea typeface="Times New Roman" panose="02020603050405020304" pitchFamily="18" charset="0"/>
              </a:rPr>
              <a:t>în</a:t>
            </a:r>
            <a:r>
              <a:rPr lang="en-US" sz="2000" b="1" dirty="0">
                <a:effectLst/>
                <a:latin typeface="Cambria" pitchFamily="18" charset="0"/>
                <a:ea typeface="Times New Roman" panose="02020603050405020304" pitchFamily="18" charset="0"/>
              </a:rPr>
              <a:t> </a:t>
            </a:r>
            <a:r>
              <a:rPr lang="en-US" sz="2000" b="1" dirty="0" err="1">
                <a:effectLst/>
                <a:latin typeface="Cambria" pitchFamily="18" charset="0"/>
                <a:ea typeface="Times New Roman" panose="02020603050405020304" pitchFamily="18" charset="0"/>
              </a:rPr>
              <a:t>evaluarea</a:t>
            </a:r>
            <a:r>
              <a:rPr lang="en-US" sz="2000" b="1" dirty="0">
                <a:effectLst/>
                <a:latin typeface="Cambria" pitchFamily="18" charset="0"/>
                <a:ea typeface="Times New Roman" panose="02020603050405020304" pitchFamily="18" charset="0"/>
              </a:rPr>
              <a:t> </a:t>
            </a:r>
            <a:r>
              <a:rPr lang="en-US" sz="2000" b="1" dirty="0" err="1">
                <a:effectLst/>
                <a:latin typeface="Cambria" pitchFamily="18" charset="0"/>
                <a:ea typeface="Times New Roman" panose="02020603050405020304" pitchFamily="18" charset="0"/>
              </a:rPr>
              <a:t>capacității</a:t>
            </a:r>
            <a:r>
              <a:rPr lang="en-US" sz="2000" b="1" dirty="0">
                <a:effectLst/>
                <a:latin typeface="Cambria" pitchFamily="18" charset="0"/>
                <a:ea typeface="Times New Roman" panose="02020603050405020304" pitchFamily="18" charset="0"/>
              </a:rPr>
              <a:t> de export a </a:t>
            </a:r>
            <a:r>
              <a:rPr lang="en-US" sz="2000" b="1" dirty="0" err="1">
                <a:effectLst/>
                <a:latin typeface="Cambria" pitchFamily="18" charset="0"/>
                <a:ea typeface="Times New Roman" panose="02020603050405020304" pitchFamily="18" charset="0"/>
              </a:rPr>
              <a:t>întreprinderii</a:t>
            </a:r>
            <a:r>
              <a:rPr lang="en-US" sz="2000" b="1" dirty="0">
                <a:effectLst/>
                <a:latin typeface="Cambria" pitchFamily="18" charset="0"/>
                <a:ea typeface="Times New Roman" panose="02020603050405020304" pitchFamily="18" charset="0"/>
              </a:rPr>
              <a:t>: </a:t>
            </a:r>
            <a:endParaRPr lang="ru-RU" sz="2000" b="1" dirty="0">
              <a:effectLst/>
              <a:latin typeface="Cambria" pitchFamily="18" charset="0"/>
              <a:ea typeface="Times New Roman" panose="02020603050405020304" pitchFamily="18" charset="0"/>
            </a:endParaRPr>
          </a:p>
          <a:p>
            <a:pPr algn="just">
              <a:spcBef>
                <a:spcPts val="600"/>
              </a:spcBef>
            </a:pPr>
            <a:r>
              <a:rPr lang="en-US" sz="2000" dirty="0">
                <a:effectLst/>
                <a:latin typeface="Cambria" pitchFamily="18" charset="0"/>
                <a:ea typeface="Times New Roman" panose="02020603050405020304" pitchFamily="18" charset="0"/>
              </a:rPr>
              <a:t>4).</a:t>
            </a:r>
            <a:r>
              <a:rPr lang="ro-RO" sz="2000" dirty="0">
                <a:effectLst/>
                <a:latin typeface="Cambria" pitchFamily="18" charset="0"/>
                <a:ea typeface="Times New Roman" panose="02020603050405020304" pitchFamily="18" charset="0"/>
              </a:rPr>
              <a:t> </a:t>
            </a:r>
            <a:r>
              <a:rPr lang="en-US" sz="2000" b="1" dirty="0">
                <a:effectLst/>
                <a:latin typeface="Cambria" pitchFamily="18" charset="0"/>
                <a:ea typeface="Times New Roman" panose="02020603050405020304" pitchFamily="18" charset="0"/>
              </a:rPr>
              <a:t>RESURSE FINANCIARE ȘI LEGALE </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întreprinderea</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trebuie</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să</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dispună</a:t>
            </a:r>
            <a:r>
              <a:rPr lang="en-US" sz="2000" dirty="0">
                <a:effectLst/>
                <a:latin typeface="Cambria" pitchFamily="18" charset="0"/>
                <a:ea typeface="Times New Roman" panose="02020603050405020304" pitchFamily="18" charset="0"/>
              </a:rPr>
              <a:t> de </a:t>
            </a:r>
            <a:r>
              <a:rPr lang="en-US" sz="2000" dirty="0" err="1">
                <a:effectLst/>
                <a:latin typeface="Cambria" pitchFamily="18" charset="0"/>
                <a:ea typeface="Times New Roman" panose="02020603050405020304" pitchFamily="18" charset="0"/>
              </a:rPr>
              <a:t>resurse</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financiare</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importante</a:t>
            </a:r>
            <a:r>
              <a:rPr lang="ro-RO" sz="2000" dirty="0">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planificat</a:t>
            </a:r>
            <a:r>
              <a:rPr lang="ro-RO" sz="2000" dirty="0">
                <a:effectLst/>
                <a:latin typeface="Cambria" pitchFamily="18" charset="0"/>
                <a:ea typeface="Times New Roman" panose="02020603050405020304" pitchFamily="18" charset="0"/>
              </a:rPr>
              <a:t>e</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pentru</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lansarea</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și</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implementarea</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exportului</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buget</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pentru</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dezvoltarea</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exportului</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ajustarea</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producției</a:t>
            </a:r>
            <a:r>
              <a:rPr lang="en-US" sz="2000" dirty="0">
                <a:effectLst/>
                <a:latin typeface="Cambria" pitchFamily="18" charset="0"/>
                <a:ea typeface="Times New Roman" panose="02020603050405020304" pitchFamily="18" charset="0"/>
              </a:rPr>
              <a:t> la </a:t>
            </a:r>
            <a:r>
              <a:rPr lang="en-US" sz="2000" dirty="0" err="1">
                <a:effectLst/>
                <a:latin typeface="Cambria" pitchFamily="18" charset="0"/>
                <a:ea typeface="Times New Roman" panose="02020603050405020304" pitchFamily="18" charset="0"/>
              </a:rPr>
              <a:t>cerințele</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cantitative</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și</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calitative</a:t>
            </a:r>
            <a:r>
              <a:rPr lang="en-US" sz="2000" dirty="0">
                <a:effectLst/>
                <a:latin typeface="Cambria" pitchFamily="18" charset="0"/>
                <a:ea typeface="Times New Roman" panose="02020603050405020304" pitchFamily="18" charset="0"/>
              </a:rPr>
              <a:t> ale </a:t>
            </a:r>
            <a:r>
              <a:rPr lang="en-US" sz="2000" dirty="0" err="1">
                <a:effectLst/>
                <a:latin typeface="Cambria" pitchFamily="18" charset="0"/>
                <a:ea typeface="Times New Roman" panose="02020603050405020304" pitchFamily="18" charset="0"/>
              </a:rPr>
              <a:t>pieței</a:t>
            </a:r>
            <a:r>
              <a:rPr lang="en-US" sz="2000" dirty="0">
                <a:effectLst/>
                <a:latin typeface="Cambria" pitchFamily="18" charset="0"/>
                <a:ea typeface="Times New Roman" panose="02020603050405020304" pitchFamily="18" charset="0"/>
              </a:rPr>
              <a:t> de export, </a:t>
            </a:r>
            <a:r>
              <a:rPr lang="en-US" sz="2000" dirty="0" err="1">
                <a:effectLst/>
                <a:latin typeface="Cambria" pitchFamily="18" charset="0"/>
                <a:ea typeface="Times New Roman" panose="02020603050405020304" pitchFamily="18" charset="0"/>
              </a:rPr>
              <a:t>modalități</a:t>
            </a:r>
            <a:r>
              <a:rPr lang="en-US" sz="2000" dirty="0">
                <a:effectLst/>
                <a:latin typeface="Cambria" pitchFamily="18" charset="0"/>
                <a:ea typeface="Times New Roman" panose="02020603050405020304" pitchFamily="18" charset="0"/>
              </a:rPr>
              <a:t> de </a:t>
            </a:r>
            <a:r>
              <a:rPr lang="en-US" sz="2000" dirty="0" err="1">
                <a:effectLst/>
                <a:latin typeface="Cambria" pitchFamily="18" charset="0"/>
                <a:ea typeface="Times New Roman" panose="02020603050405020304" pitchFamily="18" charset="0"/>
              </a:rPr>
              <a:t>reducere</a:t>
            </a:r>
            <a:r>
              <a:rPr lang="en-US" sz="2000" dirty="0">
                <a:effectLst/>
                <a:latin typeface="Cambria" pitchFamily="18" charset="0"/>
                <a:ea typeface="Times New Roman" panose="02020603050405020304" pitchFamily="18" charset="0"/>
              </a:rPr>
              <a:t> a </a:t>
            </a:r>
            <a:r>
              <a:rPr lang="en-US" sz="2000" dirty="0" err="1">
                <a:effectLst/>
                <a:latin typeface="Cambria" pitchFamily="18" charset="0"/>
                <a:ea typeface="Times New Roman" panose="02020603050405020304" pitchFamily="18" charset="0"/>
              </a:rPr>
              <a:t>riscurilor</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financiare</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în</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comerțul</a:t>
            </a:r>
            <a:r>
              <a:rPr lang="en-US" sz="2000" dirty="0">
                <a:effectLst/>
                <a:latin typeface="Cambria" pitchFamily="18" charset="0"/>
                <a:ea typeface="Times New Roman" panose="02020603050405020304" pitchFamily="18" charset="0"/>
              </a:rPr>
              <a:t> international). </a:t>
            </a:r>
            <a:endParaRPr lang="ro-RO" sz="2000" dirty="0">
              <a:effectLst/>
              <a:latin typeface="Cambria"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1026" name="Picture 2"/>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l="59303" t="21627" r="4015" b="36761"/>
          <a:stretch/>
        </p:blipFill>
        <p:spPr bwMode="auto">
          <a:xfrm>
            <a:off x="7271991" y="2153251"/>
            <a:ext cx="4225743" cy="2696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20724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.1. </a:t>
            </a:r>
            <a:r>
              <a:rPr lang="ro-RO" altLang="en-US" sz="2000" b="1" dirty="0">
                <a:solidFill>
                  <a:srgbClr val="FF0000"/>
                </a:solidFill>
              </a:rPr>
              <a:t>A</a:t>
            </a:r>
            <a:r>
              <a:rPr lang="ro-RO" sz="2000" b="1" dirty="0">
                <a:solidFill>
                  <a:srgbClr val="FF0000"/>
                </a:solidFill>
              </a:rPr>
              <a:t>naliza capacității de export</a:t>
            </a:r>
            <a:endParaRPr lang="ro-MO" altLang="en-US" sz="2000" b="1" dirty="0">
              <a:solidFill>
                <a:srgbClr val="FF0000"/>
              </a:solidFill>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10" name="Прямоугольник 9"/>
          <p:cNvSpPr/>
          <p:nvPr/>
        </p:nvSpPr>
        <p:spPr>
          <a:xfrm>
            <a:off x="351650" y="1940494"/>
            <a:ext cx="8606084" cy="4770537"/>
          </a:xfrm>
          <a:prstGeom prst="rect">
            <a:avLst/>
          </a:prstGeom>
        </p:spPr>
        <p:txBody>
          <a:bodyPr wrap="square">
            <a:spAutoFit/>
          </a:bodyPr>
          <a:lstStyle/>
          <a:p>
            <a:pPr algn="just">
              <a:spcAft>
                <a:spcPts val="1200"/>
              </a:spcAft>
            </a:pPr>
            <a:r>
              <a:rPr lang="en-US" sz="1600" dirty="0">
                <a:latin typeface="Cambria" pitchFamily="18" charset="0"/>
                <a:ea typeface="Times New Roman" panose="02020603050405020304" pitchFamily="18" charset="0"/>
              </a:rPr>
              <a:t>4).</a:t>
            </a:r>
            <a:r>
              <a:rPr lang="ro-RO" sz="1600" dirty="0">
                <a:latin typeface="Cambria" pitchFamily="18" charset="0"/>
                <a:ea typeface="Times New Roman" panose="02020603050405020304" pitchFamily="18" charset="0"/>
              </a:rPr>
              <a:t> </a:t>
            </a:r>
            <a:r>
              <a:rPr lang="en-US" sz="1600" b="1" dirty="0">
                <a:latin typeface="Cambria" pitchFamily="18" charset="0"/>
                <a:ea typeface="Times New Roman" panose="02020603050405020304" pitchFamily="18" charset="0"/>
              </a:rPr>
              <a:t>RESURSE FINANCIARE ȘI LEGALE </a:t>
            </a:r>
            <a:endParaRPr lang="ro-RO" sz="1600" b="1" dirty="0">
              <a:latin typeface="Cambria" pitchFamily="18" charset="0"/>
              <a:ea typeface="Times New Roman" panose="02020603050405020304" pitchFamily="18" charset="0"/>
            </a:endParaRPr>
          </a:p>
          <a:p>
            <a:pPr marL="285750" indent="-285750" algn="just">
              <a:buFont typeface="Wingdings" pitchFamily="2" charset="2"/>
              <a:buChar char="Ø"/>
            </a:pPr>
            <a:r>
              <a:rPr lang="ro-RO" sz="1600" dirty="0">
                <a:latin typeface="Cambria" pitchFamily="18" charset="0"/>
                <a:ea typeface="Times New Roman" panose="02020603050405020304" pitchFamily="18" charset="0"/>
              </a:rPr>
              <a:t>Implicarea întreprinderii în export </a:t>
            </a:r>
            <a:r>
              <a:rPr lang="vi-VN" sz="1600" dirty="0">
                <a:latin typeface="Cambria" pitchFamily="18" charset="0"/>
                <a:ea typeface="Times New Roman" panose="02020603050405020304" pitchFamily="18" charset="0"/>
              </a:rPr>
              <a:t>prevede o accelerare a vitezei de rotaţie a activelor circulante care va determina îmbunătăţirea lichidităţii. </a:t>
            </a:r>
            <a:endParaRPr lang="ro-RO" sz="1600" dirty="0">
              <a:latin typeface="Cambria" pitchFamily="18" charset="0"/>
              <a:ea typeface="Times New Roman" panose="02020603050405020304" pitchFamily="18" charset="0"/>
            </a:endParaRPr>
          </a:p>
          <a:p>
            <a:pPr marL="285750" indent="-285750" algn="just">
              <a:buFont typeface="Wingdings" pitchFamily="2" charset="2"/>
              <a:buChar char="Ø"/>
            </a:pPr>
            <a:r>
              <a:rPr lang="ro-RO" sz="1600" dirty="0">
                <a:latin typeface="Cambria" pitchFamily="18" charset="0"/>
                <a:ea typeface="Times New Roman" panose="02020603050405020304" pitchFamily="18" charset="0"/>
              </a:rPr>
              <a:t>Întreprinderea</a:t>
            </a:r>
            <a:r>
              <a:rPr lang="vi-VN" sz="1600" dirty="0">
                <a:latin typeface="Cambria" pitchFamily="18" charset="0"/>
                <a:ea typeface="Times New Roman" panose="02020603050405020304" pitchFamily="18" charset="0"/>
              </a:rPr>
              <a:t> </a:t>
            </a:r>
            <a:r>
              <a:rPr lang="ro-RO" sz="1600" dirty="0">
                <a:latin typeface="Cambria" pitchFamily="18" charset="0"/>
                <a:ea typeface="Times New Roman" panose="02020603050405020304" pitchFamily="18" charset="0"/>
              </a:rPr>
              <a:t>va identifica resurse financiare pentru </a:t>
            </a:r>
            <a:r>
              <a:rPr lang="vi-VN" sz="1600" dirty="0">
                <a:latin typeface="Cambria" pitchFamily="18" charset="0"/>
                <a:ea typeface="Times New Roman" panose="02020603050405020304" pitchFamily="18" charset="0"/>
              </a:rPr>
              <a:t>fiecăre faz</a:t>
            </a:r>
            <a:r>
              <a:rPr lang="ro-RO" sz="1600" dirty="0">
                <a:latin typeface="Cambria" pitchFamily="18" charset="0"/>
                <a:ea typeface="Times New Roman" panose="02020603050405020304" pitchFamily="18" charset="0"/>
              </a:rPr>
              <a:t>ă</a:t>
            </a:r>
            <a:r>
              <a:rPr lang="vi-VN" sz="1600" dirty="0">
                <a:latin typeface="Cambria" pitchFamily="18" charset="0"/>
                <a:ea typeface="Times New Roman" panose="02020603050405020304" pitchFamily="18" charset="0"/>
              </a:rPr>
              <a:t> a procesului de producţie</a:t>
            </a:r>
            <a:r>
              <a:rPr lang="ro-RO" sz="1600" dirty="0">
                <a:latin typeface="Cambria" pitchFamily="18" charset="0"/>
                <a:ea typeface="Times New Roman" panose="02020603050405020304" pitchFamily="18" charset="0"/>
              </a:rPr>
              <a:t> şi de export</a:t>
            </a:r>
            <a:r>
              <a:rPr lang="vi-VN" sz="1600" dirty="0">
                <a:latin typeface="Cambria" pitchFamily="18" charset="0"/>
                <a:ea typeface="Times New Roman" panose="02020603050405020304" pitchFamily="18" charset="0"/>
              </a:rPr>
              <a:t>: aprovizionare, </a:t>
            </a:r>
            <a:r>
              <a:rPr lang="ro-RO" sz="1600" dirty="0">
                <a:latin typeface="Cambria" pitchFamily="18" charset="0"/>
                <a:ea typeface="Times New Roman" panose="02020603050405020304" pitchFamily="18" charset="0"/>
              </a:rPr>
              <a:t>prospectarea pieţii, </a:t>
            </a:r>
            <a:r>
              <a:rPr lang="vi-VN" sz="1600" dirty="0">
                <a:latin typeface="Cambria" pitchFamily="18" charset="0"/>
                <a:ea typeface="Times New Roman" panose="02020603050405020304" pitchFamily="18" charset="0"/>
              </a:rPr>
              <a:t>producţie</a:t>
            </a:r>
            <a:r>
              <a:rPr lang="ro-RO" sz="1600" dirty="0">
                <a:latin typeface="Cambria" pitchFamily="18" charset="0"/>
                <a:ea typeface="Times New Roman" panose="02020603050405020304" pitchFamily="18" charset="0"/>
              </a:rPr>
              <a:t>, transport, export, promovare</a:t>
            </a:r>
            <a:r>
              <a:rPr lang="vi-VN" sz="1600" dirty="0">
                <a:latin typeface="Cambria" pitchFamily="18" charset="0"/>
                <a:ea typeface="Times New Roman" panose="02020603050405020304" pitchFamily="18" charset="0"/>
              </a:rPr>
              <a:t> </a:t>
            </a:r>
            <a:r>
              <a:rPr lang="ro-RO" sz="1600" dirty="0">
                <a:latin typeface="Cambria" pitchFamily="18" charset="0"/>
                <a:ea typeface="Times New Roman" panose="02020603050405020304" pitchFamily="18" charset="0"/>
              </a:rPr>
              <a:t>ş</a:t>
            </a:r>
            <a:r>
              <a:rPr lang="vi-VN" sz="1600" dirty="0">
                <a:latin typeface="Cambria" pitchFamily="18" charset="0"/>
                <a:ea typeface="Times New Roman" panose="02020603050405020304" pitchFamily="18" charset="0"/>
              </a:rPr>
              <a:t>i vânzare. </a:t>
            </a:r>
            <a:endParaRPr lang="ro-RO" sz="1600" dirty="0">
              <a:latin typeface="Cambria" pitchFamily="18" charset="0"/>
              <a:ea typeface="Times New Roman" panose="02020603050405020304" pitchFamily="18" charset="0"/>
            </a:endParaRPr>
          </a:p>
          <a:p>
            <a:pPr marL="285750" indent="-285750" algn="just">
              <a:buFont typeface="Wingdings" pitchFamily="2" charset="2"/>
              <a:buChar char="Ø"/>
            </a:pPr>
            <a:r>
              <a:rPr lang="ro-RO" sz="1600" dirty="0">
                <a:latin typeface="Cambria" pitchFamily="18" charset="0"/>
                <a:ea typeface="Times New Roman" panose="02020603050405020304" pitchFamily="18" charset="0"/>
              </a:rPr>
              <a:t>Identificaţi </a:t>
            </a:r>
            <a:r>
              <a:rPr lang="vi-VN" sz="1600" dirty="0">
                <a:latin typeface="Cambria" pitchFamily="18" charset="0"/>
                <a:ea typeface="Times New Roman" panose="02020603050405020304" pitchFamily="18" charset="0"/>
              </a:rPr>
              <a:t>care</a:t>
            </a:r>
            <a:r>
              <a:rPr lang="ro-RO" sz="1600" dirty="0">
                <a:latin typeface="Cambria" pitchFamily="18" charset="0"/>
                <a:ea typeface="Times New Roman" panose="02020603050405020304" pitchFamily="18" charset="0"/>
              </a:rPr>
              <a:t> </a:t>
            </a:r>
            <a:r>
              <a:rPr lang="vi-VN" sz="1600" dirty="0">
                <a:latin typeface="Cambria" pitchFamily="18" charset="0"/>
                <a:ea typeface="Times New Roman" panose="02020603050405020304" pitchFamily="18" charset="0"/>
              </a:rPr>
              <a:t>sun</a:t>
            </a:r>
            <a:r>
              <a:rPr lang="ro-RO" sz="1600" dirty="0">
                <a:latin typeface="Cambria" pitchFamily="18" charset="0"/>
                <a:ea typeface="Times New Roman" panose="02020603050405020304" pitchFamily="18" charset="0"/>
              </a:rPr>
              <a:t>t</a:t>
            </a:r>
            <a:r>
              <a:rPr lang="vi-VN" sz="1600" dirty="0">
                <a:latin typeface="Cambria" pitchFamily="18" charset="0"/>
                <a:ea typeface="Times New Roman" panose="02020603050405020304" pitchFamily="18" charset="0"/>
              </a:rPr>
              <a:t> resursele ﬁnanciare ale întreprinderii dedicate ca   buget pentru dezvoltarea  exportului</a:t>
            </a:r>
            <a:r>
              <a:rPr lang="ro-RO" sz="1600" dirty="0">
                <a:latin typeface="Cambria" pitchFamily="18" charset="0"/>
                <a:ea typeface="Times New Roman" panose="02020603050405020304" pitchFamily="18" charset="0"/>
              </a:rPr>
              <a:t>.</a:t>
            </a:r>
            <a:r>
              <a:rPr lang="vi-VN" sz="1600" dirty="0">
                <a:latin typeface="Cambria" pitchFamily="18" charset="0"/>
                <a:ea typeface="Times New Roman" panose="02020603050405020304" pitchFamily="18" charset="0"/>
              </a:rPr>
              <a:t> </a:t>
            </a:r>
            <a:endParaRPr lang="ro-RO" sz="1600" dirty="0">
              <a:latin typeface="Cambria" pitchFamily="18" charset="0"/>
              <a:ea typeface="Times New Roman" panose="02020603050405020304" pitchFamily="18" charset="0"/>
            </a:endParaRPr>
          </a:p>
          <a:p>
            <a:pPr marL="285750" indent="-285750" algn="just">
              <a:buFont typeface="Wingdings" pitchFamily="2" charset="2"/>
              <a:buChar char="Ø"/>
            </a:pPr>
            <a:r>
              <a:rPr lang="ro-RO" sz="1600" dirty="0">
                <a:latin typeface="Cambria" pitchFamily="18" charset="0"/>
                <a:ea typeface="Times New Roman" panose="02020603050405020304" pitchFamily="18" charset="0"/>
              </a:rPr>
              <a:t>A</a:t>
            </a:r>
            <a:r>
              <a:rPr lang="vi-VN" sz="1600" dirty="0">
                <a:latin typeface="Cambria" pitchFamily="18" charset="0"/>
                <a:ea typeface="Times New Roman" panose="02020603050405020304" pitchFamily="18" charset="0"/>
              </a:rPr>
              <a:t>re  întreprinderea</a:t>
            </a:r>
            <a:r>
              <a:rPr lang="ro-RO" sz="1600" dirty="0">
                <a:latin typeface="Cambria" pitchFamily="18" charset="0"/>
                <a:ea typeface="Times New Roman" panose="02020603050405020304" pitchFamily="18" charset="0"/>
              </a:rPr>
              <a:t> </a:t>
            </a:r>
            <a:r>
              <a:rPr lang="vi-VN" sz="1600" dirty="0">
                <a:latin typeface="Cambria" pitchFamily="18" charset="0"/>
                <a:ea typeface="Times New Roman" panose="02020603050405020304" pitchFamily="18" charset="0"/>
              </a:rPr>
              <a:t>mijloacele</a:t>
            </a:r>
            <a:r>
              <a:rPr lang="ro-RO" sz="1600" dirty="0">
                <a:latin typeface="Cambria" pitchFamily="18" charset="0"/>
                <a:ea typeface="Times New Roman" panose="02020603050405020304" pitchFamily="18" charset="0"/>
              </a:rPr>
              <a:t> </a:t>
            </a:r>
            <a:r>
              <a:rPr lang="vi-VN" sz="1600" dirty="0">
                <a:latin typeface="Cambria" pitchFamily="18" charset="0"/>
                <a:ea typeface="Times New Roman" panose="02020603050405020304" pitchFamily="18" charset="0"/>
              </a:rPr>
              <a:t>necesare pentru a-și ajusta producția la cerințele cantitative și calitative ale pieței de export și</a:t>
            </a:r>
            <a:r>
              <a:rPr lang="ro-RO" sz="1600" dirty="0">
                <a:latin typeface="Cambria" pitchFamily="18" charset="0"/>
                <a:ea typeface="Times New Roman" panose="02020603050405020304" pitchFamily="18" charset="0"/>
              </a:rPr>
              <a:t> de unde poate obţine suport.</a:t>
            </a:r>
          </a:p>
          <a:p>
            <a:pPr marL="285750" indent="-285750" algn="just">
              <a:buFont typeface="Wingdings" pitchFamily="2" charset="2"/>
              <a:buChar char="Ø"/>
            </a:pPr>
            <a:r>
              <a:rPr lang="vi-VN" sz="1600" dirty="0">
                <a:latin typeface="Cambria" pitchFamily="18" charset="0"/>
                <a:ea typeface="Times New Roman" panose="02020603050405020304" pitchFamily="18" charset="0"/>
              </a:rPr>
              <a:t>Dispune</a:t>
            </a:r>
            <a:r>
              <a:rPr lang="ro-RO" sz="1600" dirty="0">
                <a:latin typeface="Cambria" pitchFamily="18" charset="0"/>
                <a:ea typeface="Times New Roman" panose="02020603050405020304" pitchFamily="18" charset="0"/>
              </a:rPr>
              <a:t> </a:t>
            </a:r>
            <a:r>
              <a:rPr lang="vi-VN" sz="1600" dirty="0">
                <a:latin typeface="Cambria" pitchFamily="18" charset="0"/>
                <a:ea typeface="Times New Roman" panose="02020603050405020304" pitchFamily="18" charset="0"/>
              </a:rPr>
              <a:t>întreprinderea de informații cu privire la modalitățile de  reducere  a  riscurilor  ﬁnanciare  în  comerțul  internațional.</a:t>
            </a:r>
            <a:endParaRPr lang="ro-RO" sz="1600" dirty="0">
              <a:latin typeface="Cambria" pitchFamily="18" charset="0"/>
              <a:ea typeface="Times New Roman" panose="02020603050405020304" pitchFamily="18" charset="0"/>
            </a:endParaRPr>
          </a:p>
          <a:p>
            <a:pPr marL="285750" indent="-285750" algn="just">
              <a:buFont typeface="Wingdings" pitchFamily="2" charset="2"/>
              <a:buChar char="Ø"/>
            </a:pPr>
            <a:r>
              <a:rPr lang="ro-RO" sz="1600" dirty="0">
                <a:latin typeface="Cambria" pitchFamily="18" charset="0"/>
                <a:ea typeface="Times New Roman" panose="02020603050405020304" pitchFamily="18" charset="0"/>
              </a:rPr>
              <a:t>C</a:t>
            </a:r>
            <a:r>
              <a:rPr lang="vi-VN" sz="1600" dirty="0">
                <a:latin typeface="Cambria" pitchFamily="18" charset="0"/>
                <a:ea typeface="Times New Roman" panose="02020603050405020304" pitchFamily="18" charset="0"/>
              </a:rPr>
              <a:t>larificarea obiectivelor şi adaptarea lor la mediul extern</a:t>
            </a:r>
            <a:r>
              <a:rPr lang="ro-RO" sz="1600" dirty="0">
                <a:latin typeface="Cambria" pitchFamily="18" charset="0"/>
                <a:ea typeface="Times New Roman" panose="02020603050405020304" pitchFamily="18" charset="0"/>
              </a:rPr>
              <a:t>, </a:t>
            </a:r>
            <a:r>
              <a:rPr lang="vi-VN" sz="1600" dirty="0">
                <a:latin typeface="Cambria" pitchFamily="18" charset="0"/>
                <a:ea typeface="Times New Roman" panose="02020603050405020304" pitchFamily="18" charset="0"/>
              </a:rPr>
              <a:t>anticiparea </a:t>
            </a:r>
            <a:r>
              <a:rPr lang="ro-RO" sz="1600" dirty="0">
                <a:latin typeface="Cambria" pitchFamily="18" charset="0"/>
                <a:ea typeface="Times New Roman" panose="02020603050405020304" pitchFamily="18" charset="0"/>
              </a:rPr>
              <a:t>surselor financiare suplimentare</a:t>
            </a:r>
            <a:r>
              <a:rPr lang="vi-VN" sz="1600" dirty="0">
                <a:latin typeface="Cambria" pitchFamily="18" charset="0"/>
                <a:ea typeface="Times New Roman" panose="02020603050405020304" pitchFamily="18" charset="0"/>
              </a:rPr>
              <a:t> (tipuri, volum, termene de încasare)</a:t>
            </a:r>
            <a:r>
              <a:rPr lang="ro-RO" sz="1600" dirty="0">
                <a:latin typeface="Cambria" pitchFamily="18" charset="0"/>
                <a:ea typeface="Times New Roman" panose="02020603050405020304" pitchFamily="18" charset="0"/>
              </a:rPr>
              <a:t>.</a:t>
            </a:r>
          </a:p>
          <a:p>
            <a:pPr algn="just"/>
            <a:endParaRPr lang="ro-RO" sz="1600" dirty="0">
              <a:effectLst/>
              <a:latin typeface="Cambria" pitchFamily="18" charset="0"/>
              <a:ea typeface="Times New Roman" panose="02020603050405020304" pitchFamily="18" charset="0"/>
            </a:endParaRPr>
          </a:p>
          <a:p>
            <a:pPr algn="ctr"/>
            <a:r>
              <a:rPr lang="vi-VN" b="1" dirty="0">
                <a:latin typeface="Cambria" pitchFamily="18" charset="0"/>
                <a:ea typeface="Times New Roman" panose="02020603050405020304" pitchFamily="18" charset="0"/>
              </a:rPr>
              <a:t>Preocuparea pentru obţinerea unui cash flow pozitiv </a:t>
            </a:r>
            <a:r>
              <a:rPr lang="ro-RO" b="1" dirty="0">
                <a:latin typeface="Cambria" pitchFamily="18" charset="0"/>
                <a:ea typeface="Times New Roman" panose="02020603050405020304" pitchFamily="18" charset="0"/>
              </a:rPr>
              <a:t>pe pieţele de export </a:t>
            </a:r>
            <a:r>
              <a:rPr lang="vi-VN" b="1" dirty="0">
                <a:latin typeface="Cambria" pitchFamily="18" charset="0"/>
                <a:ea typeface="Times New Roman" panose="02020603050405020304" pitchFamily="18" charset="0"/>
              </a:rPr>
              <a:t>este mai importantă chiar decât obţinerea profitului</a:t>
            </a:r>
            <a:r>
              <a:rPr lang="ro-RO" b="1" dirty="0">
                <a:latin typeface="Cambria" pitchFamily="18" charset="0"/>
                <a:ea typeface="Times New Roman" panose="02020603050405020304" pitchFamily="18" charset="0"/>
              </a:rPr>
              <a:t> pe piaţa internă (în perspectivă)</a:t>
            </a:r>
            <a:r>
              <a:rPr lang="vi-VN" b="1" dirty="0">
                <a:latin typeface="Cambria" pitchFamily="18" charset="0"/>
                <a:ea typeface="Times New Roman" panose="02020603050405020304" pitchFamily="18" charset="0"/>
              </a:rPr>
              <a:t>. </a:t>
            </a:r>
            <a:endParaRPr lang="ro-RO" b="1" dirty="0">
              <a:latin typeface="Cambria" pitchFamily="18" charset="0"/>
              <a:ea typeface="Times New Roman" panose="02020603050405020304" pitchFamily="18" charset="0"/>
            </a:endParaRPr>
          </a:p>
        </p:txBody>
      </p:sp>
      <p:pic>
        <p:nvPicPr>
          <p:cNvPr id="9" name="Picture 2"/>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l="59303" t="21627" r="4015" b="36761"/>
          <a:stretch/>
        </p:blipFill>
        <p:spPr bwMode="auto">
          <a:xfrm>
            <a:off x="9076222" y="2813651"/>
            <a:ext cx="2861778" cy="2198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5994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C2067E73-5361-4B91-9760-07E567CEF5F5}"/>
              </a:ext>
            </a:extLst>
          </p:cNvPr>
          <p:cNvSpPr>
            <a:spLocks noGrp="1"/>
          </p:cNvSpPr>
          <p:nvPr>
            <p:ph idx="1"/>
          </p:nvPr>
        </p:nvSpPr>
        <p:spPr>
          <a:xfrm>
            <a:off x="398496" y="2142067"/>
            <a:ext cx="11717303" cy="3910540"/>
          </a:xfrm>
        </p:spPr>
        <p:txBody>
          <a:bodyPr>
            <a:noAutofit/>
          </a:bodyPr>
          <a:lstStyle/>
          <a:p>
            <a:pPr marL="342900" indent="-342900" algn="just">
              <a:spcBef>
                <a:spcPts val="600"/>
              </a:spcBef>
              <a:buFont typeface="+mj-lt"/>
              <a:buAutoNum type="arabicPeriod"/>
            </a:pPr>
            <a:r>
              <a:rPr lang="ru-RU" sz="1800" dirty="0"/>
              <a:t>Соглашение между Правительством Республики Молдова и Правительством Российской Федерации о сотрудничестве по пограничным вопросам от 30 октября 1998 года;</a:t>
            </a:r>
          </a:p>
          <a:p>
            <a:pPr marL="342900" indent="-342900" algn="just">
              <a:spcBef>
                <a:spcPts val="600"/>
              </a:spcBef>
              <a:buFont typeface="+mj-lt"/>
              <a:buAutoNum type="arabicPeriod"/>
            </a:pPr>
            <a:r>
              <a:rPr lang="ru-RU" sz="1800" dirty="0"/>
              <a:t>Соглашение между Правительством Республики Молдова и Правительством Российской Федерации о взаимных безвизовых поездках граждан Российской Федерации и граждан Республики Молдова от 30 ноября 2000 года;</a:t>
            </a:r>
          </a:p>
          <a:p>
            <a:pPr marL="342900" indent="-342900" algn="just">
              <a:spcBef>
                <a:spcPts val="600"/>
              </a:spcBef>
              <a:buFont typeface="+mj-lt"/>
              <a:buAutoNum type="arabicPeriod"/>
            </a:pPr>
            <a:r>
              <a:rPr lang="ru-RU" sz="1800" b="1" dirty="0"/>
              <a:t>ЕДИНЫЙ ТАМОЖЕННЫЙ ТАРИФ</a:t>
            </a:r>
            <a:r>
              <a:rPr lang="en-US" sz="1800" b="1" dirty="0"/>
              <a:t> </a:t>
            </a:r>
            <a:r>
              <a:rPr lang="ru-RU" sz="1800" b="1" dirty="0"/>
              <a:t>Евразийского экономического союза </a:t>
            </a:r>
            <a:r>
              <a:rPr lang="ru-RU" sz="1800" dirty="0"/>
              <a:t> </a:t>
            </a:r>
            <a:r>
              <a:rPr lang="en-US" sz="1800" dirty="0"/>
              <a:t>- </a:t>
            </a:r>
            <a:r>
              <a:rPr lang="en-US" sz="1800" dirty="0">
                <a:hlinkClick r:id="rId2"/>
              </a:rPr>
              <a:t>http://www.eurasiancommission.org/ru/act/trade/catr/ett/Pages/default.aspx</a:t>
            </a:r>
            <a:r>
              <a:rPr lang="en-US" sz="1800" dirty="0"/>
              <a:t> </a:t>
            </a:r>
          </a:p>
          <a:p>
            <a:pPr marL="342900" indent="-342900" algn="just">
              <a:spcBef>
                <a:spcPts val="600"/>
              </a:spcBef>
              <a:buFont typeface="+mj-lt"/>
              <a:buAutoNum type="arabicPeriod"/>
            </a:pPr>
            <a:r>
              <a:rPr lang="ro-RO" sz="1800" dirty="0" err="1"/>
              <a:t>Hotărîrea</a:t>
            </a:r>
            <a:r>
              <a:rPr lang="ro-RO" sz="1800" dirty="0"/>
              <a:t> nr. 157 din 30.11.2016 privind aprobarea Cerințelor fitosanitare unice pentru produse și obiecte care traversează frontiera și pe teritoriul Comisiei Economice </a:t>
            </a:r>
            <a:r>
              <a:rPr lang="ro-RO" sz="1800" dirty="0" err="1"/>
              <a:t>Euroasiatice</a:t>
            </a:r>
            <a:r>
              <a:rPr lang="ro-RO" sz="1800" dirty="0"/>
              <a:t>;</a:t>
            </a:r>
          </a:p>
          <a:p>
            <a:pPr marL="342900" indent="-342900" algn="just">
              <a:spcBef>
                <a:spcPts val="600"/>
              </a:spcBef>
              <a:buFont typeface="+mj-lt"/>
              <a:buAutoNum type="arabicPeriod"/>
            </a:pPr>
            <a:r>
              <a:rPr lang="ro-RO" sz="1800" dirty="0" err="1"/>
              <a:t>Hotărîrea</a:t>
            </a:r>
            <a:r>
              <a:rPr lang="ro-RO" sz="1800" dirty="0"/>
              <a:t> nr. 158 din 30.11.2016 privind aprobarea Nomenclatorului unic al Comisiei Economice </a:t>
            </a:r>
            <a:r>
              <a:rPr lang="ro-RO" sz="1800" dirty="0" err="1"/>
              <a:t>Euroasiatice</a:t>
            </a:r>
            <a:r>
              <a:rPr lang="ro-RO" sz="1800" dirty="0"/>
              <a:t> de organisme de carantină;</a:t>
            </a:r>
          </a:p>
          <a:p>
            <a:pPr marL="342900" indent="-342900" algn="just">
              <a:spcBef>
                <a:spcPts val="600"/>
              </a:spcBef>
              <a:buFont typeface="+mj-lt"/>
              <a:buAutoNum type="arabicPeriod"/>
            </a:pPr>
            <a:r>
              <a:rPr lang="ro-RO" sz="1800" dirty="0"/>
              <a:t> </a:t>
            </a:r>
            <a:r>
              <a:rPr lang="ro-RO" sz="1800" dirty="0" err="1"/>
              <a:t>Hotărîrea</a:t>
            </a:r>
            <a:r>
              <a:rPr lang="ro-RO" sz="1800" dirty="0"/>
              <a:t> nr. 159 din 30.11.2016 privind aprobarea Normelor unice de asigurarea carantinei fitosanitare pe teritoriul Comisiei Economice </a:t>
            </a:r>
            <a:r>
              <a:rPr lang="ro-RO" sz="1800" dirty="0" err="1"/>
              <a:t>Euroasiatice</a:t>
            </a:r>
            <a:r>
              <a:rPr lang="ro-RO" sz="1800" dirty="0"/>
              <a:t>.  </a:t>
            </a:r>
          </a:p>
        </p:txBody>
      </p:sp>
      <p:sp>
        <p:nvSpPr>
          <p:cNvPr id="4" name="TextBox 3"/>
          <p:cNvSpPr txBox="1"/>
          <p:nvPr/>
        </p:nvSpPr>
        <p:spPr>
          <a:xfrm>
            <a:off x="237067" y="1168842"/>
            <a:ext cx="11191851" cy="369332"/>
          </a:xfrm>
          <a:prstGeom prst="rect">
            <a:avLst/>
          </a:prstGeom>
          <a:noFill/>
        </p:spPr>
        <p:txBody>
          <a:bodyPr wrap="square" rtlCol="0">
            <a:spAutoFit/>
          </a:bodyPr>
          <a:lstStyle/>
          <a:p>
            <a:r>
              <a:rPr lang="en-US" b="1" dirty="0">
                <a:solidFill>
                  <a:srgbClr val="0000CC"/>
                </a:solidFill>
              </a:rPr>
              <a:t>II. </a:t>
            </a:r>
            <a:r>
              <a:rPr lang="ro-RO" b="1" dirty="0">
                <a:solidFill>
                  <a:srgbClr val="0000CC"/>
                </a:solidFill>
              </a:rPr>
              <a:t>Normele juridice referitoare la exporturile produselor pe pieţele Comunităţii Statelor Independente (CSI)</a:t>
            </a:r>
            <a:endParaRPr lang="ru-RU" b="1" dirty="0">
              <a:solidFill>
                <a:srgbClr val="0000CC"/>
              </a:solidFill>
            </a:endParaRPr>
          </a:p>
        </p:txBody>
      </p:sp>
      <p:sp>
        <p:nvSpPr>
          <p:cNvPr id="5" name="Прямоугольник 2"/>
          <p:cNvSpPr>
            <a:spLocks noChangeArrowheads="1"/>
          </p:cNvSpPr>
          <p:nvPr/>
        </p:nvSpPr>
        <p:spPr bwMode="auto">
          <a:xfrm>
            <a:off x="398497" y="1643694"/>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2.</a:t>
            </a:r>
            <a:r>
              <a:rPr lang="ro-RO" altLang="en-US" b="1" dirty="0">
                <a:solidFill>
                  <a:srgbClr val="FF0000"/>
                </a:solidFill>
              </a:rPr>
              <a:t>1</a:t>
            </a:r>
            <a:r>
              <a:rPr lang="en-US" altLang="en-US" b="1" dirty="0">
                <a:solidFill>
                  <a:srgbClr val="FF0000"/>
                </a:solidFill>
              </a:rPr>
              <a:t>.</a:t>
            </a:r>
            <a:r>
              <a:rPr lang="ro-RO" altLang="en-US" b="1" dirty="0">
                <a:solidFill>
                  <a:srgbClr val="FF0000"/>
                </a:solidFill>
              </a:rPr>
              <a:t> </a:t>
            </a:r>
            <a:r>
              <a:rPr lang="ro-RO" b="1" dirty="0">
                <a:solidFill>
                  <a:srgbClr val="FF0000"/>
                </a:solidFill>
              </a:rPr>
              <a:t>Cerințele CSI şi Comisiei Economice </a:t>
            </a:r>
            <a:r>
              <a:rPr lang="ro-RO" b="1" dirty="0" err="1">
                <a:solidFill>
                  <a:srgbClr val="FF0000"/>
                </a:solidFill>
              </a:rPr>
              <a:t>Euroasiatice</a:t>
            </a:r>
            <a:r>
              <a:rPr lang="ro-RO" b="1" dirty="0">
                <a:solidFill>
                  <a:srgbClr val="FF0000"/>
                </a:solidFill>
              </a:rPr>
              <a:t>  (Armenia, Belarus, Kazahstan, </a:t>
            </a:r>
            <a:r>
              <a:rPr lang="ro-RO" b="1" dirty="0" err="1">
                <a:solidFill>
                  <a:srgbClr val="FF0000"/>
                </a:solidFill>
              </a:rPr>
              <a:t>Kârgâzstan</a:t>
            </a:r>
            <a:r>
              <a:rPr lang="ro-RO" b="1" dirty="0">
                <a:solidFill>
                  <a:srgbClr val="FF0000"/>
                </a:solidFill>
              </a:rPr>
              <a:t>, Federația Rusă)</a:t>
            </a:r>
            <a:endParaRPr lang="en-US" altLang="en-US" b="1" dirty="0">
              <a:solidFill>
                <a:srgbClr val="FF0000"/>
              </a:solidFill>
            </a:endParaRPr>
          </a:p>
        </p:txBody>
      </p:sp>
      <p:pic>
        <p:nvPicPr>
          <p:cNvPr id="7" name="Picture 3">
            <a:extLst>
              <a:ext uri="{FF2B5EF4-FFF2-40B4-BE49-F238E27FC236}">
                <a16:creationId xmlns:a16="http://schemas.microsoft.com/office/drawing/2014/main" id="{84932457-5567-45E6-BAB2-FC842939CB87}"/>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889629" y="228600"/>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220200" y="228600"/>
            <a:ext cx="2222528" cy="757882"/>
          </a:xfrm>
          <a:prstGeom prst="rect">
            <a:avLst/>
          </a:prstGeom>
        </p:spPr>
      </p:pic>
      <p:pic>
        <p:nvPicPr>
          <p:cNvPr id="9" name="Рисунок 8">
            <a:extLst>
              <a:ext uri="{FF2B5EF4-FFF2-40B4-BE49-F238E27FC236}">
                <a16:creationId xmlns:a16="http://schemas.microsoft.com/office/drawing/2014/main" id="{83CA1555-3DC9-4FAD-923B-1B99204401F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53145" t="22079" r="28549" b="67042"/>
          <a:stretch/>
        </p:blipFill>
        <p:spPr>
          <a:xfrm>
            <a:off x="4921495" y="228600"/>
            <a:ext cx="1512779" cy="505652"/>
          </a:xfrm>
          <a:prstGeom prst="rect">
            <a:avLst/>
          </a:prstGeom>
        </p:spPr>
      </p:pic>
    </p:spTree>
    <p:extLst>
      <p:ext uri="{BB962C8B-B14F-4D97-AF65-F5344CB8AC3E}">
        <p14:creationId xmlns:p14="http://schemas.microsoft.com/office/powerpoint/2010/main" val="4755349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.1. </a:t>
            </a:r>
            <a:r>
              <a:rPr lang="ro-RO" altLang="en-US" sz="2000" b="1" dirty="0">
                <a:solidFill>
                  <a:srgbClr val="FF0000"/>
                </a:solidFill>
              </a:rPr>
              <a:t>A</a:t>
            </a:r>
            <a:r>
              <a:rPr lang="ro-RO" sz="2000" b="1" dirty="0">
                <a:solidFill>
                  <a:srgbClr val="FF0000"/>
                </a:solidFill>
              </a:rPr>
              <a:t>naliza capacității de export</a:t>
            </a:r>
            <a:endParaRPr lang="ro-MO" altLang="en-US" sz="2000" b="1" dirty="0">
              <a:solidFill>
                <a:srgbClr val="FF0000"/>
              </a:solidFill>
            </a:endParaRPr>
          </a:p>
        </p:txBody>
      </p:sp>
      <p:sp>
        <p:nvSpPr>
          <p:cNvPr id="12" name="Прямоугольник 11"/>
          <p:cNvSpPr/>
          <p:nvPr/>
        </p:nvSpPr>
        <p:spPr>
          <a:xfrm>
            <a:off x="566974" y="2358393"/>
            <a:ext cx="7069959" cy="2708434"/>
          </a:xfrm>
          <a:prstGeom prst="rect">
            <a:avLst/>
          </a:prstGeom>
        </p:spPr>
        <p:txBody>
          <a:bodyPr wrap="square">
            <a:spAutoFit/>
          </a:bodyPr>
          <a:lstStyle/>
          <a:p>
            <a:pPr algn="just">
              <a:spcBef>
                <a:spcPts val="600"/>
              </a:spcBef>
              <a:spcAft>
                <a:spcPts val="600"/>
              </a:spcAft>
            </a:pPr>
            <a:r>
              <a:rPr lang="en-US" sz="2000" b="1" dirty="0" err="1">
                <a:effectLst/>
                <a:latin typeface="Cambria" pitchFamily="18" charset="0"/>
                <a:ea typeface="Times New Roman" panose="02020603050405020304" pitchFamily="18" charset="0"/>
              </a:rPr>
              <a:t>Nivelurile</a:t>
            </a:r>
            <a:r>
              <a:rPr lang="en-US" sz="2000" b="1" dirty="0">
                <a:effectLst/>
                <a:latin typeface="Cambria" pitchFamily="18" charset="0"/>
                <a:ea typeface="Times New Roman" panose="02020603050405020304" pitchFamily="18" charset="0"/>
              </a:rPr>
              <a:t> </a:t>
            </a:r>
            <a:r>
              <a:rPr lang="en-US" sz="2000" b="1" dirty="0" err="1">
                <a:effectLst/>
                <a:latin typeface="Cambria" pitchFamily="18" charset="0"/>
                <a:ea typeface="Times New Roman" panose="02020603050405020304" pitchFamily="18" charset="0"/>
              </a:rPr>
              <a:t>în</a:t>
            </a:r>
            <a:r>
              <a:rPr lang="en-US" sz="2000" b="1" dirty="0">
                <a:effectLst/>
                <a:latin typeface="Cambria" pitchFamily="18" charset="0"/>
                <a:ea typeface="Times New Roman" panose="02020603050405020304" pitchFamily="18" charset="0"/>
              </a:rPr>
              <a:t> </a:t>
            </a:r>
            <a:r>
              <a:rPr lang="en-US" sz="2000" b="1" dirty="0" err="1">
                <a:effectLst/>
                <a:latin typeface="Cambria" pitchFamily="18" charset="0"/>
                <a:ea typeface="Times New Roman" panose="02020603050405020304" pitchFamily="18" charset="0"/>
              </a:rPr>
              <a:t>evaluarea</a:t>
            </a:r>
            <a:r>
              <a:rPr lang="en-US" sz="2000" b="1" dirty="0">
                <a:effectLst/>
                <a:latin typeface="Cambria" pitchFamily="18" charset="0"/>
                <a:ea typeface="Times New Roman" panose="02020603050405020304" pitchFamily="18" charset="0"/>
              </a:rPr>
              <a:t> </a:t>
            </a:r>
            <a:r>
              <a:rPr lang="en-US" sz="2000" b="1" dirty="0" err="1">
                <a:effectLst/>
                <a:latin typeface="Cambria" pitchFamily="18" charset="0"/>
                <a:ea typeface="Times New Roman" panose="02020603050405020304" pitchFamily="18" charset="0"/>
              </a:rPr>
              <a:t>capacității</a:t>
            </a:r>
            <a:r>
              <a:rPr lang="en-US" sz="2000" b="1" dirty="0">
                <a:effectLst/>
                <a:latin typeface="Cambria" pitchFamily="18" charset="0"/>
                <a:ea typeface="Times New Roman" panose="02020603050405020304" pitchFamily="18" charset="0"/>
              </a:rPr>
              <a:t> de export a </a:t>
            </a:r>
            <a:r>
              <a:rPr lang="en-US" sz="2000" b="1" dirty="0" err="1">
                <a:effectLst/>
                <a:latin typeface="Cambria" pitchFamily="18" charset="0"/>
                <a:ea typeface="Times New Roman" panose="02020603050405020304" pitchFamily="18" charset="0"/>
              </a:rPr>
              <a:t>întreprinderii</a:t>
            </a:r>
            <a:r>
              <a:rPr lang="en-US" sz="2000" b="1" dirty="0">
                <a:effectLst/>
                <a:latin typeface="Cambria" pitchFamily="18" charset="0"/>
                <a:ea typeface="Times New Roman" panose="02020603050405020304" pitchFamily="18" charset="0"/>
              </a:rPr>
              <a:t>: </a:t>
            </a:r>
            <a:endParaRPr lang="ru-RU" sz="2000" b="1" dirty="0">
              <a:effectLst/>
              <a:latin typeface="Cambria" pitchFamily="18" charset="0"/>
              <a:ea typeface="Times New Roman" panose="02020603050405020304" pitchFamily="18" charset="0"/>
            </a:endParaRPr>
          </a:p>
          <a:p>
            <a:pPr algn="just">
              <a:spcBef>
                <a:spcPts val="600"/>
              </a:spcBef>
            </a:pPr>
            <a:r>
              <a:rPr lang="en-US" sz="2000" dirty="0">
                <a:effectLst/>
                <a:latin typeface="Cambria" pitchFamily="18" charset="0"/>
                <a:ea typeface="Times New Roman" panose="02020603050405020304" pitchFamily="18" charset="0"/>
              </a:rPr>
              <a:t>5).</a:t>
            </a:r>
            <a:r>
              <a:rPr lang="ro-RO" sz="2000" dirty="0">
                <a:effectLst/>
                <a:latin typeface="Cambria" pitchFamily="18" charset="0"/>
                <a:ea typeface="Times New Roman" panose="02020603050405020304" pitchFamily="18" charset="0"/>
              </a:rPr>
              <a:t> </a:t>
            </a:r>
            <a:r>
              <a:rPr lang="en-US" sz="2000" b="1" dirty="0">
                <a:effectLst/>
                <a:latin typeface="Cambria" pitchFamily="18" charset="0"/>
                <a:ea typeface="Times New Roman" panose="02020603050405020304" pitchFamily="18" charset="0"/>
              </a:rPr>
              <a:t>CAPACITATEA </a:t>
            </a:r>
            <a:r>
              <a:rPr lang="ro-RO" sz="2000" b="1" dirty="0">
                <a:effectLst/>
                <a:latin typeface="Cambria" pitchFamily="18" charset="0"/>
                <a:ea typeface="Times New Roman" panose="02020603050405020304" pitchFamily="18" charset="0"/>
              </a:rPr>
              <a:t>- COSTURILE </a:t>
            </a:r>
            <a:r>
              <a:rPr lang="en-US" sz="2000" b="1" dirty="0">
                <a:effectLst/>
                <a:latin typeface="Cambria" pitchFamily="18" charset="0"/>
                <a:ea typeface="Times New Roman" panose="02020603050405020304" pitchFamily="18" charset="0"/>
              </a:rPr>
              <a:t>DE PRODUCȚIE ȘI CONFORMITATEA </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este</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necesar</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să</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evaluați</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potențialul</a:t>
            </a:r>
            <a:r>
              <a:rPr lang="en-US" sz="2000" dirty="0">
                <a:effectLst/>
                <a:latin typeface="Cambria" pitchFamily="18" charset="0"/>
                <a:ea typeface="Times New Roman" panose="02020603050405020304" pitchFamily="18" charset="0"/>
              </a:rPr>
              <a:t> de </a:t>
            </a:r>
            <a:r>
              <a:rPr lang="en-US" sz="2000" dirty="0" err="1">
                <a:effectLst/>
                <a:latin typeface="Cambria" pitchFamily="18" charset="0"/>
                <a:ea typeface="Times New Roman" panose="02020603050405020304" pitchFamily="18" charset="0"/>
              </a:rPr>
              <a:t>producție</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și</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conformitatea</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acesteia</a:t>
            </a:r>
            <a:r>
              <a:rPr lang="en-US" sz="2000" dirty="0">
                <a:effectLst/>
                <a:latin typeface="Cambria" pitchFamily="18" charset="0"/>
                <a:ea typeface="Times New Roman" panose="02020603050405020304" pitchFamily="18" charset="0"/>
              </a:rPr>
              <a:t> cu </a:t>
            </a:r>
            <a:r>
              <a:rPr lang="en-US" sz="2000" dirty="0" err="1">
                <a:effectLst/>
                <a:latin typeface="Cambria" pitchFamily="18" charset="0"/>
                <a:ea typeface="Times New Roman" panose="02020603050405020304" pitchFamily="18" charset="0"/>
              </a:rPr>
              <a:t>exportul</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rezervă</a:t>
            </a:r>
            <a:r>
              <a:rPr lang="en-US" sz="2000" dirty="0">
                <a:effectLst/>
                <a:latin typeface="Cambria" pitchFamily="18" charset="0"/>
                <a:ea typeface="Times New Roman" panose="02020603050405020304" pitchFamily="18" charset="0"/>
              </a:rPr>
              <a:t> de </a:t>
            </a:r>
            <a:r>
              <a:rPr lang="en-US" sz="2000" dirty="0" err="1">
                <a:effectLst/>
                <a:latin typeface="Cambria" pitchFamily="18" charset="0"/>
                <a:ea typeface="Times New Roman" panose="02020603050405020304" pitchFamily="18" charset="0"/>
              </a:rPr>
              <a:t>majorare</a:t>
            </a:r>
            <a:r>
              <a:rPr lang="en-US" sz="2000" dirty="0">
                <a:effectLst/>
                <a:latin typeface="Cambria" pitchFamily="18" charset="0"/>
                <a:ea typeface="Times New Roman" panose="02020603050405020304" pitchFamily="18" charset="0"/>
              </a:rPr>
              <a:t> a </a:t>
            </a:r>
            <a:r>
              <a:rPr lang="en-US" sz="2000" dirty="0" err="1">
                <a:effectLst/>
                <a:latin typeface="Cambria" pitchFamily="18" charset="0"/>
                <a:ea typeface="Times New Roman" panose="02020603050405020304" pitchFamily="18" charset="0"/>
              </a:rPr>
              <a:t>potențialului</a:t>
            </a:r>
            <a:r>
              <a:rPr lang="en-US" sz="2000" dirty="0">
                <a:effectLst/>
                <a:latin typeface="Cambria" pitchFamily="18" charset="0"/>
                <a:ea typeface="Times New Roman" panose="02020603050405020304" pitchFamily="18" charset="0"/>
              </a:rPr>
              <a:t> de </a:t>
            </a:r>
            <a:r>
              <a:rPr lang="en-US" sz="2000" dirty="0" err="1">
                <a:effectLst/>
                <a:latin typeface="Cambria" pitchFamily="18" charset="0"/>
                <a:ea typeface="Times New Roman" panose="02020603050405020304" pitchFamily="18" charset="0"/>
              </a:rPr>
              <a:t>producere</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fără</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investiții</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mari</a:t>
            </a:r>
            <a:r>
              <a:rPr lang="en-US" sz="2000" dirty="0">
                <a:effectLst/>
                <a:latin typeface="Cambria" pitchFamily="18" charset="0"/>
                <a:ea typeface="Times New Roman" panose="02020603050405020304" pitchFamily="18" charset="0"/>
              </a:rPr>
              <a:t> de capital, </a:t>
            </a:r>
            <a:r>
              <a:rPr lang="en-US" sz="2000" dirty="0" err="1">
                <a:effectLst/>
                <a:latin typeface="Cambria" pitchFamily="18" charset="0"/>
                <a:ea typeface="Times New Roman" panose="02020603050405020304" pitchFamily="18" charset="0"/>
              </a:rPr>
              <a:t>crește</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capacitatea</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întreprinderii</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și</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sistemul</a:t>
            </a:r>
            <a:r>
              <a:rPr lang="en-US" sz="2000" dirty="0">
                <a:effectLst/>
                <a:latin typeface="Cambria" pitchFamily="18" charset="0"/>
                <a:ea typeface="Times New Roman" panose="02020603050405020304" pitchFamily="18" charset="0"/>
              </a:rPr>
              <a:t> de management al </a:t>
            </a:r>
            <a:r>
              <a:rPr lang="en-US" sz="2000" dirty="0" err="1">
                <a:effectLst/>
                <a:latin typeface="Cambria" pitchFamily="18" charset="0"/>
                <a:ea typeface="Times New Roman" panose="02020603050405020304" pitchFamily="18" charset="0"/>
              </a:rPr>
              <a:t>calității</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în</a:t>
            </a:r>
            <a:r>
              <a:rPr lang="en-US" sz="2000" dirty="0">
                <a:effectLst/>
                <a:latin typeface="Cambria" pitchFamily="18" charset="0"/>
                <a:ea typeface="Times New Roman" panose="02020603050405020304" pitchFamily="18" charset="0"/>
              </a:rPr>
              <a:t> </a:t>
            </a:r>
            <a:r>
              <a:rPr lang="en-US" sz="2000" dirty="0" err="1">
                <a:effectLst/>
                <a:latin typeface="Cambria" pitchFamily="18" charset="0"/>
                <a:ea typeface="Times New Roman" panose="02020603050405020304" pitchFamily="18" charset="0"/>
              </a:rPr>
              <a:t>întreprindere</a:t>
            </a:r>
            <a:r>
              <a:rPr lang="en-US" sz="2000" dirty="0">
                <a:effectLst/>
                <a:latin typeface="Cambria" pitchFamily="18" charset="0"/>
                <a:ea typeface="Times New Roman" panose="02020603050405020304" pitchFamily="18" charset="0"/>
              </a:rPr>
              <a:t>). </a:t>
            </a:r>
            <a:endParaRPr lang="ru-RU" sz="2000" dirty="0">
              <a:effectLst/>
              <a:latin typeface="Cambria"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2050" name="Picture 2"/>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l="65673" t="18934" r="9947" b="19029"/>
          <a:stretch/>
        </p:blipFill>
        <p:spPr bwMode="auto">
          <a:xfrm>
            <a:off x="8348133" y="1652278"/>
            <a:ext cx="3301999" cy="467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39624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.1. </a:t>
            </a:r>
            <a:r>
              <a:rPr lang="ro-RO" altLang="en-US" sz="2000" b="1" dirty="0">
                <a:solidFill>
                  <a:srgbClr val="FF0000"/>
                </a:solidFill>
              </a:rPr>
              <a:t>A</a:t>
            </a:r>
            <a:r>
              <a:rPr lang="ro-RO" sz="2000" b="1" dirty="0">
                <a:solidFill>
                  <a:srgbClr val="FF0000"/>
                </a:solidFill>
              </a:rPr>
              <a:t>naliza capacității de export</a:t>
            </a:r>
            <a:endParaRPr lang="ro-MO" altLang="en-US" sz="2000" b="1" dirty="0">
              <a:solidFill>
                <a:srgbClr val="FF0000"/>
              </a:solidFill>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3" name="Прямоугольник 2"/>
          <p:cNvSpPr/>
          <p:nvPr/>
        </p:nvSpPr>
        <p:spPr>
          <a:xfrm>
            <a:off x="351648" y="1825701"/>
            <a:ext cx="8656885" cy="4324261"/>
          </a:xfrm>
          <a:prstGeom prst="rect">
            <a:avLst/>
          </a:prstGeom>
        </p:spPr>
        <p:txBody>
          <a:bodyPr wrap="square">
            <a:spAutoFit/>
          </a:bodyPr>
          <a:lstStyle/>
          <a:p>
            <a:r>
              <a:rPr lang="en-US" dirty="0">
                <a:latin typeface="Cambria" pitchFamily="18" charset="0"/>
                <a:ea typeface="Times New Roman" panose="02020603050405020304" pitchFamily="18" charset="0"/>
              </a:rPr>
              <a:t>5).</a:t>
            </a:r>
            <a:r>
              <a:rPr lang="ro-RO" dirty="0">
                <a:latin typeface="Cambria" pitchFamily="18" charset="0"/>
                <a:ea typeface="Times New Roman" panose="02020603050405020304" pitchFamily="18" charset="0"/>
              </a:rPr>
              <a:t> </a:t>
            </a:r>
            <a:r>
              <a:rPr lang="en-US" b="1" dirty="0">
                <a:latin typeface="Cambria" pitchFamily="18" charset="0"/>
                <a:ea typeface="Times New Roman" panose="02020603050405020304" pitchFamily="18" charset="0"/>
              </a:rPr>
              <a:t>CAPACITATEA </a:t>
            </a:r>
            <a:r>
              <a:rPr lang="ro-RO" b="1" dirty="0">
                <a:latin typeface="Cambria" pitchFamily="18" charset="0"/>
                <a:ea typeface="Times New Roman" panose="02020603050405020304" pitchFamily="18" charset="0"/>
              </a:rPr>
              <a:t>- COSTURILE </a:t>
            </a:r>
            <a:r>
              <a:rPr lang="en-US" b="1" dirty="0">
                <a:latin typeface="Cambria" pitchFamily="18" charset="0"/>
                <a:ea typeface="Times New Roman" panose="02020603050405020304" pitchFamily="18" charset="0"/>
              </a:rPr>
              <a:t>DE PRODUCȚIE ȘI CONFORMITATEA </a:t>
            </a:r>
            <a:endParaRPr lang="ro-RO" b="1" dirty="0">
              <a:latin typeface="Cambria" pitchFamily="18" charset="0"/>
              <a:ea typeface="Times New Roman" panose="02020603050405020304" pitchFamily="18" charset="0"/>
            </a:endParaRPr>
          </a:p>
          <a:p>
            <a:r>
              <a:rPr lang="vi-VN" sz="1200" b="1" dirty="0">
                <a:latin typeface="Cambria" pitchFamily="18" charset="0"/>
              </a:rPr>
              <a:t>Capacitatea de producţie a unităţii economice: </a:t>
            </a:r>
            <a:endParaRPr lang="ro-RO" sz="1200" b="1" dirty="0">
              <a:latin typeface="Cambria" pitchFamily="18" charset="0"/>
            </a:endParaRPr>
          </a:p>
          <a:p>
            <a:pPr marL="273050" indent="-179388">
              <a:buFont typeface="Wingdings" pitchFamily="2" charset="2"/>
              <a:buChar char="Ø"/>
            </a:pPr>
            <a:r>
              <a:rPr lang="vi-VN" sz="1200" dirty="0">
                <a:latin typeface="Cambria" pitchFamily="18" charset="0"/>
              </a:rPr>
              <a:t>Calculaţi cap</a:t>
            </a:r>
            <a:r>
              <a:rPr lang="ru-RU" sz="1200" dirty="0">
                <a:latin typeface="Cambria" pitchFamily="18" charset="0"/>
              </a:rPr>
              <a:t>а</a:t>
            </a:r>
            <a:r>
              <a:rPr lang="vi-VN" sz="1200" dirty="0">
                <a:latin typeface="Cambria" pitchFamily="18" charset="0"/>
              </a:rPr>
              <a:t>citatea de producţie a întreprinderii şi gradul de utilizare</a:t>
            </a:r>
            <a:r>
              <a:rPr lang="ro-RO" sz="1200" dirty="0">
                <a:latin typeface="Cambria" pitchFamily="18" charset="0"/>
              </a:rPr>
              <a:t>;</a:t>
            </a:r>
          </a:p>
          <a:p>
            <a:pPr marL="273050" indent="-179388">
              <a:buFont typeface="Wingdings" pitchFamily="2" charset="2"/>
              <a:buChar char="Ø"/>
            </a:pPr>
            <a:r>
              <a:rPr lang="ro-RO" sz="1200" dirty="0">
                <a:latin typeface="Cambria" pitchFamily="18" charset="0"/>
              </a:rPr>
              <a:t>Identificarea factorilor de risc </a:t>
            </a:r>
            <a:r>
              <a:rPr lang="vi-VN" sz="1200" dirty="0">
                <a:latin typeface="Cambria" pitchFamily="18" charset="0"/>
              </a:rPr>
              <a:t>de producţie</a:t>
            </a:r>
            <a:r>
              <a:rPr lang="ro-RO" sz="1200" dirty="0">
                <a:latin typeface="Cambria" pitchFamily="18" charset="0"/>
              </a:rPr>
              <a:t> şi căi de ameliorarea a </a:t>
            </a:r>
            <a:r>
              <a:rPr lang="vi-VN" sz="1200" dirty="0">
                <a:latin typeface="Cambria" pitchFamily="18" charset="0"/>
              </a:rPr>
              <a:t>capacităţii de producţie. </a:t>
            </a:r>
            <a:endParaRPr lang="ro-RO" sz="1200" dirty="0">
              <a:latin typeface="Cambria" pitchFamily="18" charset="0"/>
            </a:endParaRPr>
          </a:p>
          <a:p>
            <a:pPr marL="273050" indent="-179388">
              <a:buFont typeface="Wingdings" pitchFamily="2" charset="2"/>
              <a:buChar char="Ø"/>
            </a:pPr>
            <a:r>
              <a:rPr lang="ro-RO" sz="1200" dirty="0">
                <a:latin typeface="Cambria" pitchFamily="18" charset="0"/>
              </a:rPr>
              <a:t>E</a:t>
            </a:r>
            <a:r>
              <a:rPr lang="vi-VN" sz="1200" dirty="0">
                <a:latin typeface="Cambria" pitchFamily="18" charset="0"/>
              </a:rPr>
              <a:t>laborarea </a:t>
            </a:r>
            <a:r>
              <a:rPr lang="ro-RO" sz="1200" dirty="0">
                <a:latin typeface="Cambria" pitchFamily="18" charset="0"/>
              </a:rPr>
              <a:t>unui </a:t>
            </a:r>
            <a:r>
              <a:rPr lang="vi-VN" sz="1200" dirty="0">
                <a:latin typeface="Cambria" pitchFamily="18" charset="0"/>
              </a:rPr>
              <a:t>plan optim </a:t>
            </a:r>
            <a:r>
              <a:rPr lang="ro-RO" sz="1200" dirty="0">
                <a:latin typeface="Cambria" pitchFamily="18" charset="0"/>
              </a:rPr>
              <a:t> eficientizare a capacităţii </a:t>
            </a:r>
            <a:r>
              <a:rPr lang="vi-VN" sz="1200" dirty="0">
                <a:latin typeface="Cambria" pitchFamily="18" charset="0"/>
              </a:rPr>
              <a:t>de producţie şi a încărcării utilajului. </a:t>
            </a:r>
            <a:endParaRPr lang="ro-RO" sz="1200" dirty="0">
              <a:latin typeface="Cambria" pitchFamily="18" charset="0"/>
            </a:endParaRPr>
          </a:p>
          <a:p>
            <a:pPr>
              <a:spcBef>
                <a:spcPts val="600"/>
              </a:spcBef>
            </a:pPr>
            <a:r>
              <a:rPr lang="vi-VN" sz="1200" b="1" dirty="0">
                <a:latin typeface="Cambria" pitchFamily="18" charset="0"/>
              </a:rPr>
              <a:t>Cost</a:t>
            </a:r>
            <a:r>
              <a:rPr lang="ro-RO" sz="1200" b="1" dirty="0">
                <a:latin typeface="Cambria" pitchFamily="18" charset="0"/>
              </a:rPr>
              <a:t>urile</a:t>
            </a:r>
            <a:r>
              <a:rPr lang="vi-VN" sz="1200" b="1" dirty="0">
                <a:latin typeface="Cambria" pitchFamily="18" charset="0"/>
              </a:rPr>
              <a:t> de produc</a:t>
            </a:r>
            <a:r>
              <a:rPr lang="ro-RO" sz="1200" b="1" dirty="0">
                <a:latin typeface="Cambria" pitchFamily="18" charset="0"/>
              </a:rPr>
              <a:t>ţ</a:t>
            </a:r>
            <a:r>
              <a:rPr lang="vi-VN" sz="1200" b="1" dirty="0">
                <a:latin typeface="Cambria" pitchFamily="18" charset="0"/>
              </a:rPr>
              <a:t>ie </a:t>
            </a:r>
            <a:r>
              <a:rPr lang="vi-VN" sz="1200" dirty="0">
                <a:latin typeface="Cambria" pitchFamily="18" charset="0"/>
              </a:rPr>
              <a:t>- suma tuturor costurilor suportate de întreprindere pentru fabricarea mărfurilor și vânzarea ulterioară a acestora</a:t>
            </a:r>
            <a:r>
              <a:rPr lang="ro-RO" sz="1200" dirty="0">
                <a:latin typeface="Cambria" pitchFamily="18" charset="0"/>
              </a:rPr>
              <a:t> (per categorii gestionarea acestora):</a:t>
            </a:r>
          </a:p>
          <a:p>
            <a:pPr marL="449263" indent="-177800" fontAlgn="base">
              <a:buFont typeface="Wingdings" pitchFamily="2" charset="2"/>
              <a:buChar char="Ø"/>
            </a:pPr>
            <a:r>
              <a:rPr lang="vi-VN" sz="1200" dirty="0">
                <a:latin typeface="Cambria" pitchFamily="18" charset="0"/>
              </a:rPr>
              <a:t>Cheltuieli </a:t>
            </a:r>
            <a:r>
              <a:rPr lang="ro-RO" sz="1200" dirty="0">
                <a:latin typeface="Cambria" pitchFamily="18" charset="0"/>
              </a:rPr>
              <a:t>pentru </a:t>
            </a:r>
            <a:r>
              <a:rPr lang="vi-VN" sz="1200" dirty="0">
                <a:latin typeface="Cambria" pitchFamily="18" charset="0"/>
              </a:rPr>
              <a:t>materii prime și materiale necesare pentru producția de produse;</a:t>
            </a:r>
          </a:p>
          <a:p>
            <a:pPr marL="449263" indent="-177800" fontAlgn="base">
              <a:buFont typeface="Wingdings" pitchFamily="2" charset="2"/>
              <a:buChar char="Ø"/>
            </a:pPr>
            <a:r>
              <a:rPr lang="vi-VN" sz="1200" dirty="0">
                <a:latin typeface="Cambria" pitchFamily="18" charset="0"/>
              </a:rPr>
              <a:t>Costuri de energie</a:t>
            </a:r>
            <a:r>
              <a:rPr lang="ro-RO" sz="1200" dirty="0">
                <a:latin typeface="Cambria" pitchFamily="18" charset="0"/>
              </a:rPr>
              <a:t> şi </a:t>
            </a:r>
            <a:r>
              <a:rPr lang="vi-VN" sz="1200" dirty="0">
                <a:latin typeface="Cambria" pitchFamily="18" charset="0"/>
              </a:rPr>
              <a:t>combustibil;</a:t>
            </a:r>
          </a:p>
          <a:p>
            <a:pPr marL="449263" indent="-177800" fontAlgn="base">
              <a:buFont typeface="Wingdings" pitchFamily="2" charset="2"/>
              <a:buChar char="Ø"/>
            </a:pPr>
            <a:r>
              <a:rPr lang="vi-VN" sz="1200" dirty="0">
                <a:latin typeface="Cambria" pitchFamily="18" charset="0"/>
              </a:rPr>
              <a:t>Costul utilajelor și echipamentelor, datorită cărora se realizează producția;</a:t>
            </a:r>
          </a:p>
          <a:p>
            <a:pPr marL="449263" indent="-177800" fontAlgn="base">
              <a:buFont typeface="Wingdings" pitchFamily="2" charset="2"/>
              <a:buChar char="Ø"/>
            </a:pPr>
            <a:r>
              <a:rPr lang="vi-VN" sz="1200" dirty="0">
                <a:latin typeface="Cambria" pitchFamily="18" charset="0"/>
              </a:rPr>
              <a:t>Plata salariilor angajaților </a:t>
            </a:r>
            <a:r>
              <a:rPr lang="ro-RO" sz="1200" dirty="0">
                <a:latin typeface="Cambria" pitchFamily="18" charset="0"/>
              </a:rPr>
              <a:t>(</a:t>
            </a:r>
            <a:r>
              <a:rPr lang="vi-VN" sz="1200" dirty="0">
                <a:latin typeface="Cambria" pitchFamily="18" charset="0"/>
              </a:rPr>
              <a:t>impozite</a:t>
            </a:r>
            <a:r>
              <a:rPr lang="ro-RO" sz="1200" dirty="0">
                <a:latin typeface="Cambria" pitchFamily="18" charset="0"/>
              </a:rPr>
              <a:t>, plăţi</a:t>
            </a:r>
            <a:r>
              <a:rPr lang="vi-VN" sz="1200" dirty="0">
                <a:latin typeface="Cambria" pitchFamily="18" charset="0"/>
              </a:rPr>
              <a:t> social</a:t>
            </a:r>
            <a:r>
              <a:rPr lang="ro-RO" sz="1200" dirty="0">
                <a:latin typeface="Cambria" pitchFamily="18" charset="0"/>
              </a:rPr>
              <a:t>e şi medicale);</a:t>
            </a:r>
            <a:endParaRPr lang="vi-VN" sz="1200" dirty="0">
              <a:latin typeface="Cambria" pitchFamily="18" charset="0"/>
            </a:endParaRPr>
          </a:p>
          <a:p>
            <a:pPr marL="449263" indent="-177800" fontAlgn="base">
              <a:buFont typeface="Wingdings" pitchFamily="2" charset="2"/>
              <a:buChar char="Ø"/>
            </a:pPr>
            <a:r>
              <a:rPr lang="vi-VN" sz="1200" dirty="0">
                <a:latin typeface="Cambria" pitchFamily="18" charset="0"/>
              </a:rPr>
              <a:t>Costuri de </a:t>
            </a:r>
            <a:r>
              <a:rPr lang="ro-RO" sz="1200" dirty="0">
                <a:latin typeface="Cambria" pitchFamily="18" charset="0"/>
              </a:rPr>
              <a:t>marketing şi publicitate</a:t>
            </a:r>
            <a:r>
              <a:rPr lang="vi-VN" sz="1200" dirty="0">
                <a:latin typeface="Cambria" pitchFamily="18" charset="0"/>
              </a:rPr>
              <a:t> (</a:t>
            </a:r>
            <a:r>
              <a:rPr lang="ro-RO" sz="1200" dirty="0">
                <a:latin typeface="Cambria" pitchFamily="18" charset="0"/>
              </a:rPr>
              <a:t>studii de piaţă</a:t>
            </a:r>
            <a:r>
              <a:rPr lang="vi-VN" sz="1200" dirty="0">
                <a:latin typeface="Cambria" pitchFamily="18" charset="0"/>
              </a:rPr>
              <a:t>, campanii publicitare etc.);</a:t>
            </a:r>
          </a:p>
          <a:p>
            <a:pPr marL="449263" indent="-177800" fontAlgn="base">
              <a:buFont typeface="Wingdings" pitchFamily="2" charset="2"/>
              <a:buChar char="Ø"/>
            </a:pPr>
            <a:r>
              <a:rPr lang="vi-VN" sz="1200" dirty="0">
                <a:latin typeface="Cambria" pitchFamily="18" charset="0"/>
              </a:rPr>
              <a:t>Deducții de amortizare;</a:t>
            </a:r>
          </a:p>
          <a:p>
            <a:pPr marL="449263" indent="-177800" fontAlgn="base">
              <a:buFont typeface="Wingdings" pitchFamily="2" charset="2"/>
              <a:buChar char="Ø"/>
            </a:pPr>
            <a:r>
              <a:rPr lang="vi-VN" sz="1200" dirty="0">
                <a:latin typeface="Cambria" pitchFamily="18" charset="0"/>
              </a:rPr>
              <a:t>Costuri administrative;</a:t>
            </a:r>
          </a:p>
          <a:p>
            <a:pPr marL="449263" indent="-177800" fontAlgn="base">
              <a:buFont typeface="Wingdings" pitchFamily="2" charset="2"/>
              <a:buChar char="Ø"/>
            </a:pPr>
            <a:r>
              <a:rPr lang="vi-VN" sz="1200" dirty="0">
                <a:latin typeface="Cambria" pitchFamily="18" charset="0"/>
              </a:rPr>
              <a:t>Plata serviciilor terților.</a:t>
            </a:r>
          </a:p>
          <a:p>
            <a:r>
              <a:rPr lang="vi-VN" sz="1200" b="1" dirty="0">
                <a:latin typeface="Cambria" pitchFamily="18" charset="0"/>
              </a:rPr>
              <a:t>Dirijarea cu calitatea </a:t>
            </a:r>
            <a:r>
              <a:rPr lang="ro-RO" sz="1200" b="1" dirty="0">
                <a:latin typeface="Cambria" pitchFamily="18" charset="0"/>
              </a:rPr>
              <a:t>şi conformitatea </a:t>
            </a:r>
            <a:r>
              <a:rPr lang="vi-VN" sz="1200" b="1" dirty="0">
                <a:latin typeface="Cambria" pitchFamily="18" charset="0"/>
              </a:rPr>
              <a:t>producţiei</a:t>
            </a:r>
            <a:r>
              <a:rPr lang="vi-VN" sz="1200" dirty="0">
                <a:latin typeface="Cambria" pitchFamily="18" charset="0"/>
              </a:rPr>
              <a:t>: </a:t>
            </a:r>
            <a:endParaRPr lang="ro-RO" sz="1200" dirty="0">
              <a:latin typeface="Cambria" pitchFamily="18" charset="0"/>
            </a:endParaRPr>
          </a:p>
          <a:p>
            <a:pPr marL="449263" indent="-177800" fontAlgn="base">
              <a:buFont typeface="Wingdings" pitchFamily="2" charset="2"/>
              <a:buChar char="Ø"/>
            </a:pPr>
            <a:r>
              <a:rPr lang="vi-VN" sz="1200" dirty="0">
                <a:latin typeface="Cambria" pitchFamily="18" charset="0"/>
              </a:rPr>
              <a:t>Organizarea controlului calităţii materiei prime şi a producţiei </a:t>
            </a:r>
            <a:r>
              <a:rPr lang="ro-RO" sz="1200" dirty="0">
                <a:latin typeface="Cambria" pitchFamily="18" charset="0"/>
              </a:rPr>
              <a:t>finite </a:t>
            </a:r>
            <a:r>
              <a:rPr lang="vi-VN" sz="1200" dirty="0">
                <a:latin typeface="Cambria" pitchFamily="18" charset="0"/>
              </a:rPr>
              <a:t>la întreprindere. </a:t>
            </a:r>
            <a:endParaRPr lang="ro-RO" sz="1200" dirty="0">
              <a:latin typeface="Cambria" pitchFamily="18" charset="0"/>
            </a:endParaRPr>
          </a:p>
          <a:p>
            <a:pPr marL="449263" indent="-177800" fontAlgn="base">
              <a:buFont typeface="Wingdings" pitchFamily="2" charset="2"/>
              <a:buChar char="Ø"/>
            </a:pPr>
            <a:r>
              <a:rPr lang="ro-RO" sz="1200" dirty="0">
                <a:latin typeface="Cambria" pitchFamily="18" charset="0"/>
              </a:rPr>
              <a:t>Evitarea şi soluţionarea neconformităţilor; </a:t>
            </a:r>
          </a:p>
          <a:p>
            <a:pPr marL="449263" indent="-177800" fontAlgn="base">
              <a:buFont typeface="Wingdings" pitchFamily="2" charset="2"/>
              <a:buChar char="Ø"/>
            </a:pPr>
            <a:r>
              <a:rPr lang="vi-VN" sz="1200" dirty="0">
                <a:latin typeface="Cambria" pitchFamily="18" charset="0"/>
              </a:rPr>
              <a:t>Planificarea calităţii producţiei la întreprindere</a:t>
            </a:r>
            <a:r>
              <a:rPr lang="ro-RO" sz="1200" dirty="0">
                <a:latin typeface="Cambria" pitchFamily="18" charset="0"/>
              </a:rPr>
              <a:t> şi </a:t>
            </a:r>
            <a:r>
              <a:rPr lang="vi-VN" sz="1200" dirty="0">
                <a:latin typeface="Cambria" pitchFamily="18" charset="0"/>
              </a:rPr>
              <a:t>indicatorii folosiţi. </a:t>
            </a:r>
            <a:endParaRPr lang="ro-RO" sz="1200" dirty="0">
              <a:latin typeface="Cambria" pitchFamily="18" charset="0"/>
            </a:endParaRPr>
          </a:p>
          <a:p>
            <a:pPr marL="449263" indent="-177800" fontAlgn="base">
              <a:buFont typeface="Wingdings" pitchFamily="2" charset="2"/>
              <a:buChar char="Ø"/>
            </a:pPr>
            <a:r>
              <a:rPr lang="vi-VN" sz="1200" dirty="0">
                <a:latin typeface="Cambria" pitchFamily="18" charset="0"/>
              </a:rPr>
              <a:t>Certificarea calităţii producţiei şi sisteme de dirijare cu ea la întreprindere. </a:t>
            </a:r>
            <a:endParaRPr lang="ro-RO" sz="1200" dirty="0">
              <a:latin typeface="Cambria" pitchFamily="18" charset="0"/>
            </a:endParaRPr>
          </a:p>
          <a:p>
            <a:pPr marL="449263" indent="-177800" fontAlgn="base">
              <a:buFont typeface="Wingdings" pitchFamily="2" charset="2"/>
              <a:buChar char="Ø"/>
            </a:pPr>
            <a:r>
              <a:rPr lang="vi-VN" sz="1200" dirty="0">
                <a:latin typeface="Cambria" pitchFamily="18" charset="0"/>
              </a:rPr>
              <a:t>Ponderea produselor ce posedă </a:t>
            </a:r>
            <a:r>
              <a:rPr lang="ro-RO" sz="1200" dirty="0">
                <a:latin typeface="Cambria" pitchFamily="18" charset="0"/>
              </a:rPr>
              <a:t>conformitate şi </a:t>
            </a:r>
            <a:r>
              <a:rPr lang="vi-VN" sz="1200" dirty="0">
                <a:latin typeface="Cambria" pitchFamily="18" charset="0"/>
              </a:rPr>
              <a:t>certifica</a:t>
            </a:r>
            <a:r>
              <a:rPr lang="ro-RO" sz="1200" dirty="0">
                <a:latin typeface="Cambria" pitchFamily="18" charset="0"/>
              </a:rPr>
              <a:t>re</a:t>
            </a:r>
            <a:r>
              <a:rPr lang="vi-VN" sz="1200" dirty="0">
                <a:latin typeface="Cambria" pitchFamily="18" charset="0"/>
              </a:rPr>
              <a:t>. </a:t>
            </a:r>
            <a:endParaRPr lang="ro-RO" sz="1200" dirty="0">
              <a:latin typeface="Cambria" pitchFamily="18" charset="0"/>
            </a:endParaRPr>
          </a:p>
          <a:p>
            <a:pPr marL="449263" indent="-177800" fontAlgn="base">
              <a:buFont typeface="Wingdings" pitchFamily="2" charset="2"/>
              <a:buChar char="Ø"/>
            </a:pPr>
            <a:r>
              <a:rPr lang="vi-VN" sz="1200" dirty="0">
                <a:latin typeface="Cambria" pitchFamily="18" charset="0"/>
              </a:rPr>
              <a:t>Stimularea materială </a:t>
            </a:r>
            <a:r>
              <a:rPr lang="ro-RO" sz="1200" dirty="0">
                <a:latin typeface="Cambria" pitchFamily="18" charset="0"/>
              </a:rPr>
              <a:t>a angajaţilor </a:t>
            </a:r>
            <a:r>
              <a:rPr lang="vi-VN" sz="1200" dirty="0">
                <a:latin typeface="Cambria" pitchFamily="18" charset="0"/>
              </a:rPr>
              <a:t>în vederea ridicării calităţii la întreprindere</a:t>
            </a:r>
            <a:r>
              <a:rPr lang="ro-RO" sz="1200" dirty="0">
                <a:latin typeface="Cambria" pitchFamily="18" charset="0"/>
              </a:rPr>
              <a:t>.</a:t>
            </a:r>
            <a:endParaRPr lang="ru-RU" sz="1200" dirty="0">
              <a:latin typeface="Cambria" pitchFamily="18" charset="0"/>
            </a:endParaRPr>
          </a:p>
        </p:txBody>
      </p:sp>
      <p:pic>
        <p:nvPicPr>
          <p:cNvPr id="9" name="Picture 2"/>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l="65673" t="18934" r="9947" b="19029"/>
          <a:stretch/>
        </p:blipFill>
        <p:spPr bwMode="auto">
          <a:xfrm>
            <a:off x="9008533" y="1752646"/>
            <a:ext cx="2907957" cy="4114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16198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.1. </a:t>
            </a:r>
            <a:r>
              <a:rPr lang="ro-RO" altLang="en-US" sz="2000" b="1" dirty="0">
                <a:solidFill>
                  <a:srgbClr val="FF0000"/>
                </a:solidFill>
              </a:rPr>
              <a:t>A</a:t>
            </a:r>
            <a:r>
              <a:rPr lang="ro-RO" sz="2000" b="1" dirty="0">
                <a:solidFill>
                  <a:srgbClr val="FF0000"/>
                </a:solidFill>
              </a:rPr>
              <a:t>naliza capacității de export</a:t>
            </a:r>
            <a:endParaRPr lang="ro-MO" altLang="en-US" sz="2000" b="1" dirty="0">
              <a:solidFill>
                <a:srgbClr val="FF0000"/>
              </a:solidFill>
            </a:endParaRPr>
          </a:p>
        </p:txBody>
      </p:sp>
      <p:sp>
        <p:nvSpPr>
          <p:cNvPr id="12" name="Прямоугольник 11"/>
          <p:cNvSpPr/>
          <p:nvPr/>
        </p:nvSpPr>
        <p:spPr>
          <a:xfrm>
            <a:off x="456906" y="2053594"/>
            <a:ext cx="7349362" cy="2954655"/>
          </a:xfrm>
          <a:prstGeom prst="rect">
            <a:avLst/>
          </a:prstGeom>
        </p:spPr>
        <p:txBody>
          <a:bodyPr wrap="square">
            <a:spAutoFit/>
          </a:bodyPr>
          <a:lstStyle/>
          <a:p>
            <a:pPr algn="just">
              <a:spcBef>
                <a:spcPts val="600"/>
              </a:spcBef>
              <a:spcAft>
                <a:spcPts val="600"/>
              </a:spcAft>
            </a:pPr>
            <a:r>
              <a:rPr lang="en-US" sz="2200" b="1" dirty="0" err="1">
                <a:effectLst/>
                <a:latin typeface="Calibri" pitchFamily="34" charset="0"/>
                <a:ea typeface="Times New Roman" panose="02020603050405020304" pitchFamily="18" charset="0"/>
              </a:rPr>
              <a:t>Nivelurile</a:t>
            </a:r>
            <a:r>
              <a:rPr lang="en-US" sz="2200" b="1" dirty="0">
                <a:effectLst/>
                <a:latin typeface="Calibri" pitchFamily="34" charset="0"/>
                <a:ea typeface="Times New Roman" panose="02020603050405020304" pitchFamily="18" charset="0"/>
              </a:rPr>
              <a:t> </a:t>
            </a:r>
            <a:r>
              <a:rPr lang="en-US" sz="2200" b="1" dirty="0" err="1">
                <a:effectLst/>
                <a:latin typeface="Calibri" pitchFamily="34" charset="0"/>
                <a:ea typeface="Times New Roman" panose="02020603050405020304" pitchFamily="18" charset="0"/>
              </a:rPr>
              <a:t>în</a:t>
            </a:r>
            <a:r>
              <a:rPr lang="en-US" sz="2200" b="1" dirty="0">
                <a:effectLst/>
                <a:latin typeface="Calibri" pitchFamily="34" charset="0"/>
                <a:ea typeface="Times New Roman" panose="02020603050405020304" pitchFamily="18" charset="0"/>
              </a:rPr>
              <a:t> </a:t>
            </a:r>
            <a:r>
              <a:rPr lang="en-US" sz="2200" b="1" dirty="0" err="1">
                <a:effectLst/>
                <a:latin typeface="Calibri" pitchFamily="34" charset="0"/>
                <a:ea typeface="Times New Roman" panose="02020603050405020304" pitchFamily="18" charset="0"/>
              </a:rPr>
              <a:t>evaluarea</a:t>
            </a:r>
            <a:r>
              <a:rPr lang="en-US" sz="2200" b="1" dirty="0">
                <a:effectLst/>
                <a:latin typeface="Calibri" pitchFamily="34" charset="0"/>
                <a:ea typeface="Times New Roman" panose="02020603050405020304" pitchFamily="18" charset="0"/>
              </a:rPr>
              <a:t> </a:t>
            </a:r>
            <a:r>
              <a:rPr lang="en-US" sz="2200" b="1" dirty="0" err="1">
                <a:effectLst/>
                <a:latin typeface="Calibri" pitchFamily="34" charset="0"/>
                <a:ea typeface="Times New Roman" panose="02020603050405020304" pitchFamily="18" charset="0"/>
              </a:rPr>
              <a:t>capacității</a:t>
            </a:r>
            <a:r>
              <a:rPr lang="en-US" sz="2200" b="1" dirty="0">
                <a:effectLst/>
                <a:latin typeface="Calibri" pitchFamily="34" charset="0"/>
                <a:ea typeface="Times New Roman" panose="02020603050405020304" pitchFamily="18" charset="0"/>
              </a:rPr>
              <a:t> de export a </a:t>
            </a:r>
            <a:r>
              <a:rPr lang="en-US" sz="2200" b="1" dirty="0" err="1">
                <a:effectLst/>
                <a:latin typeface="Calibri" pitchFamily="34" charset="0"/>
                <a:ea typeface="Times New Roman" panose="02020603050405020304" pitchFamily="18" charset="0"/>
              </a:rPr>
              <a:t>întreprinderii</a:t>
            </a:r>
            <a:r>
              <a:rPr lang="en-US" sz="2200" b="1" dirty="0">
                <a:effectLst/>
                <a:latin typeface="Calibri" pitchFamily="34" charset="0"/>
                <a:ea typeface="Times New Roman" panose="02020603050405020304" pitchFamily="18" charset="0"/>
              </a:rPr>
              <a:t>: </a:t>
            </a:r>
            <a:endParaRPr lang="ru-RU" sz="2200" b="1" dirty="0">
              <a:effectLst/>
              <a:latin typeface="Calibri" pitchFamily="34" charset="0"/>
              <a:ea typeface="Times New Roman" panose="02020603050405020304" pitchFamily="18" charset="0"/>
            </a:endParaRPr>
          </a:p>
          <a:p>
            <a:pPr algn="just">
              <a:spcBef>
                <a:spcPts val="600"/>
              </a:spcBef>
            </a:pPr>
            <a:r>
              <a:rPr lang="en-US" sz="2200" dirty="0">
                <a:effectLst/>
                <a:latin typeface="Calibri" pitchFamily="34" charset="0"/>
                <a:ea typeface="Times New Roman" panose="02020603050405020304" pitchFamily="18" charset="0"/>
              </a:rPr>
              <a:t>6).</a:t>
            </a:r>
            <a:r>
              <a:rPr lang="ro-RO" sz="2200" dirty="0">
                <a:effectLst/>
                <a:latin typeface="Calibri" pitchFamily="34" charset="0"/>
                <a:ea typeface="Times New Roman" panose="02020603050405020304" pitchFamily="18" charset="0"/>
              </a:rPr>
              <a:t> </a:t>
            </a:r>
            <a:r>
              <a:rPr lang="en-US" sz="2200" b="1" dirty="0">
                <a:effectLst/>
                <a:latin typeface="Calibri" pitchFamily="34" charset="0"/>
                <a:ea typeface="Times New Roman" panose="02020603050405020304" pitchFamily="18" charset="0"/>
              </a:rPr>
              <a:t>EVALUAREA OFERTEI </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oferta</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întreprinderii</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trebuie</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să</a:t>
            </a:r>
            <a:r>
              <a:rPr lang="en-US" sz="2200" dirty="0">
                <a:effectLst/>
                <a:latin typeface="Calibri" pitchFamily="34" charset="0"/>
                <a:ea typeface="Times New Roman" panose="02020603050405020304" pitchFamily="18" charset="0"/>
              </a:rPr>
              <a:t> fie </a:t>
            </a:r>
            <a:r>
              <a:rPr lang="en-US" sz="2200" dirty="0" err="1">
                <a:effectLst/>
                <a:latin typeface="Calibri" pitchFamily="34" charset="0"/>
                <a:ea typeface="Times New Roman" panose="02020603050405020304" pitchFamily="18" charset="0"/>
              </a:rPr>
              <a:t>clar</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definită</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iar</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produsele</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trebuie</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să</a:t>
            </a:r>
            <a:r>
              <a:rPr lang="en-US" sz="2200" dirty="0">
                <a:effectLst/>
                <a:latin typeface="Calibri" pitchFamily="34" charset="0"/>
                <a:ea typeface="Times New Roman" panose="02020603050405020304" pitchFamily="18" charset="0"/>
              </a:rPr>
              <a:t> fie cert competitive </a:t>
            </a:r>
            <a:r>
              <a:rPr lang="en-US" sz="2200" dirty="0" err="1">
                <a:effectLst/>
                <a:latin typeface="Calibri" pitchFamily="34" charset="0"/>
                <a:ea typeface="Times New Roman" panose="02020603050405020304" pitchFamily="18" charset="0"/>
              </a:rPr>
              <a:t>față</a:t>
            </a:r>
            <a:r>
              <a:rPr lang="en-US" sz="2200" dirty="0">
                <a:effectLst/>
                <a:latin typeface="Calibri" pitchFamily="34" charset="0"/>
                <a:ea typeface="Times New Roman" panose="02020603050405020304" pitchFamily="18" charset="0"/>
              </a:rPr>
              <a:t> de </a:t>
            </a:r>
            <a:r>
              <a:rPr lang="en-US" sz="2200" dirty="0" err="1">
                <a:effectLst/>
                <a:latin typeface="Calibri" pitchFamily="34" charset="0"/>
                <a:ea typeface="Times New Roman" panose="02020603050405020304" pitchFamily="18" charset="0"/>
              </a:rPr>
              <a:t>alte</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produse</a:t>
            </a:r>
            <a:r>
              <a:rPr lang="en-US" sz="2200" dirty="0">
                <a:effectLst/>
                <a:latin typeface="Calibri" pitchFamily="34" charset="0"/>
                <a:ea typeface="Times New Roman" panose="02020603050405020304" pitchFamily="18" charset="0"/>
              </a:rPr>
              <a:t> similar pe </a:t>
            </a:r>
            <a:r>
              <a:rPr lang="en-US" sz="2200" dirty="0" err="1">
                <a:effectLst/>
                <a:latin typeface="Calibri" pitchFamily="34" charset="0"/>
                <a:ea typeface="Times New Roman" panose="02020603050405020304" pitchFamily="18" charset="0"/>
              </a:rPr>
              <a:t>piața</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țintă</a:t>
            </a:r>
            <a:r>
              <a:rPr lang="en-US" sz="2200" dirty="0">
                <a:effectLst/>
                <a:latin typeface="Calibri" pitchFamily="34" charset="0"/>
                <a:ea typeface="Times New Roman" panose="02020603050405020304" pitchFamily="18" charset="0"/>
              </a:rPr>
              <a:t> (</a:t>
            </a:r>
            <a:r>
              <a:rPr lang="ro-RO" sz="2200" dirty="0">
                <a:effectLst/>
                <a:latin typeface="Calibri" pitchFamily="34" charset="0"/>
                <a:ea typeface="Times New Roman" panose="02020603050405020304" pitchFamily="18" charset="0"/>
              </a:rPr>
              <a:t>plus valoare </a:t>
            </a:r>
            <a:r>
              <a:rPr lang="en-US" sz="2200" dirty="0" err="1">
                <a:effectLst/>
                <a:latin typeface="Calibri" pitchFamily="34" charset="0"/>
                <a:ea typeface="Times New Roman" panose="02020603050405020304" pitchFamily="18" charset="0"/>
              </a:rPr>
              <a:t>față</a:t>
            </a:r>
            <a:r>
              <a:rPr lang="en-US" sz="2200" dirty="0">
                <a:effectLst/>
                <a:latin typeface="Calibri" pitchFamily="34" charset="0"/>
                <a:ea typeface="Times New Roman" panose="02020603050405020304" pitchFamily="18" charset="0"/>
              </a:rPr>
              <a:t> de </a:t>
            </a:r>
            <a:r>
              <a:rPr lang="en-US" sz="2200" dirty="0" err="1">
                <a:effectLst/>
                <a:latin typeface="Calibri" pitchFamily="34" charset="0"/>
                <a:ea typeface="Times New Roman" panose="02020603050405020304" pitchFamily="18" charset="0"/>
              </a:rPr>
              <a:t>concurenți</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ambalaj</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atractiv</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strategie</a:t>
            </a:r>
            <a:r>
              <a:rPr lang="en-US" sz="2200" dirty="0">
                <a:effectLst/>
                <a:latin typeface="Calibri" pitchFamily="34" charset="0"/>
                <a:ea typeface="Times New Roman" panose="02020603050405020304" pitchFamily="18" charset="0"/>
              </a:rPr>
              <a:t> de </a:t>
            </a:r>
            <a:r>
              <a:rPr lang="en-US" sz="2200" dirty="0" err="1">
                <a:effectLst/>
                <a:latin typeface="Calibri" pitchFamily="34" charset="0"/>
                <a:ea typeface="Times New Roman" panose="02020603050405020304" pitchFamily="18" charset="0"/>
              </a:rPr>
              <a:t>penetrare</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strategia</a:t>
            </a:r>
            <a:r>
              <a:rPr lang="en-US" sz="2200" dirty="0">
                <a:effectLst/>
                <a:latin typeface="Calibri" pitchFamily="34" charset="0"/>
                <a:ea typeface="Times New Roman" panose="02020603050405020304" pitchFamily="18" charset="0"/>
              </a:rPr>
              <a:t> de </a:t>
            </a:r>
            <a:r>
              <a:rPr lang="en-US" sz="2200" dirty="0" err="1">
                <a:effectLst/>
                <a:latin typeface="Calibri" pitchFamily="34" charset="0"/>
                <a:ea typeface="Times New Roman" panose="02020603050405020304" pitchFamily="18" charset="0"/>
              </a:rPr>
              <a:t>stabilire</a:t>
            </a:r>
            <a:r>
              <a:rPr lang="en-US" sz="2200" dirty="0">
                <a:effectLst/>
                <a:latin typeface="Calibri" pitchFamily="34" charset="0"/>
                <a:ea typeface="Times New Roman" panose="02020603050405020304" pitchFamily="18" charset="0"/>
              </a:rPr>
              <a:t> a </a:t>
            </a:r>
            <a:r>
              <a:rPr lang="en-US" sz="2200" dirty="0" err="1">
                <a:effectLst/>
                <a:latin typeface="Calibri" pitchFamily="34" charset="0"/>
                <a:ea typeface="Times New Roman" panose="02020603050405020304" pitchFamily="18" charset="0"/>
              </a:rPr>
              <a:t>prețurilor</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costurile</a:t>
            </a:r>
            <a:r>
              <a:rPr lang="en-US" sz="2200" dirty="0">
                <a:effectLst/>
                <a:latin typeface="Calibri" pitchFamily="34" charset="0"/>
                <a:ea typeface="Times New Roman" panose="02020603050405020304" pitchFamily="18" charset="0"/>
              </a:rPr>
              <a:t> de transport </a:t>
            </a:r>
            <a:r>
              <a:rPr lang="ro-RO" sz="2200" dirty="0">
                <a:effectLst/>
                <a:latin typeface="Calibri" pitchFamily="34" charset="0"/>
                <a:ea typeface="Times New Roman" panose="02020603050405020304" pitchFamily="18" charset="0"/>
              </a:rPr>
              <a:t>mai mici</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termenul</a:t>
            </a:r>
            <a:r>
              <a:rPr lang="en-US" sz="2200" dirty="0">
                <a:effectLst/>
                <a:latin typeface="Calibri" pitchFamily="34" charset="0"/>
                <a:ea typeface="Times New Roman" panose="02020603050405020304" pitchFamily="18" charset="0"/>
              </a:rPr>
              <a:t> de </a:t>
            </a:r>
            <a:r>
              <a:rPr lang="en-US" sz="2200" dirty="0" err="1">
                <a:effectLst/>
                <a:latin typeface="Calibri" pitchFamily="34" charset="0"/>
                <a:ea typeface="Times New Roman" panose="02020603050405020304" pitchFamily="18" charset="0"/>
              </a:rPr>
              <a:t>valabilitate</a:t>
            </a:r>
            <a:r>
              <a:rPr lang="en-US" sz="2200" dirty="0">
                <a:effectLst/>
                <a:latin typeface="Calibri" pitchFamily="34" charset="0"/>
                <a:ea typeface="Times New Roman" panose="02020603050405020304" pitchFamily="18" charset="0"/>
              </a:rPr>
              <a:t> </a:t>
            </a:r>
            <a:r>
              <a:rPr lang="ro-RO" sz="2200" dirty="0">
                <a:effectLst/>
                <a:latin typeface="Calibri" pitchFamily="34" charset="0"/>
                <a:ea typeface="Times New Roman" panose="02020603050405020304" pitchFamily="18" charset="0"/>
              </a:rPr>
              <a:t>adecvat</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certificarea</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necesară</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asistență</a:t>
            </a:r>
            <a:r>
              <a:rPr lang="en-US" sz="2200" dirty="0">
                <a:effectLst/>
                <a:latin typeface="Calibri" pitchFamily="34" charset="0"/>
                <a:ea typeface="Times New Roman" panose="02020603050405020304" pitchFamily="18" charset="0"/>
              </a:rPr>
              <a:t> post-</a:t>
            </a:r>
            <a:r>
              <a:rPr lang="en-US" sz="2200" dirty="0" err="1">
                <a:effectLst/>
                <a:latin typeface="Calibri" pitchFamily="34" charset="0"/>
                <a:ea typeface="Times New Roman" panose="02020603050405020304" pitchFamily="18" charset="0"/>
              </a:rPr>
              <a:t>vânzare</a:t>
            </a:r>
            <a:r>
              <a:rPr lang="en-US" sz="2200" dirty="0">
                <a:effectLst/>
                <a:latin typeface="Calibri" pitchFamily="34" charset="0"/>
                <a:ea typeface="Times New Roman" panose="02020603050405020304" pitchFamily="18" charset="0"/>
              </a:rPr>
              <a:t> pe </a:t>
            </a:r>
            <a:r>
              <a:rPr lang="en-US" sz="2200" dirty="0" err="1">
                <a:effectLst/>
                <a:latin typeface="Calibri" pitchFamily="34" charset="0"/>
                <a:ea typeface="Times New Roman" panose="02020603050405020304" pitchFamily="18" charset="0"/>
              </a:rPr>
              <a:t>piața</a:t>
            </a:r>
            <a:r>
              <a:rPr lang="en-US" sz="2200" dirty="0">
                <a:effectLst/>
                <a:latin typeface="Calibri" pitchFamily="34" charset="0"/>
                <a:ea typeface="Times New Roman" panose="02020603050405020304" pitchFamily="18" charset="0"/>
              </a:rPr>
              <a:t> </a:t>
            </a:r>
            <a:r>
              <a:rPr lang="en-US" sz="2200" dirty="0" err="1">
                <a:effectLst/>
                <a:latin typeface="Calibri" pitchFamily="34" charset="0"/>
                <a:ea typeface="Times New Roman" panose="02020603050405020304" pitchFamily="18" charset="0"/>
              </a:rPr>
              <a:t>terță</a:t>
            </a:r>
            <a:r>
              <a:rPr lang="en-US" sz="2200" dirty="0">
                <a:effectLst/>
                <a:latin typeface="Calibri" pitchFamily="34" charset="0"/>
                <a:ea typeface="Times New Roman" panose="02020603050405020304" pitchFamily="18" charset="0"/>
              </a:rPr>
              <a:t>).</a:t>
            </a:r>
            <a:endParaRPr lang="ru-RU" sz="2200" dirty="0">
              <a:effectLst/>
              <a:latin typeface="Calibri" pitchFamily="34" charset="0"/>
              <a:ea typeface="Times New Roman" panose="02020603050405020304" pitchFamily="18"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7" name="Рисунок 6">
            <a:extLst>
              <a:ext uri="{FF2B5EF4-FFF2-40B4-BE49-F238E27FC236}">
                <a16:creationId xmlns:a16="http://schemas.microsoft.com/office/drawing/2014/main" id="{A83C8A38-6130-4BAA-808B-5D379FD623E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56034" t="18728" r="3748" b="28602"/>
          <a:stretch/>
        </p:blipFill>
        <p:spPr>
          <a:xfrm>
            <a:off x="8086796" y="2053594"/>
            <a:ext cx="3584677" cy="2789495"/>
          </a:xfrm>
          <a:prstGeom prst="rect">
            <a:avLst/>
          </a:prstGeom>
        </p:spPr>
      </p:pic>
    </p:spTree>
    <p:extLst>
      <p:ext uri="{BB962C8B-B14F-4D97-AF65-F5344CB8AC3E}">
        <p14:creationId xmlns:p14="http://schemas.microsoft.com/office/powerpoint/2010/main" val="17670390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.1. </a:t>
            </a:r>
            <a:r>
              <a:rPr lang="ro-RO" altLang="en-US" sz="2000" b="1" dirty="0">
                <a:solidFill>
                  <a:srgbClr val="FF0000"/>
                </a:solidFill>
              </a:rPr>
              <a:t>A</a:t>
            </a:r>
            <a:r>
              <a:rPr lang="ro-RO" sz="2000" b="1" dirty="0">
                <a:solidFill>
                  <a:srgbClr val="FF0000"/>
                </a:solidFill>
              </a:rPr>
              <a:t>naliza capacității de export</a:t>
            </a:r>
            <a:endParaRPr lang="ro-MO" altLang="en-US" sz="2000" b="1" dirty="0">
              <a:solidFill>
                <a:srgbClr val="FF0000"/>
              </a:solidFill>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7" name="Рисунок 6">
            <a:extLst>
              <a:ext uri="{FF2B5EF4-FFF2-40B4-BE49-F238E27FC236}">
                <a16:creationId xmlns:a16="http://schemas.microsoft.com/office/drawing/2014/main" id="{A83C8A38-6130-4BAA-808B-5D379FD623E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56034" t="18728" r="3748" b="28602"/>
          <a:stretch/>
        </p:blipFill>
        <p:spPr>
          <a:xfrm>
            <a:off x="8828085" y="2290503"/>
            <a:ext cx="2979138" cy="2367537"/>
          </a:xfrm>
          <a:prstGeom prst="rect">
            <a:avLst/>
          </a:prstGeom>
        </p:spPr>
      </p:pic>
      <p:sp>
        <p:nvSpPr>
          <p:cNvPr id="3" name="Прямоугольник 2"/>
          <p:cNvSpPr/>
          <p:nvPr/>
        </p:nvSpPr>
        <p:spPr>
          <a:xfrm>
            <a:off x="3842364" y="5112470"/>
            <a:ext cx="5156200" cy="1477328"/>
          </a:xfrm>
          <a:prstGeom prst="rect">
            <a:avLst/>
          </a:prstGeom>
        </p:spPr>
        <p:txBody>
          <a:bodyPr wrap="square">
            <a:spAutoFit/>
          </a:bodyPr>
          <a:lstStyle/>
          <a:p>
            <a:r>
              <a:rPr lang="vi-VN" b="1" dirty="0">
                <a:latin typeface="Calibri" pitchFamily="34" charset="0"/>
              </a:rPr>
              <a:t>Obiectiv 1</a:t>
            </a:r>
            <a:r>
              <a:rPr lang="ro-RO" b="1" dirty="0">
                <a:latin typeface="Calibri" pitchFamily="34" charset="0"/>
              </a:rPr>
              <a:t> </a:t>
            </a:r>
            <a:r>
              <a:rPr lang="vi-VN" b="1" dirty="0">
                <a:latin typeface="Calibri" pitchFamily="34" charset="0"/>
              </a:rPr>
              <a:t>– creșterea </a:t>
            </a:r>
            <a:r>
              <a:rPr lang="ro-RO" b="1" dirty="0">
                <a:latin typeface="Calibri" pitchFamily="34" charset="0"/>
              </a:rPr>
              <a:t>ofertei de produse</a:t>
            </a:r>
            <a:endParaRPr lang="vi-VN" dirty="0">
              <a:latin typeface="Calibri" pitchFamily="34" charset="0"/>
            </a:endParaRPr>
          </a:p>
          <a:p>
            <a:r>
              <a:rPr lang="vi-VN" b="1" dirty="0">
                <a:latin typeface="Calibri" pitchFamily="34" charset="0"/>
              </a:rPr>
              <a:t>Obiectiv 2</a:t>
            </a:r>
            <a:r>
              <a:rPr lang="ro-RO" b="1" dirty="0">
                <a:latin typeface="Calibri" pitchFamily="34" charset="0"/>
              </a:rPr>
              <a:t> </a:t>
            </a:r>
            <a:r>
              <a:rPr lang="vi-VN" b="1" dirty="0">
                <a:latin typeface="Calibri" pitchFamily="34" charset="0"/>
              </a:rPr>
              <a:t>– </a:t>
            </a:r>
            <a:r>
              <a:rPr lang="ro-RO" b="1" dirty="0">
                <a:latin typeface="Calibri" pitchFamily="34" charset="0"/>
              </a:rPr>
              <a:t>diversificarea ofertei de produse</a:t>
            </a:r>
            <a:endParaRPr lang="vi-VN" dirty="0">
              <a:latin typeface="Calibri" pitchFamily="34" charset="0"/>
            </a:endParaRPr>
          </a:p>
          <a:p>
            <a:r>
              <a:rPr lang="vi-VN" b="1" dirty="0">
                <a:latin typeface="Calibri" pitchFamily="34" charset="0"/>
              </a:rPr>
              <a:t>Obiectiv </a:t>
            </a:r>
            <a:r>
              <a:rPr lang="ro-RO" b="1" dirty="0">
                <a:latin typeface="Calibri" pitchFamily="34" charset="0"/>
              </a:rPr>
              <a:t>3 </a:t>
            </a:r>
            <a:r>
              <a:rPr lang="vi-VN" b="1" dirty="0">
                <a:latin typeface="Calibri" pitchFamily="34" charset="0"/>
              </a:rPr>
              <a:t>– creșterea numărului de clienți</a:t>
            </a:r>
            <a:endParaRPr lang="vi-VN" dirty="0">
              <a:latin typeface="Calibri" pitchFamily="34" charset="0"/>
            </a:endParaRPr>
          </a:p>
          <a:p>
            <a:r>
              <a:rPr lang="vi-VN" b="1" dirty="0">
                <a:latin typeface="Calibri" pitchFamily="34" charset="0"/>
              </a:rPr>
              <a:t>Obiectiv </a:t>
            </a:r>
            <a:r>
              <a:rPr lang="ro-RO" b="1" dirty="0">
                <a:latin typeface="Calibri" pitchFamily="34" charset="0"/>
              </a:rPr>
              <a:t>4 </a:t>
            </a:r>
            <a:r>
              <a:rPr lang="vi-VN" b="1" dirty="0">
                <a:latin typeface="Calibri" pitchFamily="34" charset="0"/>
              </a:rPr>
              <a:t>– creșterea valorii tranzacției</a:t>
            </a:r>
            <a:endParaRPr lang="vi-VN" dirty="0">
              <a:latin typeface="Calibri" pitchFamily="34" charset="0"/>
            </a:endParaRPr>
          </a:p>
          <a:p>
            <a:r>
              <a:rPr lang="vi-VN" b="1" dirty="0">
                <a:latin typeface="Calibri" pitchFamily="34" charset="0"/>
              </a:rPr>
              <a:t>Obiectiv </a:t>
            </a:r>
            <a:r>
              <a:rPr lang="ro-RO" b="1" dirty="0">
                <a:latin typeface="Calibri" pitchFamily="34" charset="0"/>
              </a:rPr>
              <a:t>5</a:t>
            </a:r>
            <a:r>
              <a:rPr lang="vi-VN" b="1" dirty="0">
                <a:latin typeface="Calibri" pitchFamily="34" charset="0"/>
              </a:rPr>
              <a:t> </a:t>
            </a:r>
            <a:r>
              <a:rPr lang="ro-RO" b="1" dirty="0">
                <a:latin typeface="Calibri" pitchFamily="34" charset="0"/>
              </a:rPr>
              <a:t>-  </a:t>
            </a:r>
            <a:r>
              <a:rPr lang="vi-VN" b="1" dirty="0">
                <a:latin typeface="Calibri" pitchFamily="34" charset="0"/>
              </a:rPr>
              <a:t>creșterea frecvenței tranzacțiilor</a:t>
            </a:r>
            <a:endParaRPr lang="vi-VN" dirty="0">
              <a:latin typeface="Calibri" pitchFamily="34" charset="0"/>
            </a:endParaRPr>
          </a:p>
        </p:txBody>
      </p:sp>
      <p:sp>
        <p:nvSpPr>
          <p:cNvPr id="6" name="Прямоугольник 5"/>
          <p:cNvSpPr/>
          <p:nvPr/>
        </p:nvSpPr>
        <p:spPr>
          <a:xfrm>
            <a:off x="482601" y="2027721"/>
            <a:ext cx="7890932" cy="2893100"/>
          </a:xfrm>
          <a:prstGeom prst="rect">
            <a:avLst/>
          </a:prstGeom>
        </p:spPr>
        <p:txBody>
          <a:bodyPr wrap="square">
            <a:spAutoFit/>
          </a:bodyPr>
          <a:lstStyle/>
          <a:p>
            <a:pPr algn="just" fontAlgn="t">
              <a:spcBef>
                <a:spcPts val="600"/>
              </a:spcBef>
            </a:pPr>
            <a:r>
              <a:rPr lang="en-US" dirty="0">
                <a:latin typeface="Calibri" pitchFamily="34" charset="0"/>
                <a:ea typeface="Times New Roman" panose="02020603050405020304" pitchFamily="18" charset="0"/>
              </a:rPr>
              <a:t>6).</a:t>
            </a:r>
            <a:r>
              <a:rPr lang="ro-RO" dirty="0">
                <a:latin typeface="Calibri" pitchFamily="34" charset="0"/>
                <a:ea typeface="Times New Roman" panose="02020603050405020304" pitchFamily="18" charset="0"/>
              </a:rPr>
              <a:t> </a:t>
            </a:r>
            <a:r>
              <a:rPr lang="en-US" b="1" dirty="0">
                <a:latin typeface="Calibri" pitchFamily="34" charset="0"/>
                <a:ea typeface="Times New Roman" panose="02020603050405020304" pitchFamily="18" charset="0"/>
              </a:rPr>
              <a:t>EVALUAREA OFERTEI </a:t>
            </a:r>
            <a:endParaRPr lang="ro-RO" b="1" dirty="0">
              <a:latin typeface="Calibri" pitchFamily="34" charset="0"/>
              <a:ea typeface="Times New Roman" panose="02020603050405020304" pitchFamily="18" charset="0"/>
            </a:endParaRPr>
          </a:p>
          <a:p>
            <a:pPr marL="285750" indent="-285750" algn="just" fontAlgn="t">
              <a:spcBef>
                <a:spcPts val="600"/>
              </a:spcBef>
              <a:buFont typeface="Wingdings" pitchFamily="2" charset="2"/>
              <a:buChar char="Ø"/>
            </a:pPr>
            <a:r>
              <a:rPr lang="ro-RO" sz="1600" dirty="0">
                <a:latin typeface="Calibri" pitchFamily="34" charset="0"/>
              </a:rPr>
              <a:t>Evaluarea ofertei în corelaţie cu </a:t>
            </a:r>
            <a:r>
              <a:rPr lang="vi-VN" sz="1600" dirty="0">
                <a:latin typeface="Calibri" pitchFamily="34" charset="0"/>
              </a:rPr>
              <a:t>concurenţii direcţi </a:t>
            </a:r>
            <a:r>
              <a:rPr lang="ro-RO" sz="1600" dirty="0">
                <a:latin typeface="Calibri" pitchFamily="34" charset="0"/>
              </a:rPr>
              <a:t>(</a:t>
            </a:r>
            <a:r>
              <a:rPr lang="vi-VN" sz="1600" dirty="0">
                <a:latin typeface="Calibri" pitchFamily="34" charset="0"/>
              </a:rPr>
              <a:t>concurenţa directă nu ajută la supravieţuire decât firmele foarte puternice, cu suficiente mijloace financiare</a:t>
            </a:r>
            <a:r>
              <a:rPr lang="ro-RO" sz="1600" dirty="0">
                <a:latin typeface="Calibri" pitchFamily="34" charset="0"/>
              </a:rPr>
              <a:t>)</a:t>
            </a:r>
            <a:r>
              <a:rPr lang="vi-VN" sz="1600" dirty="0">
                <a:latin typeface="Calibri" pitchFamily="34" charset="0"/>
              </a:rPr>
              <a:t>;</a:t>
            </a:r>
          </a:p>
          <a:p>
            <a:pPr marL="285750" indent="-285750" algn="just" fontAlgn="t">
              <a:spcBef>
                <a:spcPts val="600"/>
              </a:spcBef>
              <a:buFont typeface="Wingdings" pitchFamily="2" charset="2"/>
              <a:buChar char="Ø"/>
            </a:pPr>
            <a:r>
              <a:rPr lang="ro-RO" sz="1600" dirty="0">
                <a:latin typeface="Calibri" pitchFamily="34" charset="0"/>
              </a:rPr>
              <a:t>Evaluarea ofertei în corelaţie cu </a:t>
            </a:r>
            <a:r>
              <a:rPr lang="vi-VN" sz="1600" dirty="0">
                <a:latin typeface="Calibri" pitchFamily="34" charset="0"/>
              </a:rPr>
              <a:t>concurenţii indirecţi sunt firmele care oferă un produs similar consumatorilor dar cu caracteristici diferite, satisfăcând alte nevoi sau preferinţe. </a:t>
            </a:r>
            <a:endParaRPr lang="ro-RO" sz="1600" dirty="0">
              <a:latin typeface="Calibri" pitchFamily="34" charset="0"/>
            </a:endParaRPr>
          </a:p>
          <a:p>
            <a:pPr marL="285750" indent="-285750" algn="just" fontAlgn="t">
              <a:spcBef>
                <a:spcPts val="600"/>
              </a:spcBef>
              <a:buFont typeface="Wingdings" pitchFamily="2" charset="2"/>
              <a:buChar char="Ø"/>
            </a:pPr>
            <a:r>
              <a:rPr lang="ro-RO" sz="1600" dirty="0">
                <a:latin typeface="Calibri" pitchFamily="34" charset="0"/>
              </a:rPr>
              <a:t>Evaluarea ofertei în corelaţie cu </a:t>
            </a:r>
            <a:r>
              <a:rPr lang="vi-VN" sz="1600" dirty="0">
                <a:latin typeface="Calibri" pitchFamily="34" charset="0"/>
              </a:rPr>
              <a:t>înlocuitorii sunt concurenţii care vin cu produse foarte diferite ca formă şi conţinut, dar care satisfac aceeaşi nevoie a consumatorilor. </a:t>
            </a:r>
            <a:endParaRPr lang="ro-RO" sz="1600" dirty="0">
              <a:latin typeface="Calibri" pitchFamily="34" charset="0"/>
            </a:endParaRPr>
          </a:p>
          <a:p>
            <a:pPr marL="285750" indent="-285750" algn="just" fontAlgn="t">
              <a:spcBef>
                <a:spcPts val="600"/>
              </a:spcBef>
              <a:buFont typeface="Wingdings" pitchFamily="2" charset="2"/>
              <a:buChar char="Ø"/>
            </a:pPr>
            <a:r>
              <a:rPr lang="ro-RO" sz="1600" dirty="0">
                <a:latin typeface="Calibri" pitchFamily="34" charset="0"/>
              </a:rPr>
              <a:t>Evaluarea ofertei în corelaţie cu </a:t>
            </a:r>
            <a:r>
              <a:rPr lang="vi-VN" sz="1600" dirty="0">
                <a:latin typeface="Calibri" pitchFamily="34" charset="0"/>
              </a:rPr>
              <a:t>n</a:t>
            </a:r>
            <a:r>
              <a:rPr lang="ro-RO" sz="1600" dirty="0">
                <a:latin typeface="Calibri" pitchFamily="34" charset="0"/>
              </a:rPr>
              <a:t>oi</a:t>
            </a:r>
            <a:r>
              <a:rPr lang="vi-VN" sz="1600" dirty="0">
                <a:latin typeface="Calibri" pitchFamily="34" charset="0"/>
              </a:rPr>
              <a:t> veniţii sunt firmele care deja vând unui anumit grup de consumatori şi se decid să-şi extindă gama de produse pe care le oferă sau firmele producătoare care achiziţionează şi o reţea de distribuţie.</a:t>
            </a:r>
          </a:p>
        </p:txBody>
      </p:sp>
    </p:spTree>
    <p:extLst>
      <p:ext uri="{BB962C8B-B14F-4D97-AF65-F5344CB8AC3E}">
        <p14:creationId xmlns:p14="http://schemas.microsoft.com/office/powerpoint/2010/main" val="41813671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.1. </a:t>
            </a:r>
            <a:r>
              <a:rPr lang="ro-RO" altLang="en-US" sz="2000" b="1" dirty="0">
                <a:solidFill>
                  <a:srgbClr val="FF0000"/>
                </a:solidFill>
              </a:rPr>
              <a:t>A</a:t>
            </a:r>
            <a:r>
              <a:rPr lang="ro-RO" sz="2000" b="1" dirty="0">
                <a:solidFill>
                  <a:srgbClr val="FF0000"/>
                </a:solidFill>
              </a:rPr>
              <a:t>naliza capacității de export</a:t>
            </a:r>
            <a:endParaRPr lang="ro-MO" altLang="en-US" sz="2000" b="1" dirty="0">
              <a:solidFill>
                <a:srgbClr val="FF0000"/>
              </a:solidFill>
            </a:endParaRPr>
          </a:p>
        </p:txBody>
      </p:sp>
      <p:sp>
        <p:nvSpPr>
          <p:cNvPr id="12" name="Прямоугольник 11"/>
          <p:cNvSpPr/>
          <p:nvPr/>
        </p:nvSpPr>
        <p:spPr>
          <a:xfrm>
            <a:off x="437243" y="2206043"/>
            <a:ext cx="6835624" cy="3216265"/>
          </a:xfrm>
          <a:prstGeom prst="rect">
            <a:avLst/>
          </a:prstGeom>
        </p:spPr>
        <p:txBody>
          <a:bodyPr wrap="square">
            <a:spAutoFit/>
          </a:bodyPr>
          <a:lstStyle/>
          <a:p>
            <a:pPr algn="just">
              <a:spcBef>
                <a:spcPts val="600"/>
              </a:spcBef>
              <a:spcAft>
                <a:spcPts val="600"/>
              </a:spcAft>
            </a:pPr>
            <a:r>
              <a:rPr lang="en-US" sz="2200" b="1" dirty="0" err="1">
                <a:effectLst/>
                <a:latin typeface="Times New Roman" panose="02020603050405020304" pitchFamily="18" charset="0"/>
                <a:ea typeface="Times New Roman" panose="02020603050405020304" pitchFamily="18" charset="0"/>
              </a:rPr>
              <a:t>Nivelurile</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în</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evaluarea</a:t>
            </a:r>
            <a:r>
              <a:rPr lang="en-US" sz="2200" b="1" dirty="0">
                <a:effectLst/>
                <a:latin typeface="Times New Roman" panose="02020603050405020304" pitchFamily="18" charset="0"/>
                <a:ea typeface="Times New Roman" panose="02020603050405020304" pitchFamily="18" charset="0"/>
              </a:rPr>
              <a:t> </a:t>
            </a:r>
            <a:r>
              <a:rPr lang="en-US" sz="2200" b="1" dirty="0" err="1">
                <a:effectLst/>
                <a:latin typeface="Times New Roman" panose="02020603050405020304" pitchFamily="18" charset="0"/>
                <a:ea typeface="Times New Roman" panose="02020603050405020304" pitchFamily="18" charset="0"/>
              </a:rPr>
              <a:t>capacității</a:t>
            </a:r>
            <a:r>
              <a:rPr lang="en-US" sz="2200" b="1" dirty="0">
                <a:effectLst/>
                <a:latin typeface="Times New Roman" panose="02020603050405020304" pitchFamily="18" charset="0"/>
                <a:ea typeface="Times New Roman" panose="02020603050405020304" pitchFamily="18" charset="0"/>
              </a:rPr>
              <a:t> de export a </a:t>
            </a:r>
            <a:r>
              <a:rPr lang="en-US" sz="2200" b="1" dirty="0" err="1">
                <a:effectLst/>
                <a:latin typeface="Times New Roman" panose="02020603050405020304" pitchFamily="18" charset="0"/>
                <a:ea typeface="Times New Roman" panose="02020603050405020304" pitchFamily="18" charset="0"/>
              </a:rPr>
              <a:t>întreprinderii</a:t>
            </a:r>
            <a:r>
              <a:rPr lang="en-US" sz="2200" b="1" dirty="0">
                <a:effectLst/>
                <a:latin typeface="Times New Roman" panose="02020603050405020304" pitchFamily="18" charset="0"/>
                <a:ea typeface="Times New Roman" panose="02020603050405020304" pitchFamily="18" charset="0"/>
              </a:rPr>
              <a:t>: </a:t>
            </a:r>
            <a:endParaRPr lang="ru-RU" sz="2200" b="1" dirty="0">
              <a:effectLst/>
              <a:latin typeface="Times New Roman" panose="02020603050405020304" pitchFamily="18" charset="0"/>
              <a:ea typeface="Times New Roman" panose="02020603050405020304" pitchFamily="18" charset="0"/>
            </a:endParaRPr>
          </a:p>
          <a:p>
            <a:pPr algn="just"/>
            <a:r>
              <a:rPr lang="en-US" sz="2200" dirty="0">
                <a:effectLst/>
                <a:latin typeface="Times New Roman" panose="02020603050405020304" pitchFamily="18" charset="0"/>
                <a:ea typeface="Times New Roman" panose="02020603050405020304" pitchFamily="18" charset="0"/>
              </a:rPr>
              <a:t>7).</a:t>
            </a:r>
            <a:r>
              <a:rPr lang="ro-RO" sz="2200" dirty="0">
                <a:effectLst/>
                <a:latin typeface="Times New Roman" panose="02020603050405020304" pitchFamily="18" charset="0"/>
                <a:ea typeface="Times New Roman" panose="02020603050405020304" pitchFamily="18" charset="0"/>
              </a:rPr>
              <a:t> </a:t>
            </a:r>
            <a:r>
              <a:rPr lang="en-US" sz="2200" b="1" dirty="0">
                <a:effectLst/>
                <a:latin typeface="Times New Roman" panose="02020603050405020304" pitchFamily="18" charset="0"/>
                <a:ea typeface="Times New Roman" panose="02020603050405020304" pitchFamily="18" charset="0"/>
              </a:rPr>
              <a:t>PREGĂTIREA MATERIALELOR DE MARKETING </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necesită</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evaluarea</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dacă</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materialele</a:t>
            </a:r>
            <a:r>
              <a:rPr lang="en-US" sz="2200" dirty="0">
                <a:effectLst/>
                <a:latin typeface="Times New Roman" panose="02020603050405020304" pitchFamily="18" charset="0"/>
                <a:ea typeface="Times New Roman" panose="02020603050405020304" pitchFamily="18" charset="0"/>
              </a:rPr>
              <a:t> de marketing </a:t>
            </a:r>
            <a:r>
              <a:rPr lang="en-US" sz="2200" dirty="0" err="1">
                <a:effectLst/>
                <a:latin typeface="Times New Roman" panose="02020603050405020304" pitchFamily="18" charset="0"/>
                <a:ea typeface="Times New Roman" panose="02020603050405020304" pitchFamily="18" charset="0"/>
              </a:rPr>
              <a:t>și</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promovare</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actuale</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sunt</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potrivite</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pentru</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dezvoltarea</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exporturilor</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sau</a:t>
            </a:r>
            <a:r>
              <a:rPr lang="en-US" sz="2200" dirty="0">
                <a:effectLst/>
                <a:latin typeface="Times New Roman" panose="02020603050405020304" pitchFamily="18" charset="0"/>
                <a:ea typeface="Times New Roman" panose="02020603050405020304" pitchFamily="18" charset="0"/>
              </a:rPr>
              <a:t> cum pot fi </a:t>
            </a:r>
            <a:r>
              <a:rPr lang="en-US" sz="2200" dirty="0" err="1">
                <a:effectLst/>
                <a:latin typeface="Times New Roman" panose="02020603050405020304" pitchFamily="18" charset="0"/>
                <a:ea typeface="Times New Roman" panose="02020603050405020304" pitchFamily="18" charset="0"/>
              </a:rPr>
              <a:t>acestea</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îmbunătățite</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pentru</a:t>
            </a:r>
            <a:r>
              <a:rPr lang="en-US" sz="2200" dirty="0">
                <a:effectLst/>
                <a:latin typeface="Times New Roman" panose="02020603050405020304" pitchFamily="18" charset="0"/>
                <a:ea typeface="Times New Roman" panose="02020603050405020304" pitchFamily="18" charset="0"/>
              </a:rPr>
              <a:t> a </a:t>
            </a:r>
            <a:r>
              <a:rPr lang="en-US" sz="2200" dirty="0" err="1">
                <a:effectLst/>
                <a:latin typeface="Times New Roman" panose="02020603050405020304" pitchFamily="18" charset="0"/>
                <a:ea typeface="Times New Roman" panose="02020603050405020304" pitchFamily="18" charset="0"/>
              </a:rPr>
              <a:t>deveni</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mai</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atractive</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pentru</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piața</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identitate</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vizuală</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uniformă</a:t>
            </a:r>
            <a:r>
              <a:rPr lang="en-US" sz="2200" dirty="0">
                <a:effectLst/>
                <a:latin typeface="Times New Roman" panose="02020603050405020304" pitchFamily="18" charset="0"/>
                <a:ea typeface="Times New Roman" panose="02020603050405020304" pitchFamily="18" charset="0"/>
              </a:rPr>
              <a:t>, website </a:t>
            </a:r>
            <a:r>
              <a:rPr lang="en-US" sz="2200" dirty="0" err="1">
                <a:effectLst/>
                <a:latin typeface="Times New Roman" panose="02020603050405020304" pitchFamily="18" charset="0"/>
                <a:ea typeface="Times New Roman" panose="02020603050405020304" pitchFamily="18" charset="0"/>
              </a:rPr>
              <a:t>în</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limba</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engleză</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și</a:t>
            </a:r>
            <a:r>
              <a:rPr lang="en-US" sz="2200" dirty="0">
                <a:effectLst/>
                <a:latin typeface="Times New Roman" panose="02020603050405020304" pitchFamily="18" charset="0"/>
                <a:ea typeface="Times New Roman" panose="02020603050405020304" pitchFamily="18" charset="0"/>
              </a:rPr>
              <a:t>/</a:t>
            </a:r>
            <a:r>
              <a:rPr lang="en-US" sz="2200" dirty="0" err="1">
                <a:effectLst/>
                <a:latin typeface="Times New Roman" panose="02020603050405020304" pitchFamily="18" charset="0"/>
                <a:ea typeface="Times New Roman" panose="02020603050405020304" pitchFamily="18" charset="0"/>
              </a:rPr>
              <a:t>sau</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în</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limba</a:t>
            </a:r>
            <a:r>
              <a:rPr lang="en-US" sz="2200" dirty="0">
                <a:effectLst/>
                <a:latin typeface="Times New Roman" panose="02020603050405020304" pitchFamily="18" charset="0"/>
                <a:ea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rPr>
              <a:t>țării-țintă</a:t>
            </a:r>
            <a:r>
              <a:rPr lang="en-US" sz="2200" dirty="0">
                <a:effectLst/>
                <a:latin typeface="Times New Roman" panose="02020603050405020304" pitchFamily="18" charset="0"/>
                <a:ea typeface="Times New Roman" panose="02020603050405020304" pitchFamily="18" charset="0"/>
              </a:rPr>
              <a:t>).</a:t>
            </a:r>
            <a:endParaRPr lang="ru-RU" sz="2200" dirty="0">
              <a:effectLst/>
              <a:latin typeface="Times New Roman" panose="02020603050405020304"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10" name="Рисунок 9">
            <a:extLst>
              <a:ext uri="{FF2B5EF4-FFF2-40B4-BE49-F238E27FC236}">
                <a16:creationId xmlns:a16="http://schemas.microsoft.com/office/drawing/2014/main" id="{F736323B-300C-4B32-8D63-074838CECD8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33548" t="22424" r="34436" b="18065"/>
          <a:stretch/>
        </p:blipFill>
        <p:spPr>
          <a:xfrm>
            <a:off x="7941527" y="1724101"/>
            <a:ext cx="3338683" cy="4389920"/>
          </a:xfrm>
          <a:prstGeom prst="rect">
            <a:avLst/>
          </a:prstGeom>
        </p:spPr>
      </p:pic>
    </p:spTree>
    <p:extLst>
      <p:ext uri="{BB962C8B-B14F-4D97-AF65-F5344CB8AC3E}">
        <p14:creationId xmlns:p14="http://schemas.microsoft.com/office/powerpoint/2010/main" val="7446029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.1. </a:t>
            </a:r>
            <a:r>
              <a:rPr lang="ro-RO" altLang="en-US" sz="2000" b="1" dirty="0">
                <a:solidFill>
                  <a:srgbClr val="FF0000"/>
                </a:solidFill>
              </a:rPr>
              <a:t>A</a:t>
            </a:r>
            <a:r>
              <a:rPr lang="ro-RO" sz="2000" b="1" dirty="0">
                <a:solidFill>
                  <a:srgbClr val="FF0000"/>
                </a:solidFill>
              </a:rPr>
              <a:t>naliza capacității de export</a:t>
            </a:r>
            <a:endParaRPr lang="ro-MO" altLang="en-US" sz="2000" b="1" dirty="0">
              <a:solidFill>
                <a:srgbClr val="FF0000"/>
              </a:solidFill>
            </a:endParaRPr>
          </a:p>
        </p:txBody>
      </p:sp>
      <p:sp>
        <p:nvSpPr>
          <p:cNvPr id="12" name="Прямоугольник 11"/>
          <p:cNvSpPr/>
          <p:nvPr/>
        </p:nvSpPr>
        <p:spPr>
          <a:xfrm>
            <a:off x="437243" y="1964011"/>
            <a:ext cx="7910345" cy="4185761"/>
          </a:xfrm>
          <a:prstGeom prst="rect">
            <a:avLst/>
          </a:prstGeom>
        </p:spPr>
        <p:txBody>
          <a:bodyPr wrap="square">
            <a:spAutoFit/>
          </a:bodyPr>
          <a:lstStyle/>
          <a:p>
            <a:pPr algn="just"/>
            <a:r>
              <a:rPr lang="en-US" sz="2400" dirty="0">
                <a:effectLst/>
                <a:latin typeface="Calibri" pitchFamily="34" charset="0"/>
                <a:ea typeface="Times New Roman" panose="02020603050405020304" pitchFamily="18" charset="0"/>
              </a:rPr>
              <a:t>7).</a:t>
            </a:r>
            <a:r>
              <a:rPr lang="ro-RO" sz="2400" dirty="0">
                <a:effectLst/>
                <a:latin typeface="Calibri" pitchFamily="34" charset="0"/>
                <a:ea typeface="Times New Roman" panose="02020603050405020304" pitchFamily="18" charset="0"/>
              </a:rPr>
              <a:t> </a:t>
            </a:r>
            <a:r>
              <a:rPr lang="en-US" sz="2400" b="1" dirty="0">
                <a:effectLst/>
                <a:latin typeface="Calibri" pitchFamily="34" charset="0"/>
                <a:ea typeface="Times New Roman" panose="02020603050405020304" pitchFamily="18" charset="0"/>
              </a:rPr>
              <a:t>PREGĂTIREA MATERIALELOR DE MARKETING</a:t>
            </a:r>
            <a:endParaRPr lang="ro-RO" sz="2400" dirty="0">
              <a:effectLst/>
              <a:latin typeface="Calibri" pitchFamily="34" charset="0"/>
              <a:ea typeface="Times New Roman" panose="02020603050405020304" pitchFamily="18" charset="0"/>
            </a:endParaRPr>
          </a:p>
          <a:p>
            <a:pPr algn="just"/>
            <a:r>
              <a:rPr lang="en-US" sz="1800" b="1" dirty="0" err="1">
                <a:effectLst/>
                <a:latin typeface="Calibri" pitchFamily="34" charset="0"/>
                <a:ea typeface="Times New Roman" panose="02020603050405020304" pitchFamily="18" charset="0"/>
              </a:rPr>
              <a:t>În</a:t>
            </a:r>
            <a:r>
              <a:rPr lang="en-US" sz="1800" b="1" dirty="0">
                <a:effectLst/>
                <a:latin typeface="Calibri" pitchFamily="34" charset="0"/>
                <a:ea typeface="Times New Roman" panose="02020603050405020304" pitchFamily="18" charset="0"/>
              </a:rPr>
              <a:t> </a:t>
            </a:r>
            <a:r>
              <a:rPr lang="en-US" sz="1800" b="1" dirty="0" err="1">
                <a:effectLst/>
                <a:latin typeface="Calibri" pitchFamily="34" charset="0"/>
                <a:ea typeface="Times New Roman" panose="02020603050405020304" pitchFamily="18" charset="0"/>
              </a:rPr>
              <a:t>cazul</a:t>
            </a:r>
            <a:r>
              <a:rPr lang="en-US" sz="1800" b="1" dirty="0">
                <a:effectLst/>
                <a:latin typeface="Calibri" pitchFamily="34" charset="0"/>
                <a:ea typeface="Times New Roman" panose="02020603050405020304" pitchFamily="18" charset="0"/>
              </a:rPr>
              <a:t> </a:t>
            </a:r>
            <a:r>
              <a:rPr lang="en-US" sz="1800" b="1" dirty="0" err="1">
                <a:effectLst/>
                <a:latin typeface="Calibri" pitchFamily="34" charset="0"/>
                <a:ea typeface="Times New Roman" panose="02020603050405020304" pitchFamily="18" charset="0"/>
              </a:rPr>
              <a:t>exportului</a:t>
            </a:r>
            <a:r>
              <a:rPr lang="en-US" sz="1800" b="1" dirty="0">
                <a:effectLst/>
                <a:latin typeface="Calibri" pitchFamily="34" charset="0"/>
                <a:ea typeface="Times New Roman" panose="02020603050405020304" pitchFamily="18" charset="0"/>
              </a:rPr>
              <a:t> de </a:t>
            </a:r>
            <a:r>
              <a:rPr lang="en-US" sz="1800" b="1" dirty="0" err="1">
                <a:effectLst/>
                <a:latin typeface="Calibri" pitchFamily="34" charset="0"/>
                <a:ea typeface="Times New Roman" panose="02020603050405020304" pitchFamily="18" charset="0"/>
              </a:rPr>
              <a:t>servicii</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mai</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este</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indicat</a:t>
            </a:r>
            <a:r>
              <a:rPr lang="en-US" sz="1800" dirty="0">
                <a:effectLst/>
                <a:latin typeface="Calibri" pitchFamily="34" charset="0"/>
                <a:ea typeface="Times New Roman" panose="02020603050405020304" pitchFamily="18" charset="0"/>
              </a:rPr>
              <a:t> de a </a:t>
            </a:r>
            <a:r>
              <a:rPr lang="en-US" sz="1800" dirty="0" err="1">
                <a:effectLst/>
                <a:latin typeface="Calibri" pitchFamily="34" charset="0"/>
                <a:ea typeface="Times New Roman" panose="02020603050405020304" pitchFamily="18" charset="0"/>
              </a:rPr>
              <a:t>răspunde</a:t>
            </a:r>
            <a:r>
              <a:rPr lang="en-US" sz="1800" dirty="0">
                <a:effectLst/>
                <a:latin typeface="Calibri" pitchFamily="34" charset="0"/>
                <a:ea typeface="Times New Roman" panose="02020603050405020304" pitchFamily="18" charset="0"/>
              </a:rPr>
              <a:t> la </a:t>
            </a:r>
            <a:r>
              <a:rPr lang="en-US" sz="1800" dirty="0" err="1">
                <a:effectLst/>
                <a:latin typeface="Calibri" pitchFamily="34" charset="0"/>
                <a:ea typeface="Times New Roman" panose="02020603050405020304" pitchFamily="18" charset="0"/>
              </a:rPr>
              <a:t>câteva</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întrebări</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esențiale</a:t>
            </a:r>
            <a:r>
              <a:rPr lang="en-US" sz="1800" dirty="0">
                <a:effectLst/>
                <a:latin typeface="Calibri" pitchFamily="34" charset="0"/>
                <a:ea typeface="Times New Roman" panose="02020603050405020304" pitchFamily="18" charset="0"/>
              </a:rPr>
              <a:t>: </a:t>
            </a:r>
            <a:endParaRPr lang="ru-RU" sz="1800" dirty="0">
              <a:effectLst/>
              <a:latin typeface="Calibri" pitchFamily="34" charset="0"/>
              <a:ea typeface="Times New Roman" panose="02020603050405020304" pitchFamily="18" charset="0"/>
            </a:endParaRPr>
          </a:p>
          <a:p>
            <a:pPr marL="285750" indent="-285750" algn="just">
              <a:spcBef>
                <a:spcPts val="600"/>
              </a:spcBef>
              <a:buFont typeface="Wingdings" panose="05000000000000000000" pitchFamily="2" charset="2"/>
              <a:buChar char="Ø"/>
            </a:pPr>
            <a:r>
              <a:rPr lang="en-US" sz="1800" dirty="0">
                <a:effectLst/>
                <a:latin typeface="Calibri" pitchFamily="34" charset="0"/>
                <a:ea typeface="Times New Roman" panose="02020603050405020304" pitchFamily="18" charset="0"/>
              </a:rPr>
              <a:t>de </a:t>
            </a:r>
            <a:r>
              <a:rPr lang="en-US" sz="1800" dirty="0" err="1">
                <a:effectLst/>
                <a:latin typeface="Calibri" pitchFamily="34" charset="0"/>
                <a:ea typeface="Times New Roman" panose="02020603050405020304" pitchFamily="18" charset="0"/>
              </a:rPr>
              <a:t>ce</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serviciile</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dvs</a:t>
            </a:r>
            <a:r>
              <a:rPr lang="en-US" sz="1800" dirty="0">
                <a:effectLst/>
                <a:latin typeface="Calibri" pitchFamily="34" charset="0"/>
                <a:ea typeface="Times New Roman" panose="02020603050405020304" pitchFamily="18" charset="0"/>
              </a:rPr>
              <a:t>. sunt </a:t>
            </a:r>
            <a:r>
              <a:rPr lang="en-US" sz="1800" dirty="0" err="1">
                <a:effectLst/>
                <a:latin typeface="Calibri" pitchFamily="34" charset="0"/>
                <a:ea typeface="Times New Roman" panose="02020603050405020304" pitchFamily="18" charset="0"/>
              </a:rPr>
              <a:t>speciale</a:t>
            </a:r>
            <a:r>
              <a:rPr lang="en-US" sz="1800" dirty="0">
                <a:effectLst/>
                <a:latin typeface="Calibri" pitchFamily="34" charset="0"/>
                <a:ea typeface="Times New Roman" panose="02020603050405020304" pitchFamily="18" charset="0"/>
              </a:rPr>
              <a:t>/</a:t>
            </a:r>
            <a:r>
              <a:rPr lang="en-US" sz="1800" dirty="0" err="1">
                <a:effectLst/>
                <a:latin typeface="Calibri" pitchFamily="34" charset="0"/>
                <a:ea typeface="Times New Roman" panose="02020603050405020304" pitchFamily="18" charset="0"/>
              </a:rPr>
              <a:t>unice</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și</a:t>
            </a:r>
            <a:r>
              <a:rPr lang="en-US" sz="1800" dirty="0">
                <a:effectLst/>
                <a:latin typeface="Calibri" pitchFamily="34" charset="0"/>
                <a:ea typeface="Times New Roman" panose="02020603050405020304" pitchFamily="18" charset="0"/>
              </a:rPr>
              <a:t> cum </a:t>
            </a:r>
            <a:r>
              <a:rPr lang="en-US" sz="1800" dirty="0" err="1">
                <a:effectLst/>
                <a:latin typeface="Calibri" pitchFamily="34" charset="0"/>
                <a:ea typeface="Times New Roman" panose="02020603050405020304" pitchFamily="18" charset="0"/>
              </a:rPr>
              <a:t>vor</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putea</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concura</a:t>
            </a:r>
            <a:r>
              <a:rPr lang="en-US" sz="1800" dirty="0">
                <a:effectLst/>
                <a:latin typeface="Calibri" pitchFamily="34" charset="0"/>
                <a:ea typeface="Times New Roman" panose="02020603050405020304" pitchFamily="18" charset="0"/>
              </a:rPr>
              <a:t> pe </a:t>
            </a:r>
            <a:r>
              <a:rPr lang="en-US" sz="1800" dirty="0" err="1">
                <a:effectLst/>
                <a:latin typeface="Calibri" pitchFamily="34" charset="0"/>
                <a:ea typeface="Times New Roman" panose="02020603050405020304" pitchFamily="18" charset="0"/>
              </a:rPr>
              <a:t>piața</a:t>
            </a:r>
            <a:r>
              <a:rPr lang="en-US" sz="1800" dirty="0">
                <a:effectLst/>
                <a:latin typeface="Calibri" pitchFamily="34" charset="0"/>
                <a:ea typeface="Times New Roman" panose="02020603050405020304" pitchFamily="18" charset="0"/>
              </a:rPr>
              <a:t> UE? </a:t>
            </a:r>
            <a:endParaRPr lang="ru-RU" sz="1800" dirty="0">
              <a:effectLst/>
              <a:latin typeface="Calibri" pitchFamily="34" charset="0"/>
              <a:ea typeface="Times New Roman" panose="02020603050405020304" pitchFamily="18" charset="0"/>
            </a:endParaRPr>
          </a:p>
          <a:p>
            <a:pPr marL="285750" indent="-285750" algn="just">
              <a:spcBef>
                <a:spcPts val="600"/>
              </a:spcBef>
              <a:buFont typeface="Wingdings" panose="05000000000000000000" pitchFamily="2" charset="2"/>
              <a:buChar char="Ø"/>
            </a:pPr>
            <a:r>
              <a:rPr lang="en-US" sz="1800" dirty="0" err="1">
                <a:effectLst/>
                <a:latin typeface="Calibri" pitchFamily="34" charset="0"/>
                <a:ea typeface="Times New Roman" panose="02020603050405020304" pitchFamily="18" charset="0"/>
              </a:rPr>
              <a:t>ce</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permisiuni</a:t>
            </a:r>
            <a:r>
              <a:rPr lang="en-US" sz="1800" dirty="0">
                <a:effectLst/>
                <a:latin typeface="Calibri" pitchFamily="34" charset="0"/>
                <a:ea typeface="Times New Roman" panose="02020603050405020304" pitchFamily="18" charset="0"/>
              </a:rPr>
              <a:t> sunt </a:t>
            </a:r>
            <a:r>
              <a:rPr lang="en-US" sz="1800" dirty="0" err="1">
                <a:effectLst/>
                <a:latin typeface="Calibri" pitchFamily="34" charset="0"/>
                <a:ea typeface="Times New Roman" panose="02020603050405020304" pitchFamily="18" charset="0"/>
              </a:rPr>
              <a:t>necesare</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pentru</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furnizarea</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serviciilor</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dvs</a:t>
            </a:r>
            <a:r>
              <a:rPr lang="en-US" sz="1800" dirty="0">
                <a:effectLst/>
                <a:latin typeface="Calibri" pitchFamily="34" charset="0"/>
                <a:ea typeface="Times New Roman" panose="02020603050405020304" pitchFamily="18" charset="0"/>
              </a:rPr>
              <a:t>. pe </a:t>
            </a:r>
            <a:r>
              <a:rPr lang="en-US" sz="1800" dirty="0" err="1">
                <a:effectLst/>
                <a:latin typeface="Calibri" pitchFamily="34" charset="0"/>
                <a:ea typeface="Times New Roman" panose="02020603050405020304" pitchFamily="18" charset="0"/>
              </a:rPr>
              <a:t>piața-țintă</a:t>
            </a:r>
            <a:r>
              <a:rPr lang="en-US" sz="1800" dirty="0">
                <a:effectLst/>
                <a:latin typeface="Calibri" pitchFamily="34" charset="0"/>
                <a:ea typeface="Times New Roman" panose="02020603050405020304" pitchFamily="18" charset="0"/>
              </a:rPr>
              <a:t>? </a:t>
            </a:r>
            <a:endParaRPr lang="ru-RU" sz="1800" dirty="0">
              <a:effectLst/>
              <a:latin typeface="Calibri" pitchFamily="34" charset="0"/>
              <a:ea typeface="Times New Roman" panose="02020603050405020304" pitchFamily="18" charset="0"/>
            </a:endParaRPr>
          </a:p>
          <a:p>
            <a:pPr marL="285750" indent="-285750" algn="just">
              <a:spcBef>
                <a:spcPts val="600"/>
              </a:spcBef>
              <a:buFont typeface="Wingdings" panose="05000000000000000000" pitchFamily="2" charset="2"/>
              <a:buChar char="Ø"/>
            </a:pPr>
            <a:r>
              <a:rPr lang="en-US" sz="1800" dirty="0">
                <a:effectLst/>
                <a:latin typeface="Calibri" pitchFamily="34" charset="0"/>
                <a:ea typeface="Times New Roman" panose="02020603050405020304" pitchFamily="18" charset="0"/>
              </a:rPr>
              <a:t>cum </a:t>
            </a:r>
            <a:r>
              <a:rPr lang="en-US" sz="1800" dirty="0" err="1">
                <a:effectLst/>
                <a:latin typeface="Calibri" pitchFamily="34" charset="0"/>
                <a:ea typeface="Times New Roman" panose="02020603050405020304" pitchFamily="18" charset="0"/>
              </a:rPr>
              <a:t>trebuie</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să</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vă</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adaptați</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serviciile</a:t>
            </a:r>
            <a:r>
              <a:rPr lang="en-US" sz="1800" dirty="0">
                <a:effectLst/>
                <a:latin typeface="Calibri" pitchFamily="34" charset="0"/>
                <a:ea typeface="Times New Roman" panose="02020603050405020304" pitchFamily="18" charset="0"/>
              </a:rPr>
              <a:t> la </a:t>
            </a:r>
            <a:r>
              <a:rPr lang="en-US" sz="1800" dirty="0" err="1">
                <a:effectLst/>
                <a:latin typeface="Calibri" pitchFamily="34" charset="0"/>
                <a:ea typeface="Times New Roman" panose="02020603050405020304" pitchFamily="18" charset="0"/>
              </a:rPr>
              <a:t>piața</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externă</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pentru</a:t>
            </a:r>
            <a:r>
              <a:rPr lang="en-US" sz="1800" dirty="0">
                <a:effectLst/>
                <a:latin typeface="Calibri" pitchFamily="34" charset="0"/>
                <a:ea typeface="Times New Roman" panose="02020603050405020304" pitchFamily="18" charset="0"/>
              </a:rPr>
              <a:t> a </a:t>
            </a:r>
            <a:r>
              <a:rPr lang="en-US" sz="1800" dirty="0" err="1">
                <a:effectLst/>
                <a:latin typeface="Calibri" pitchFamily="34" charset="0"/>
                <a:ea typeface="Times New Roman" panose="02020603050405020304" pitchFamily="18" charset="0"/>
              </a:rPr>
              <a:t>putea</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depăși</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barierele</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lingvistice</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și</a:t>
            </a:r>
            <a:r>
              <a:rPr lang="en-US" sz="1800" dirty="0">
                <a:effectLst/>
                <a:latin typeface="Calibri" pitchFamily="34" charset="0"/>
                <a:ea typeface="Times New Roman" panose="02020603050405020304" pitchFamily="18" charset="0"/>
              </a:rPr>
              <a:t> </a:t>
            </a:r>
            <a:r>
              <a:rPr lang="en-US" sz="1800" dirty="0" err="1">
                <a:effectLst/>
                <a:latin typeface="Calibri" pitchFamily="34" charset="0"/>
                <a:ea typeface="Times New Roman" panose="02020603050405020304" pitchFamily="18" charset="0"/>
              </a:rPr>
              <a:t>culturale</a:t>
            </a:r>
            <a:r>
              <a:rPr lang="en-US" sz="1800" dirty="0">
                <a:effectLst/>
                <a:latin typeface="Calibri" pitchFamily="34" charset="0"/>
                <a:ea typeface="Times New Roman" panose="02020603050405020304" pitchFamily="18" charset="0"/>
              </a:rPr>
              <a:t>?</a:t>
            </a:r>
            <a:endParaRPr lang="ro-RO" sz="1800" dirty="0">
              <a:effectLst/>
              <a:latin typeface="Calibri" pitchFamily="34" charset="0"/>
              <a:ea typeface="Times New Roman" panose="02020603050405020304" pitchFamily="18" charset="0"/>
            </a:endParaRPr>
          </a:p>
          <a:p>
            <a:pPr marL="285750" indent="-285750" algn="just">
              <a:spcBef>
                <a:spcPts val="600"/>
              </a:spcBef>
              <a:buFont typeface="Wingdings" panose="05000000000000000000" pitchFamily="2" charset="2"/>
              <a:buChar char="Ø"/>
            </a:pPr>
            <a:endParaRPr lang="ro-RO" dirty="0">
              <a:latin typeface="Calibri" pitchFamily="34" charset="0"/>
              <a:ea typeface="Times New Roman" panose="02020603050405020304" pitchFamily="18" charset="0"/>
            </a:endParaRPr>
          </a:p>
          <a:p>
            <a:pPr algn="ctr"/>
            <a:r>
              <a:rPr lang="ro-RO" sz="2400" b="1" dirty="0"/>
              <a:t>Combinaţi ingredientele principale </a:t>
            </a:r>
          </a:p>
          <a:p>
            <a:pPr algn="ctr"/>
            <a:r>
              <a:rPr lang="ro-RO" sz="2400" b="1" dirty="0">
                <a:solidFill>
                  <a:srgbClr val="FF0000"/>
                </a:solidFill>
              </a:rPr>
              <a:t>(PRODUS - AMBALAJ – PROMOVARE - VÂNZARE) </a:t>
            </a:r>
            <a:r>
              <a:rPr lang="ro-RO" sz="2400" b="1" dirty="0"/>
              <a:t>sau  </a:t>
            </a:r>
          </a:p>
          <a:p>
            <a:pPr algn="ctr"/>
            <a:r>
              <a:rPr lang="ro-RO" sz="2400" b="1" dirty="0">
                <a:solidFill>
                  <a:srgbClr val="FF0000"/>
                </a:solidFill>
              </a:rPr>
              <a:t>(SERVICIU – PROMOVARE - VÂNZARE) </a:t>
            </a:r>
          </a:p>
          <a:p>
            <a:pPr algn="ctr"/>
            <a:r>
              <a:rPr lang="ro-RO" sz="2400" b="1" dirty="0"/>
              <a:t>rezultat marketing eficient – prin vânzări stabile. </a:t>
            </a: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6" name="Рисунок 5">
            <a:extLst>
              <a:ext uri="{FF2B5EF4-FFF2-40B4-BE49-F238E27FC236}">
                <a16:creationId xmlns:a16="http://schemas.microsoft.com/office/drawing/2014/main" id="{F736323B-300C-4B32-8D63-074838CECD8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33548" t="22423" r="34436" b="17059"/>
          <a:stretch/>
        </p:blipFill>
        <p:spPr>
          <a:xfrm>
            <a:off x="8983607" y="1625646"/>
            <a:ext cx="2668093" cy="3567571"/>
          </a:xfrm>
          <a:prstGeom prst="rect">
            <a:avLst/>
          </a:prstGeom>
        </p:spPr>
      </p:pic>
    </p:spTree>
    <p:extLst>
      <p:ext uri="{BB962C8B-B14F-4D97-AF65-F5344CB8AC3E}">
        <p14:creationId xmlns:p14="http://schemas.microsoft.com/office/powerpoint/2010/main" val="15071805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8" y="1425591"/>
            <a:ext cx="11560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a:t>
            </a:r>
            <a:r>
              <a:rPr lang="ro-RO" altLang="en-US" sz="2000" b="1" dirty="0">
                <a:solidFill>
                  <a:srgbClr val="FF0000"/>
                </a:solidFill>
              </a:rPr>
              <a:t>2</a:t>
            </a:r>
            <a:r>
              <a:rPr lang="en-US" altLang="en-US" sz="2000" b="1" dirty="0">
                <a:solidFill>
                  <a:srgbClr val="FF0000"/>
                </a:solidFill>
              </a:rPr>
              <a:t>. </a:t>
            </a:r>
            <a:r>
              <a:rPr lang="ro-RO" altLang="en-US" sz="2000" b="1" dirty="0">
                <a:solidFill>
                  <a:srgbClr val="FF0000"/>
                </a:solidFill>
              </a:rPr>
              <a:t>Cercetarea şi segmentarea pieţelor în scopul identificării de noi pieţe </a:t>
            </a:r>
            <a:r>
              <a:rPr lang="ro-RO" sz="2000" b="1" dirty="0">
                <a:solidFill>
                  <a:srgbClr val="FF0000"/>
                </a:solidFill>
              </a:rPr>
              <a:t>de export</a:t>
            </a:r>
            <a:endParaRPr lang="ro-MO" altLang="en-US" sz="2000" b="1" dirty="0">
              <a:solidFill>
                <a:srgbClr val="FF0000"/>
              </a:solidFill>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9" name="TextBox 5"/>
          <p:cNvSpPr txBox="1">
            <a:spLocks noChangeArrowheads="1"/>
          </p:cNvSpPr>
          <p:nvPr/>
        </p:nvSpPr>
        <p:spPr bwMode="auto">
          <a:xfrm>
            <a:off x="371208" y="1842106"/>
            <a:ext cx="11521830"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1600" b="1">
                <a:solidFill>
                  <a:srgbClr val="000000"/>
                </a:solidFill>
                <a:latin typeface="Arial" charset="0"/>
              </a:defRPr>
            </a:lvl1pPr>
            <a:lvl2pPr marL="742950" indent="-285750">
              <a:defRPr kumimoji="1" sz="1600" b="1">
                <a:solidFill>
                  <a:srgbClr val="000000"/>
                </a:solidFill>
                <a:latin typeface="Arial" charset="0"/>
              </a:defRPr>
            </a:lvl2pPr>
            <a:lvl3pPr marL="1143000" indent="-228600">
              <a:defRPr kumimoji="1" sz="1600" b="1">
                <a:solidFill>
                  <a:srgbClr val="000000"/>
                </a:solidFill>
                <a:latin typeface="Arial" charset="0"/>
              </a:defRPr>
            </a:lvl3pPr>
            <a:lvl4pPr marL="1600200" indent="-228600">
              <a:defRPr kumimoji="1" sz="1600" b="1">
                <a:solidFill>
                  <a:srgbClr val="000000"/>
                </a:solidFill>
                <a:latin typeface="Arial" charset="0"/>
              </a:defRPr>
            </a:lvl4pPr>
            <a:lvl5pPr marL="2057400" indent="-228600">
              <a:defRPr kumimoji="1" sz="1600" b="1">
                <a:solidFill>
                  <a:srgbClr val="000000"/>
                </a:solidFill>
                <a:latin typeface="Arial" charset="0"/>
              </a:defRPr>
            </a:lvl5pPr>
            <a:lvl6pPr marL="2514600" indent="-228600" eaLnBrk="0" fontAlgn="base" hangingPunct="0">
              <a:spcBef>
                <a:spcPct val="20000"/>
              </a:spcBef>
              <a:spcAft>
                <a:spcPct val="0"/>
              </a:spcAft>
              <a:defRPr kumimoji="1" sz="1600" b="1">
                <a:solidFill>
                  <a:srgbClr val="000000"/>
                </a:solidFill>
                <a:latin typeface="Arial" charset="0"/>
              </a:defRPr>
            </a:lvl6pPr>
            <a:lvl7pPr marL="2971800" indent="-228600" eaLnBrk="0" fontAlgn="base" hangingPunct="0">
              <a:spcBef>
                <a:spcPct val="20000"/>
              </a:spcBef>
              <a:spcAft>
                <a:spcPct val="0"/>
              </a:spcAft>
              <a:defRPr kumimoji="1" sz="1600" b="1">
                <a:solidFill>
                  <a:srgbClr val="000000"/>
                </a:solidFill>
                <a:latin typeface="Arial" charset="0"/>
              </a:defRPr>
            </a:lvl7pPr>
            <a:lvl8pPr marL="3429000" indent="-228600" eaLnBrk="0" fontAlgn="base" hangingPunct="0">
              <a:spcBef>
                <a:spcPct val="20000"/>
              </a:spcBef>
              <a:spcAft>
                <a:spcPct val="0"/>
              </a:spcAft>
              <a:defRPr kumimoji="1" sz="1600" b="1">
                <a:solidFill>
                  <a:srgbClr val="000000"/>
                </a:solidFill>
                <a:latin typeface="Arial" charset="0"/>
              </a:defRPr>
            </a:lvl8pPr>
            <a:lvl9pPr marL="3886200" indent="-228600" eaLnBrk="0" fontAlgn="base" hangingPunct="0">
              <a:spcBef>
                <a:spcPct val="20000"/>
              </a:spcBef>
              <a:spcAft>
                <a:spcPct val="0"/>
              </a:spcAft>
              <a:defRPr kumimoji="1" sz="1600" b="1">
                <a:solidFill>
                  <a:srgbClr val="000000"/>
                </a:solidFill>
                <a:latin typeface="Arial" charset="0"/>
              </a:defRPr>
            </a:lvl9pPr>
          </a:lstStyle>
          <a:p>
            <a:r>
              <a:rPr lang="ro-RO" sz="1800" dirty="0">
                <a:solidFill>
                  <a:srgbClr val="0000CC"/>
                </a:solidFill>
                <a:latin typeface="+mn-lt"/>
              </a:rPr>
              <a:t>CERCETAREA PIEŢEI - </a:t>
            </a:r>
            <a:r>
              <a:rPr lang="ro-RO" sz="1800" i="1" dirty="0">
                <a:solidFill>
                  <a:srgbClr val="0000CC"/>
                </a:solidFill>
                <a:latin typeface="+mn-lt"/>
              </a:rPr>
              <a:t>Informaţiile utile despre clienţi sunt cheia măririi profiturilor. </a:t>
            </a:r>
            <a:r>
              <a:rPr lang="ro-RO" sz="1800" dirty="0">
                <a:solidFill>
                  <a:srgbClr val="0000CC"/>
                </a:solidFill>
                <a:latin typeface="+mn-lt"/>
              </a:rPr>
              <a:t> </a:t>
            </a:r>
            <a:endParaRPr lang="ro-RO" sz="1800" dirty="0">
              <a:latin typeface="+mn-lt"/>
            </a:endParaRPr>
          </a:p>
          <a:p>
            <a:pPr marL="285750" indent="-285750">
              <a:spcBef>
                <a:spcPts val="600"/>
              </a:spcBef>
              <a:buFont typeface="Wingdings" pitchFamily="2" charset="2"/>
              <a:buChar char="Ø"/>
            </a:pPr>
            <a:r>
              <a:rPr lang="ro-RO" sz="1800" b="0" dirty="0">
                <a:latin typeface="+mn-lt"/>
              </a:rPr>
              <a:t>Elaborați un tablou clar al clienţilor Dvs. </a:t>
            </a:r>
            <a:endParaRPr lang="ru-RU" sz="1800" b="0" dirty="0">
              <a:latin typeface="+mn-lt"/>
            </a:endParaRPr>
          </a:p>
          <a:p>
            <a:pPr marL="285750" indent="-285750">
              <a:spcBef>
                <a:spcPts val="600"/>
              </a:spcBef>
              <a:buFont typeface="Wingdings" pitchFamily="2" charset="2"/>
              <a:buChar char="Ø"/>
            </a:pPr>
            <a:r>
              <a:rPr lang="ro-RO" sz="1800" b="0" dirty="0">
                <a:latin typeface="+mn-lt"/>
              </a:rPr>
              <a:t>Urmăriţi-i şi aflaţi totul ce puteţi pentru a le oferi ce doresc şi a-i satisface. </a:t>
            </a:r>
            <a:endParaRPr lang="ru-RU" sz="1800" b="0" dirty="0">
              <a:latin typeface="+mn-lt"/>
            </a:endParaRPr>
          </a:p>
          <a:p>
            <a:pPr marL="285750" indent="-285750">
              <a:spcBef>
                <a:spcPts val="600"/>
              </a:spcBef>
              <a:buFont typeface="Wingdings" pitchFamily="2" charset="2"/>
              <a:buChar char="Ø"/>
            </a:pPr>
            <a:r>
              <a:rPr lang="ro-RO" sz="1800" b="0" dirty="0">
                <a:latin typeface="+mn-lt"/>
              </a:rPr>
              <a:t>Cercetarea de piaţă necesită cercetarea necesităţilor clientului pentru a identifica direcţia spre care produsele noastre pot fi îndreptate şi dezvoltate.</a:t>
            </a:r>
            <a:endParaRPr lang="ru-RU" sz="1800" b="0" dirty="0">
              <a:latin typeface="+mn-lt"/>
            </a:endParaRPr>
          </a:p>
        </p:txBody>
      </p:sp>
      <p:sp>
        <p:nvSpPr>
          <p:cNvPr id="13" name="TextBox 5"/>
          <p:cNvSpPr txBox="1">
            <a:spLocks noChangeArrowheads="1"/>
          </p:cNvSpPr>
          <p:nvPr/>
        </p:nvSpPr>
        <p:spPr bwMode="auto">
          <a:xfrm>
            <a:off x="371208" y="3577343"/>
            <a:ext cx="1152183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1600" b="1">
                <a:solidFill>
                  <a:srgbClr val="000000"/>
                </a:solidFill>
                <a:latin typeface="Arial" pitchFamily="34" charset="0"/>
              </a:defRPr>
            </a:lvl1pPr>
            <a:lvl2pPr marL="742950" indent="-285750">
              <a:defRPr kumimoji="1" sz="1600" b="1">
                <a:solidFill>
                  <a:srgbClr val="000000"/>
                </a:solidFill>
                <a:latin typeface="Arial" pitchFamily="34" charset="0"/>
              </a:defRPr>
            </a:lvl2pPr>
            <a:lvl3pPr marL="1143000" indent="-228600">
              <a:defRPr kumimoji="1" sz="1600" b="1">
                <a:solidFill>
                  <a:srgbClr val="000000"/>
                </a:solidFill>
                <a:latin typeface="Arial" pitchFamily="34" charset="0"/>
              </a:defRPr>
            </a:lvl3pPr>
            <a:lvl4pPr marL="1600200" indent="-228600">
              <a:defRPr kumimoji="1" sz="1600" b="1">
                <a:solidFill>
                  <a:srgbClr val="000000"/>
                </a:solidFill>
                <a:latin typeface="Arial" pitchFamily="34" charset="0"/>
              </a:defRPr>
            </a:lvl4pPr>
            <a:lvl5pPr marL="2057400" indent="-228600">
              <a:defRPr kumimoji="1" sz="1600" b="1">
                <a:solidFill>
                  <a:srgbClr val="000000"/>
                </a:solidFill>
                <a:latin typeface="Arial" pitchFamily="34" charset="0"/>
              </a:defRPr>
            </a:lvl5pPr>
            <a:lvl6pPr marL="2514600" indent="-228600" eaLnBrk="0" fontAlgn="base" hangingPunct="0">
              <a:spcBef>
                <a:spcPct val="20000"/>
              </a:spcBef>
              <a:spcAft>
                <a:spcPct val="0"/>
              </a:spcAft>
              <a:defRPr kumimoji="1" sz="1600" b="1">
                <a:solidFill>
                  <a:srgbClr val="000000"/>
                </a:solidFill>
                <a:latin typeface="Arial" pitchFamily="34" charset="0"/>
              </a:defRPr>
            </a:lvl6pPr>
            <a:lvl7pPr marL="2971800" indent="-228600" eaLnBrk="0" fontAlgn="base" hangingPunct="0">
              <a:spcBef>
                <a:spcPct val="20000"/>
              </a:spcBef>
              <a:spcAft>
                <a:spcPct val="0"/>
              </a:spcAft>
              <a:defRPr kumimoji="1" sz="1600" b="1">
                <a:solidFill>
                  <a:srgbClr val="000000"/>
                </a:solidFill>
                <a:latin typeface="Arial" pitchFamily="34" charset="0"/>
              </a:defRPr>
            </a:lvl7pPr>
            <a:lvl8pPr marL="3429000" indent="-228600" eaLnBrk="0" fontAlgn="base" hangingPunct="0">
              <a:spcBef>
                <a:spcPct val="20000"/>
              </a:spcBef>
              <a:spcAft>
                <a:spcPct val="0"/>
              </a:spcAft>
              <a:defRPr kumimoji="1" sz="1600" b="1">
                <a:solidFill>
                  <a:srgbClr val="000000"/>
                </a:solidFill>
                <a:latin typeface="Arial" pitchFamily="34" charset="0"/>
              </a:defRPr>
            </a:lvl8pPr>
            <a:lvl9pPr marL="3886200" indent="-228600" eaLnBrk="0" fontAlgn="base" hangingPunct="0">
              <a:spcBef>
                <a:spcPct val="20000"/>
              </a:spcBef>
              <a:spcAft>
                <a:spcPct val="0"/>
              </a:spcAft>
              <a:defRPr kumimoji="1" sz="1600" b="1">
                <a:solidFill>
                  <a:srgbClr val="000000"/>
                </a:solidFill>
                <a:latin typeface="Arial" pitchFamily="34" charset="0"/>
              </a:defRPr>
            </a:lvl9pPr>
          </a:lstStyle>
          <a:p>
            <a:pPr>
              <a:defRPr/>
            </a:pPr>
            <a:r>
              <a:rPr lang="ro-RO" sz="1800" dirty="0">
                <a:solidFill>
                  <a:srgbClr val="0000CC"/>
                </a:solidFill>
                <a:latin typeface="+mn-lt"/>
              </a:rPr>
              <a:t>TIPURI DE CERCETĂRI ALE PIEŢEI</a:t>
            </a:r>
            <a:endParaRPr lang="ru-RU" sz="1800" dirty="0">
              <a:solidFill>
                <a:srgbClr val="0000CC"/>
              </a:solidFill>
              <a:latin typeface="+mn-lt"/>
            </a:endParaRPr>
          </a:p>
          <a:p>
            <a:pPr marL="342900" indent="-342900">
              <a:buFont typeface="+mj-lt"/>
              <a:buAutoNum type="arabicPeriod"/>
              <a:defRPr/>
            </a:pPr>
            <a:r>
              <a:rPr lang="ro-RO" sz="1800" dirty="0">
                <a:solidFill>
                  <a:schemeClr val="tx1"/>
                </a:solidFill>
                <a:latin typeface="+mn-lt"/>
              </a:rPr>
              <a:t>Cercetările de oficiu - constau în găsirea şi studierea informaţiei publicate</a:t>
            </a:r>
            <a:endParaRPr lang="ru-RU" sz="1800" dirty="0">
              <a:solidFill>
                <a:schemeClr val="tx1"/>
              </a:solidFill>
              <a:latin typeface="+mn-lt"/>
            </a:endParaRPr>
          </a:p>
          <a:p>
            <a:pPr marL="342900" indent="-342900">
              <a:buFont typeface="+mj-lt"/>
              <a:buAutoNum type="arabicPeriod"/>
              <a:defRPr/>
            </a:pPr>
            <a:r>
              <a:rPr lang="ro-RO" sz="1800" dirty="0">
                <a:solidFill>
                  <a:schemeClr val="tx1"/>
                </a:solidFill>
                <a:latin typeface="+mn-lt"/>
              </a:rPr>
              <a:t>Cercetările de teren - constau în obţinerea informaţiei direct de la clienţi sau cumpărători.</a:t>
            </a:r>
          </a:p>
          <a:p>
            <a:pPr>
              <a:defRPr/>
            </a:pPr>
            <a:endParaRPr lang="ru-RU" sz="1800" dirty="0">
              <a:solidFill>
                <a:srgbClr val="0000CC"/>
              </a:solidFill>
              <a:latin typeface="+mn-lt"/>
            </a:endParaRPr>
          </a:p>
          <a:p>
            <a:pPr>
              <a:defRPr/>
            </a:pPr>
            <a:r>
              <a:rPr lang="ro-RO" sz="1800" b="0" dirty="0">
                <a:latin typeface="+mn-lt"/>
              </a:rPr>
              <a:t>Iniţial va fi necesar să aflaţi:</a:t>
            </a:r>
            <a:endParaRPr lang="ru-RU" sz="1800" b="0" dirty="0">
              <a:latin typeface="+mn-lt"/>
            </a:endParaRPr>
          </a:p>
          <a:p>
            <a:pPr marL="285750" indent="-285750">
              <a:buFont typeface="Wingdings" pitchFamily="2" charset="2"/>
              <a:buChar char="Ø"/>
              <a:defRPr/>
            </a:pPr>
            <a:r>
              <a:rPr lang="ro-RO" sz="1800" b="0" i="1" dirty="0">
                <a:latin typeface="+mn-lt"/>
              </a:rPr>
              <a:t>Ce cerere există pentru produsul Dvs.?</a:t>
            </a:r>
            <a:endParaRPr lang="ru-RU" sz="1800" b="0" dirty="0">
              <a:latin typeface="+mn-lt"/>
            </a:endParaRPr>
          </a:p>
          <a:p>
            <a:pPr marL="285750" indent="-285750">
              <a:buFont typeface="Wingdings" pitchFamily="2" charset="2"/>
              <a:buChar char="Ø"/>
              <a:defRPr/>
            </a:pPr>
            <a:r>
              <a:rPr lang="ro-RO" sz="1800" b="0" i="1" dirty="0">
                <a:latin typeface="+mn-lt"/>
              </a:rPr>
              <a:t>Poate întreprinderea Dvs. să obţină o cotă adecvată a pieţei ca să justifice efortul? </a:t>
            </a:r>
            <a:endParaRPr lang="ru-RU" sz="1800" b="0" dirty="0">
              <a:latin typeface="+mn-lt"/>
            </a:endParaRPr>
          </a:p>
          <a:p>
            <a:pPr marL="285750" indent="-285750">
              <a:buFont typeface="Wingdings" pitchFamily="2" charset="2"/>
              <a:buChar char="Ø"/>
              <a:defRPr/>
            </a:pPr>
            <a:r>
              <a:rPr lang="ro-RO" sz="1800" b="0" i="1" dirty="0">
                <a:latin typeface="+mn-lt"/>
              </a:rPr>
              <a:t>De ce clienţii ar cumpăra produsul?</a:t>
            </a:r>
            <a:endParaRPr lang="ru-RU" sz="1800" b="0" dirty="0">
              <a:latin typeface="+mn-lt"/>
            </a:endParaRPr>
          </a:p>
          <a:p>
            <a:pPr marL="285750" indent="-285750">
              <a:buFont typeface="Wingdings" pitchFamily="2" charset="2"/>
              <a:buChar char="Ø"/>
              <a:defRPr/>
            </a:pPr>
            <a:r>
              <a:rPr lang="ro-RO" sz="1800" b="0" i="1" dirty="0">
                <a:latin typeface="+mn-lt"/>
              </a:rPr>
              <a:t>Cele mai bune metode de stabilire a preţurilor, promovarea şi distribuirea produsului în conformitate cu necesităţile clientului.</a:t>
            </a:r>
            <a:endParaRPr lang="ru-RU" sz="1800" b="0" dirty="0">
              <a:latin typeface="+mn-lt"/>
            </a:endParaRPr>
          </a:p>
        </p:txBody>
      </p:sp>
    </p:spTree>
    <p:extLst>
      <p:ext uri="{BB962C8B-B14F-4D97-AF65-F5344CB8AC3E}">
        <p14:creationId xmlns:p14="http://schemas.microsoft.com/office/powerpoint/2010/main" val="691990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8" y="1425591"/>
            <a:ext cx="11560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a:t>
            </a:r>
            <a:r>
              <a:rPr lang="ro-RO" altLang="en-US" sz="2000" b="1" dirty="0">
                <a:solidFill>
                  <a:srgbClr val="FF0000"/>
                </a:solidFill>
              </a:rPr>
              <a:t>2</a:t>
            </a:r>
            <a:r>
              <a:rPr lang="en-US" altLang="en-US" sz="2000" b="1" dirty="0">
                <a:solidFill>
                  <a:srgbClr val="FF0000"/>
                </a:solidFill>
              </a:rPr>
              <a:t>. </a:t>
            </a:r>
            <a:r>
              <a:rPr lang="ro-RO" altLang="en-US" sz="2000" b="1" dirty="0">
                <a:solidFill>
                  <a:srgbClr val="FF0000"/>
                </a:solidFill>
              </a:rPr>
              <a:t>Cercetarea şi segmentarea pieţelor în scopul identificării de noi pieţe </a:t>
            </a:r>
            <a:r>
              <a:rPr lang="ro-RO" sz="2000" b="1" dirty="0">
                <a:solidFill>
                  <a:srgbClr val="FF0000"/>
                </a:solidFill>
              </a:rPr>
              <a:t>de export</a:t>
            </a:r>
            <a:endParaRPr lang="ro-MO" altLang="en-US" sz="2000" b="1" dirty="0">
              <a:solidFill>
                <a:srgbClr val="FF0000"/>
              </a:solidFill>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7" name="TextBox 7"/>
          <p:cNvSpPr txBox="1">
            <a:spLocks noChangeArrowheads="1"/>
          </p:cNvSpPr>
          <p:nvPr/>
        </p:nvSpPr>
        <p:spPr bwMode="auto">
          <a:xfrm>
            <a:off x="384864" y="1964267"/>
            <a:ext cx="668480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1600" b="1">
                <a:solidFill>
                  <a:srgbClr val="000000"/>
                </a:solidFill>
                <a:latin typeface="Arial" charset="0"/>
              </a:defRPr>
            </a:lvl1pPr>
            <a:lvl2pPr marL="742950" indent="-285750">
              <a:defRPr kumimoji="1" sz="1600" b="1">
                <a:solidFill>
                  <a:srgbClr val="000000"/>
                </a:solidFill>
                <a:latin typeface="Arial" charset="0"/>
              </a:defRPr>
            </a:lvl2pPr>
            <a:lvl3pPr marL="1143000" indent="-228600">
              <a:defRPr kumimoji="1" sz="1600" b="1">
                <a:solidFill>
                  <a:srgbClr val="000000"/>
                </a:solidFill>
                <a:latin typeface="Arial" charset="0"/>
              </a:defRPr>
            </a:lvl3pPr>
            <a:lvl4pPr marL="1600200" indent="-228600">
              <a:defRPr kumimoji="1" sz="1600" b="1">
                <a:solidFill>
                  <a:srgbClr val="000000"/>
                </a:solidFill>
                <a:latin typeface="Arial" charset="0"/>
              </a:defRPr>
            </a:lvl4pPr>
            <a:lvl5pPr marL="2057400" indent="-228600">
              <a:defRPr kumimoji="1" sz="1600" b="1">
                <a:solidFill>
                  <a:srgbClr val="000000"/>
                </a:solidFill>
                <a:latin typeface="Arial" charset="0"/>
              </a:defRPr>
            </a:lvl5pPr>
            <a:lvl6pPr marL="2514600" indent="-228600" eaLnBrk="0" fontAlgn="base" hangingPunct="0">
              <a:spcBef>
                <a:spcPct val="20000"/>
              </a:spcBef>
              <a:spcAft>
                <a:spcPct val="0"/>
              </a:spcAft>
              <a:defRPr kumimoji="1" sz="1600" b="1">
                <a:solidFill>
                  <a:srgbClr val="000000"/>
                </a:solidFill>
                <a:latin typeface="Arial" charset="0"/>
              </a:defRPr>
            </a:lvl6pPr>
            <a:lvl7pPr marL="2971800" indent="-228600" eaLnBrk="0" fontAlgn="base" hangingPunct="0">
              <a:spcBef>
                <a:spcPct val="20000"/>
              </a:spcBef>
              <a:spcAft>
                <a:spcPct val="0"/>
              </a:spcAft>
              <a:defRPr kumimoji="1" sz="1600" b="1">
                <a:solidFill>
                  <a:srgbClr val="000000"/>
                </a:solidFill>
                <a:latin typeface="Arial" charset="0"/>
              </a:defRPr>
            </a:lvl7pPr>
            <a:lvl8pPr marL="3429000" indent="-228600" eaLnBrk="0" fontAlgn="base" hangingPunct="0">
              <a:spcBef>
                <a:spcPct val="20000"/>
              </a:spcBef>
              <a:spcAft>
                <a:spcPct val="0"/>
              </a:spcAft>
              <a:defRPr kumimoji="1" sz="1600" b="1">
                <a:solidFill>
                  <a:srgbClr val="000000"/>
                </a:solidFill>
                <a:latin typeface="Arial" charset="0"/>
              </a:defRPr>
            </a:lvl8pPr>
            <a:lvl9pPr marL="3886200" indent="-228600" eaLnBrk="0" fontAlgn="base" hangingPunct="0">
              <a:spcBef>
                <a:spcPct val="20000"/>
              </a:spcBef>
              <a:spcAft>
                <a:spcPct val="0"/>
              </a:spcAft>
              <a:defRPr kumimoji="1" sz="1600" b="1">
                <a:solidFill>
                  <a:srgbClr val="000000"/>
                </a:solidFill>
                <a:latin typeface="Arial" charset="0"/>
              </a:defRPr>
            </a:lvl9pPr>
          </a:lstStyle>
          <a:p>
            <a:pPr algn="just"/>
            <a:r>
              <a:rPr lang="ro-RO" sz="1800" dirty="0">
                <a:solidFill>
                  <a:srgbClr val="FF0000"/>
                </a:solidFill>
                <a:latin typeface="Calibri" pitchFamily="34" charset="0"/>
                <a:ea typeface="Gungsuh" pitchFamily="18" charset="-127"/>
                <a:cs typeface="Arial" charset="0"/>
              </a:rPr>
              <a:t>Segmentarea pieţii </a:t>
            </a:r>
            <a:r>
              <a:rPr lang="ro-RO" sz="1800" dirty="0">
                <a:latin typeface="Calibri" pitchFamily="34" charset="0"/>
                <a:ea typeface="Gungsuh" pitchFamily="18" charset="-127"/>
                <a:cs typeface="Arial" charset="0"/>
              </a:rPr>
              <a:t>înseamnă divizarea pieţei în grupuri de clienţi după unele caracteristici comune, aşa ca criteriu demografic, geografic, avantaje, comportament sau stil de viaţă.</a:t>
            </a:r>
            <a:endParaRPr lang="ru-RU" sz="1800" dirty="0">
              <a:latin typeface="Calibri" pitchFamily="34" charset="0"/>
              <a:ea typeface="Gungsuh" pitchFamily="18" charset="-127"/>
              <a:cs typeface="Arial" charset="0"/>
            </a:endParaRPr>
          </a:p>
        </p:txBody>
      </p:sp>
      <p:sp>
        <p:nvSpPr>
          <p:cNvPr id="9" name="TextBox 7"/>
          <p:cNvSpPr txBox="1">
            <a:spLocks noChangeArrowheads="1"/>
          </p:cNvSpPr>
          <p:nvPr/>
        </p:nvSpPr>
        <p:spPr bwMode="auto">
          <a:xfrm>
            <a:off x="351649" y="3080808"/>
            <a:ext cx="693815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1600" b="1">
                <a:solidFill>
                  <a:srgbClr val="000000"/>
                </a:solidFill>
                <a:latin typeface="Arial" charset="0"/>
              </a:defRPr>
            </a:lvl1pPr>
            <a:lvl2pPr marL="742950" indent="-285750">
              <a:defRPr kumimoji="1" sz="1600" b="1">
                <a:solidFill>
                  <a:srgbClr val="000000"/>
                </a:solidFill>
                <a:latin typeface="Arial" charset="0"/>
              </a:defRPr>
            </a:lvl2pPr>
            <a:lvl3pPr marL="1143000" indent="-228600">
              <a:defRPr kumimoji="1" sz="1600" b="1">
                <a:solidFill>
                  <a:srgbClr val="000000"/>
                </a:solidFill>
                <a:latin typeface="Arial" charset="0"/>
              </a:defRPr>
            </a:lvl3pPr>
            <a:lvl4pPr marL="1600200" indent="-228600">
              <a:defRPr kumimoji="1" sz="1600" b="1">
                <a:solidFill>
                  <a:srgbClr val="000000"/>
                </a:solidFill>
                <a:latin typeface="Arial" charset="0"/>
              </a:defRPr>
            </a:lvl4pPr>
            <a:lvl5pPr marL="2057400" indent="-228600">
              <a:defRPr kumimoji="1" sz="1600" b="1">
                <a:solidFill>
                  <a:srgbClr val="000000"/>
                </a:solidFill>
                <a:latin typeface="Arial" charset="0"/>
              </a:defRPr>
            </a:lvl5pPr>
            <a:lvl6pPr marL="2514600" indent="-228600" eaLnBrk="0" fontAlgn="base" hangingPunct="0">
              <a:spcBef>
                <a:spcPct val="20000"/>
              </a:spcBef>
              <a:spcAft>
                <a:spcPct val="0"/>
              </a:spcAft>
              <a:defRPr kumimoji="1" sz="1600" b="1">
                <a:solidFill>
                  <a:srgbClr val="000000"/>
                </a:solidFill>
                <a:latin typeface="Arial" charset="0"/>
              </a:defRPr>
            </a:lvl6pPr>
            <a:lvl7pPr marL="2971800" indent="-228600" eaLnBrk="0" fontAlgn="base" hangingPunct="0">
              <a:spcBef>
                <a:spcPct val="20000"/>
              </a:spcBef>
              <a:spcAft>
                <a:spcPct val="0"/>
              </a:spcAft>
              <a:defRPr kumimoji="1" sz="1600" b="1">
                <a:solidFill>
                  <a:srgbClr val="000000"/>
                </a:solidFill>
                <a:latin typeface="Arial" charset="0"/>
              </a:defRPr>
            </a:lvl7pPr>
            <a:lvl8pPr marL="3429000" indent="-228600" eaLnBrk="0" fontAlgn="base" hangingPunct="0">
              <a:spcBef>
                <a:spcPct val="20000"/>
              </a:spcBef>
              <a:spcAft>
                <a:spcPct val="0"/>
              </a:spcAft>
              <a:defRPr kumimoji="1" sz="1600" b="1">
                <a:solidFill>
                  <a:srgbClr val="000000"/>
                </a:solidFill>
                <a:latin typeface="Arial" charset="0"/>
              </a:defRPr>
            </a:lvl8pPr>
            <a:lvl9pPr marL="3886200" indent="-228600" eaLnBrk="0" fontAlgn="base" hangingPunct="0">
              <a:spcBef>
                <a:spcPct val="20000"/>
              </a:spcBef>
              <a:spcAft>
                <a:spcPct val="0"/>
              </a:spcAft>
              <a:defRPr kumimoji="1" sz="1600" b="1">
                <a:solidFill>
                  <a:srgbClr val="000000"/>
                </a:solidFill>
                <a:latin typeface="Arial" charset="0"/>
              </a:defRPr>
            </a:lvl9pPr>
          </a:lstStyle>
          <a:p>
            <a:r>
              <a:rPr lang="ro-RO" sz="1800" dirty="0">
                <a:latin typeface="Calibri" pitchFamily="34" charset="0"/>
              </a:rPr>
              <a:t>În marketing încercăm să identificăm grupurile de clienţi cu necesităţi similare şi să ne organizăm activităţile în special pentru acel grup în cel mai eficient şi profitabil mod posibil. Clienţii pot fi divizaţi în segmente conform domeniilor similare în felul următor:</a:t>
            </a:r>
            <a:endParaRPr lang="ru-RU" sz="1800" dirty="0">
              <a:latin typeface="Calibri" pitchFamily="34" charset="0"/>
            </a:endParaRPr>
          </a:p>
        </p:txBody>
      </p:sp>
      <p:pic>
        <p:nvPicPr>
          <p:cNvPr id="10" name="Picture 6"/>
          <p:cNvPicPr>
            <a:picLocks noChangeAspect="1" noChangeArrowheads="1"/>
          </p:cNvPicPr>
          <p:nvPr/>
        </p:nvPicPr>
        <p:blipFill>
          <a:blip r:embed="rId5">
            <a:extLst>
              <a:ext uri="{28A0092B-C50C-407E-A947-70E740481C1C}">
                <a14:useLocalDpi xmlns:a14="http://schemas.microsoft.com/office/drawing/2010/main"/>
              </a:ext>
            </a:extLst>
          </a:blip>
          <a:srcRect l="14972" t="41394" r="33806" b="48756"/>
          <a:stretch>
            <a:fillRect/>
          </a:stretch>
        </p:blipFill>
        <p:spPr bwMode="auto">
          <a:xfrm>
            <a:off x="672080" y="4449234"/>
            <a:ext cx="10896599"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 descr="D:\MARKETING ACSA 2003-2014\Bazele MARKETINGULUI\Curs de Marketing BizPro 2002\Vinzari Active\Lot Demo ACSA Tomate.tif"/>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989358" y="1964267"/>
            <a:ext cx="2881841" cy="2202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3154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8" y="1425591"/>
            <a:ext cx="11560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a:t>
            </a:r>
            <a:r>
              <a:rPr lang="ro-RO" altLang="en-US" sz="2000" b="1" dirty="0">
                <a:solidFill>
                  <a:srgbClr val="FF0000"/>
                </a:solidFill>
              </a:rPr>
              <a:t>2</a:t>
            </a:r>
            <a:r>
              <a:rPr lang="en-US" altLang="en-US" sz="2000" b="1" dirty="0">
                <a:solidFill>
                  <a:srgbClr val="FF0000"/>
                </a:solidFill>
              </a:rPr>
              <a:t>. </a:t>
            </a:r>
            <a:r>
              <a:rPr lang="ro-RO" altLang="en-US" sz="2000" b="1" dirty="0">
                <a:solidFill>
                  <a:srgbClr val="FF0000"/>
                </a:solidFill>
              </a:rPr>
              <a:t>Cercetarea şi segmentarea pieţelor în scopul identificării de noi pieţe </a:t>
            </a:r>
            <a:r>
              <a:rPr lang="ro-RO" sz="2000" b="1" dirty="0">
                <a:solidFill>
                  <a:srgbClr val="FF0000"/>
                </a:solidFill>
              </a:rPr>
              <a:t>de export</a:t>
            </a:r>
            <a:endParaRPr lang="ro-MO" altLang="en-US" sz="2000" b="1" dirty="0">
              <a:solidFill>
                <a:srgbClr val="FF0000"/>
              </a:solidFill>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graphicFrame>
        <p:nvGraphicFramePr>
          <p:cNvPr id="13" name="Таблица 12"/>
          <p:cNvGraphicFramePr>
            <a:graphicFrameLocks noGrp="1"/>
          </p:cNvGraphicFramePr>
          <p:nvPr>
            <p:extLst>
              <p:ext uri="{D42A27DB-BD31-4B8C-83A1-F6EECF244321}">
                <p14:modId xmlns:p14="http://schemas.microsoft.com/office/powerpoint/2010/main" val="1857376153"/>
              </p:ext>
            </p:extLst>
          </p:nvPr>
        </p:nvGraphicFramePr>
        <p:xfrm>
          <a:off x="512885" y="2167467"/>
          <a:ext cx="11166230" cy="4276955"/>
        </p:xfrm>
        <a:graphic>
          <a:graphicData uri="http://schemas.openxmlformats.org/drawingml/2006/table">
            <a:tbl>
              <a:tblPr>
                <a:tableStyleId>{5C22544A-7EE6-4342-B048-85BDC9FD1C3A}</a:tableStyleId>
              </a:tblPr>
              <a:tblGrid>
                <a:gridCol w="6111558">
                  <a:extLst>
                    <a:ext uri="{9D8B030D-6E8A-4147-A177-3AD203B41FA5}">
                      <a16:colId xmlns:a16="http://schemas.microsoft.com/office/drawing/2014/main" val="20000"/>
                    </a:ext>
                  </a:extLst>
                </a:gridCol>
                <a:gridCol w="5054672">
                  <a:extLst>
                    <a:ext uri="{9D8B030D-6E8A-4147-A177-3AD203B41FA5}">
                      <a16:colId xmlns:a16="http://schemas.microsoft.com/office/drawing/2014/main" val="20001"/>
                    </a:ext>
                  </a:extLst>
                </a:gridCol>
              </a:tblGrid>
              <a:tr h="314052">
                <a:tc>
                  <a:txBody>
                    <a:bodyPr/>
                    <a:lstStyle/>
                    <a:p>
                      <a:pPr algn="ctr">
                        <a:lnSpc>
                          <a:spcPct val="115000"/>
                        </a:lnSpc>
                        <a:spcAft>
                          <a:spcPts val="0"/>
                        </a:spcAft>
                      </a:pPr>
                      <a:r>
                        <a:rPr lang="ro-RO" sz="1600" b="1" dirty="0">
                          <a:solidFill>
                            <a:srgbClr val="0000CC"/>
                          </a:solidFill>
                          <a:effectLst/>
                          <a:latin typeface="+mn-lt"/>
                        </a:rPr>
                        <a:t>Externe</a:t>
                      </a:r>
                      <a:endParaRPr lang="ru-RU" sz="1600" b="1" dirty="0">
                        <a:solidFill>
                          <a:srgbClr val="0000CC"/>
                        </a:solidFill>
                        <a:effectLst/>
                        <a:latin typeface="+mn-lt"/>
                        <a:ea typeface="Times New Roman"/>
                      </a:endParaRPr>
                    </a:p>
                  </a:txBody>
                  <a:tcPr marL="84402" marR="8440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lnSpc>
                          <a:spcPct val="115000"/>
                        </a:lnSpc>
                        <a:spcAft>
                          <a:spcPts val="0"/>
                        </a:spcAft>
                      </a:pPr>
                      <a:r>
                        <a:rPr lang="ro-RO" sz="1600" b="1" dirty="0">
                          <a:solidFill>
                            <a:srgbClr val="0000CC"/>
                          </a:solidFill>
                          <a:effectLst/>
                          <a:latin typeface="+mn-lt"/>
                        </a:rPr>
                        <a:t>Interne</a:t>
                      </a:r>
                      <a:endParaRPr lang="ru-RU" sz="1600" b="1" dirty="0">
                        <a:solidFill>
                          <a:srgbClr val="0000CC"/>
                        </a:solidFill>
                        <a:effectLst/>
                        <a:latin typeface="+mn-lt"/>
                        <a:ea typeface="Times New Roman"/>
                      </a:endParaRPr>
                    </a:p>
                  </a:txBody>
                  <a:tcPr marL="84402" marR="8440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00"/>
                  </a:ext>
                </a:extLst>
              </a:tr>
              <a:tr h="3962903">
                <a:tc>
                  <a:txBody>
                    <a:bodyPr/>
                    <a:lstStyle/>
                    <a:p>
                      <a:pPr algn="just">
                        <a:lnSpc>
                          <a:spcPct val="115000"/>
                        </a:lnSpc>
                        <a:spcAft>
                          <a:spcPts val="0"/>
                        </a:spcAft>
                      </a:pPr>
                      <a:r>
                        <a:rPr lang="ro-RO" sz="1600" b="1" dirty="0">
                          <a:effectLst/>
                          <a:latin typeface="+mn-lt"/>
                        </a:rPr>
                        <a:t> 1.</a:t>
                      </a:r>
                      <a:r>
                        <a:rPr lang="ro-RO" sz="1600" b="1" baseline="0" dirty="0">
                          <a:effectLst/>
                          <a:latin typeface="+mn-lt"/>
                        </a:rPr>
                        <a:t> </a:t>
                      </a:r>
                      <a:r>
                        <a:rPr lang="ro-RO" sz="1600" b="1" dirty="0">
                          <a:effectLst/>
                          <a:latin typeface="+mn-lt"/>
                        </a:rPr>
                        <a:t>Informaţii statistice</a:t>
                      </a:r>
                      <a:endParaRPr lang="ru-RU" sz="1600" b="1" dirty="0">
                        <a:effectLst/>
                        <a:latin typeface="+mn-lt"/>
                      </a:endParaRPr>
                    </a:p>
                    <a:p>
                      <a:pPr marL="742950" lvl="1" indent="-285750" algn="just">
                        <a:lnSpc>
                          <a:spcPct val="115000"/>
                        </a:lnSpc>
                        <a:spcAft>
                          <a:spcPts val="0"/>
                        </a:spcAft>
                        <a:buFont typeface="Times New Roman"/>
                        <a:buChar char="-"/>
                        <a:tabLst>
                          <a:tab pos="914400" algn="l"/>
                        </a:tabLst>
                      </a:pPr>
                      <a:r>
                        <a:rPr lang="ro-RO" sz="1600" b="1" dirty="0">
                          <a:effectLst/>
                          <a:latin typeface="+mn-lt"/>
                        </a:rPr>
                        <a:t>guvernamentale</a:t>
                      </a:r>
                      <a:endParaRPr lang="ru-RU" sz="1600" b="1" dirty="0">
                        <a:effectLst/>
                        <a:latin typeface="+mn-lt"/>
                      </a:endParaRPr>
                    </a:p>
                    <a:p>
                      <a:pPr marL="742950" lvl="1" indent="-285750" algn="just">
                        <a:lnSpc>
                          <a:spcPct val="115000"/>
                        </a:lnSpc>
                        <a:spcAft>
                          <a:spcPts val="0"/>
                        </a:spcAft>
                        <a:buFont typeface="Times New Roman"/>
                        <a:buChar char="-"/>
                        <a:tabLst>
                          <a:tab pos="914400" algn="l"/>
                        </a:tabLst>
                      </a:pPr>
                      <a:r>
                        <a:rPr lang="ro-RO" sz="1600" b="1" dirty="0">
                          <a:effectLst/>
                          <a:latin typeface="+mn-lt"/>
                        </a:rPr>
                        <a:t>de ramură</a:t>
                      </a:r>
                      <a:endParaRPr lang="ru-RU" sz="1600" b="1" dirty="0">
                        <a:effectLst/>
                        <a:latin typeface="+mn-lt"/>
                      </a:endParaRPr>
                    </a:p>
                    <a:p>
                      <a:pPr marL="742950" lvl="1" indent="-285750" algn="just">
                        <a:lnSpc>
                          <a:spcPct val="115000"/>
                        </a:lnSpc>
                        <a:spcAft>
                          <a:spcPts val="0"/>
                        </a:spcAft>
                        <a:buFont typeface="Times New Roman"/>
                        <a:buChar char="-"/>
                        <a:tabLst>
                          <a:tab pos="914400" algn="l"/>
                        </a:tabLst>
                      </a:pPr>
                      <a:r>
                        <a:rPr lang="ro-RO" sz="1600" b="1" dirty="0">
                          <a:effectLst/>
                          <a:latin typeface="+mn-lt"/>
                        </a:rPr>
                        <a:t>instituţii financiare</a:t>
                      </a:r>
                      <a:endParaRPr lang="ru-RU" sz="1600" b="1" dirty="0">
                        <a:effectLst/>
                        <a:latin typeface="+mn-lt"/>
                      </a:endParaRPr>
                    </a:p>
                    <a:p>
                      <a:pPr marL="342900" lvl="0" indent="-342900" algn="just">
                        <a:lnSpc>
                          <a:spcPct val="115000"/>
                        </a:lnSpc>
                        <a:spcAft>
                          <a:spcPts val="0"/>
                        </a:spcAft>
                        <a:buFont typeface="+mj-lt"/>
                        <a:buAutoNum type="arabicPeriod" startAt="2"/>
                        <a:tabLst>
                          <a:tab pos="457200" algn="l"/>
                        </a:tabLst>
                      </a:pPr>
                      <a:r>
                        <a:rPr lang="ro-RO" sz="1600" b="1" dirty="0">
                          <a:effectLst/>
                          <a:latin typeface="+mn-lt"/>
                        </a:rPr>
                        <a:t>Informaţii de la bănci financiare</a:t>
                      </a:r>
                      <a:endParaRPr lang="ru-RU" sz="1600" b="1" dirty="0">
                        <a:effectLst/>
                        <a:latin typeface="+mn-lt"/>
                      </a:endParaRPr>
                    </a:p>
                    <a:p>
                      <a:pPr marL="342900" lvl="0" indent="-342900" algn="just">
                        <a:lnSpc>
                          <a:spcPct val="115000"/>
                        </a:lnSpc>
                        <a:spcAft>
                          <a:spcPts val="0"/>
                        </a:spcAft>
                        <a:buFont typeface="+mj-lt"/>
                        <a:buAutoNum type="arabicPeriod" startAt="2"/>
                        <a:tabLst>
                          <a:tab pos="457200" algn="l"/>
                        </a:tabLst>
                      </a:pPr>
                      <a:r>
                        <a:rPr lang="ro-RO" sz="1600" b="1" dirty="0">
                          <a:effectLst/>
                          <a:latin typeface="+mn-lt"/>
                        </a:rPr>
                        <a:t>Activităţi de cercetare</a:t>
                      </a:r>
                      <a:endParaRPr lang="ru-RU" sz="1600" b="1" dirty="0">
                        <a:effectLst/>
                        <a:latin typeface="+mn-lt"/>
                      </a:endParaRPr>
                    </a:p>
                    <a:p>
                      <a:pPr marL="342900" lvl="0" indent="-342900" algn="just">
                        <a:lnSpc>
                          <a:spcPct val="115000"/>
                        </a:lnSpc>
                        <a:spcAft>
                          <a:spcPts val="0"/>
                        </a:spcAft>
                        <a:buFont typeface="+mj-lt"/>
                        <a:buAutoNum type="arabicPeriod" startAt="2"/>
                        <a:tabLst>
                          <a:tab pos="457200" algn="l"/>
                        </a:tabLst>
                      </a:pPr>
                      <a:r>
                        <a:rPr lang="ro-RO" sz="1600" b="1" dirty="0">
                          <a:effectLst/>
                          <a:latin typeface="+mn-lt"/>
                        </a:rPr>
                        <a:t>Reviste de specialitate</a:t>
                      </a:r>
                      <a:endParaRPr lang="ru-RU" sz="1600" b="1" dirty="0">
                        <a:effectLst/>
                        <a:latin typeface="+mn-lt"/>
                      </a:endParaRPr>
                    </a:p>
                    <a:p>
                      <a:pPr marL="342900" lvl="0" indent="-342900" algn="just">
                        <a:lnSpc>
                          <a:spcPct val="115000"/>
                        </a:lnSpc>
                        <a:spcAft>
                          <a:spcPts val="0"/>
                        </a:spcAft>
                        <a:buFont typeface="+mj-lt"/>
                        <a:buAutoNum type="arabicPeriod" startAt="2"/>
                        <a:tabLst>
                          <a:tab pos="457200" algn="l"/>
                        </a:tabLst>
                      </a:pPr>
                      <a:r>
                        <a:rPr lang="ro-RO" sz="1600" b="1" dirty="0">
                          <a:effectLst/>
                          <a:latin typeface="+mn-lt"/>
                        </a:rPr>
                        <a:t>Presa cotidiană</a:t>
                      </a:r>
                      <a:endParaRPr lang="ru-RU" sz="1600" b="1" dirty="0">
                        <a:effectLst/>
                        <a:latin typeface="+mn-lt"/>
                      </a:endParaRPr>
                    </a:p>
                    <a:p>
                      <a:pPr marL="342900" lvl="0" indent="-342900" algn="just">
                        <a:lnSpc>
                          <a:spcPct val="115000"/>
                        </a:lnSpc>
                        <a:spcAft>
                          <a:spcPts val="0"/>
                        </a:spcAft>
                        <a:buFont typeface="+mj-lt"/>
                        <a:buAutoNum type="arabicPeriod" startAt="2"/>
                        <a:tabLst>
                          <a:tab pos="457200" algn="l"/>
                        </a:tabLst>
                      </a:pPr>
                      <a:r>
                        <a:rPr lang="ro-RO" sz="1600" b="1" dirty="0">
                          <a:effectLst/>
                          <a:latin typeface="+mn-lt"/>
                        </a:rPr>
                        <a:t>Rapoarte anuale</a:t>
                      </a:r>
                      <a:endParaRPr lang="ru-RU" sz="1600" b="1" dirty="0">
                        <a:effectLst/>
                        <a:latin typeface="+mn-lt"/>
                      </a:endParaRPr>
                    </a:p>
                    <a:p>
                      <a:pPr marL="342900" lvl="0" indent="-342900" algn="just">
                        <a:lnSpc>
                          <a:spcPct val="115000"/>
                        </a:lnSpc>
                        <a:spcAft>
                          <a:spcPts val="0"/>
                        </a:spcAft>
                        <a:buFont typeface="+mj-lt"/>
                        <a:buAutoNum type="arabicPeriod" startAt="2"/>
                        <a:tabLst>
                          <a:tab pos="457200" algn="l"/>
                        </a:tabLst>
                      </a:pPr>
                      <a:r>
                        <a:rPr lang="ro-RO" sz="1600" b="1" dirty="0">
                          <a:effectLst/>
                          <a:latin typeface="+mn-lt"/>
                        </a:rPr>
                        <a:t>Cataloage, prospecte, broşuri, </a:t>
                      </a:r>
                      <a:endParaRPr lang="ru-RU" sz="1600" b="1" dirty="0">
                        <a:effectLst/>
                        <a:latin typeface="+mn-lt"/>
                      </a:endParaRPr>
                    </a:p>
                    <a:p>
                      <a:pPr marL="342900" lvl="0" indent="-342900" algn="just">
                        <a:lnSpc>
                          <a:spcPct val="115000"/>
                        </a:lnSpc>
                        <a:spcAft>
                          <a:spcPts val="0"/>
                        </a:spcAft>
                        <a:buFont typeface="+mj-lt"/>
                        <a:buAutoNum type="arabicPeriod" startAt="2"/>
                        <a:tabLst>
                          <a:tab pos="457200" algn="l"/>
                        </a:tabLst>
                      </a:pPr>
                      <a:r>
                        <a:rPr lang="ro-RO" sz="1600" b="1" dirty="0">
                          <a:effectLst/>
                          <a:latin typeface="+mn-lt"/>
                        </a:rPr>
                        <a:t>Camere de industrie şi comerţ</a:t>
                      </a:r>
                      <a:endParaRPr lang="ru-RU" sz="1600" b="1" dirty="0">
                        <a:effectLst/>
                        <a:latin typeface="+mn-lt"/>
                      </a:endParaRPr>
                    </a:p>
                    <a:p>
                      <a:pPr marL="342900" lvl="0" indent="-342900" algn="just">
                        <a:lnSpc>
                          <a:spcPct val="115000"/>
                        </a:lnSpc>
                        <a:spcAft>
                          <a:spcPts val="0"/>
                        </a:spcAft>
                        <a:buFont typeface="+mj-lt"/>
                        <a:buAutoNum type="arabicPeriod" startAt="2"/>
                        <a:tabLst>
                          <a:tab pos="457200" algn="l"/>
                        </a:tabLst>
                      </a:pPr>
                      <a:r>
                        <a:rPr lang="ro-RO" sz="1600" b="1" dirty="0">
                          <a:effectLst/>
                          <a:latin typeface="+mn-lt"/>
                        </a:rPr>
                        <a:t>Camera pentru comerţ extern</a:t>
                      </a:r>
                      <a:endParaRPr lang="ru-RU" sz="1600" b="1" dirty="0">
                        <a:effectLst/>
                        <a:latin typeface="+mn-lt"/>
                      </a:endParaRPr>
                    </a:p>
                    <a:p>
                      <a:pPr marL="342900" lvl="0" indent="-342900" algn="just">
                        <a:lnSpc>
                          <a:spcPct val="115000"/>
                        </a:lnSpc>
                        <a:spcAft>
                          <a:spcPts val="0"/>
                        </a:spcAft>
                        <a:buFont typeface="+mj-lt"/>
                        <a:buAutoNum type="arabicPeriod" startAt="2"/>
                        <a:tabLst>
                          <a:tab pos="457200" algn="l"/>
                        </a:tabLst>
                      </a:pPr>
                      <a:r>
                        <a:rPr lang="ro-RO" sz="1600" b="1" dirty="0">
                          <a:effectLst/>
                          <a:latin typeface="+mn-lt"/>
                        </a:rPr>
                        <a:t>Publicaţii ale centrelor pentru cercetare în domeniul marketingului</a:t>
                      </a:r>
                      <a:endParaRPr lang="ru-RU" sz="1600" b="1" dirty="0">
                        <a:effectLst/>
                        <a:latin typeface="+mn-lt"/>
                        <a:ea typeface="Times New Roman"/>
                      </a:endParaRPr>
                    </a:p>
                  </a:txBody>
                  <a:tcPr marL="84402" marR="8440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just">
                        <a:lnSpc>
                          <a:spcPct val="115000"/>
                        </a:lnSpc>
                        <a:spcAft>
                          <a:spcPts val="0"/>
                        </a:spcAft>
                        <a:tabLst>
                          <a:tab pos="1228725" algn="l"/>
                        </a:tabLst>
                      </a:pPr>
                      <a:r>
                        <a:rPr lang="ro-RO" sz="1600" b="1" kern="0" dirty="0">
                          <a:effectLst/>
                          <a:latin typeface="+mn-lt"/>
                        </a:rPr>
                        <a:t> </a:t>
                      </a:r>
                      <a:endParaRPr lang="ru-RU" sz="1600" b="1" kern="0" dirty="0">
                        <a:effectLst/>
                        <a:latin typeface="+mn-lt"/>
                      </a:endParaRPr>
                    </a:p>
                    <a:p>
                      <a:pPr marL="342900" lvl="0" indent="-342900" algn="just">
                        <a:lnSpc>
                          <a:spcPct val="115000"/>
                        </a:lnSpc>
                        <a:spcAft>
                          <a:spcPts val="0"/>
                        </a:spcAft>
                        <a:buFont typeface="+mj-lt"/>
                        <a:buAutoNum type="arabicPeriod"/>
                        <a:tabLst>
                          <a:tab pos="457200" algn="l"/>
                        </a:tabLst>
                      </a:pPr>
                      <a:r>
                        <a:rPr lang="ro-RO" sz="1600" b="1" dirty="0">
                          <a:effectLst/>
                          <a:latin typeface="+mn-lt"/>
                        </a:rPr>
                        <a:t>Rapoarte contabile</a:t>
                      </a:r>
                      <a:endParaRPr lang="ru-RU" sz="1600" b="1" dirty="0">
                        <a:effectLst/>
                        <a:latin typeface="+mn-lt"/>
                      </a:endParaRPr>
                    </a:p>
                    <a:p>
                      <a:pPr marL="342900" lvl="0" indent="-342900" algn="just">
                        <a:lnSpc>
                          <a:spcPct val="115000"/>
                        </a:lnSpc>
                        <a:spcAft>
                          <a:spcPts val="0"/>
                        </a:spcAft>
                        <a:buFont typeface="+mj-lt"/>
                        <a:buAutoNum type="arabicPeriod"/>
                        <a:tabLst>
                          <a:tab pos="457200" algn="l"/>
                        </a:tabLst>
                      </a:pPr>
                      <a:r>
                        <a:rPr lang="ro-RO" sz="1600" b="1" dirty="0">
                          <a:effectLst/>
                          <a:latin typeface="+mn-lt"/>
                        </a:rPr>
                        <a:t>Indici ale cartelelor clienţilor </a:t>
                      </a:r>
                      <a:endParaRPr lang="ru-RU" sz="1600" b="1" dirty="0">
                        <a:effectLst/>
                        <a:latin typeface="+mn-lt"/>
                      </a:endParaRPr>
                    </a:p>
                    <a:p>
                      <a:pPr marL="342900" lvl="0" indent="-342900" algn="just">
                        <a:lnSpc>
                          <a:spcPct val="115000"/>
                        </a:lnSpc>
                        <a:spcAft>
                          <a:spcPts val="0"/>
                        </a:spcAft>
                        <a:buFont typeface="+mj-lt"/>
                        <a:buAutoNum type="arabicPeriod"/>
                        <a:tabLst>
                          <a:tab pos="457200" algn="l"/>
                        </a:tabLst>
                      </a:pPr>
                      <a:r>
                        <a:rPr lang="ro-RO" sz="1600" b="1" dirty="0">
                          <a:effectLst/>
                          <a:latin typeface="+mn-lt"/>
                        </a:rPr>
                        <a:t>Corespondenţa cu clienţii</a:t>
                      </a:r>
                      <a:endParaRPr lang="ru-RU" sz="1600" b="1" dirty="0">
                        <a:effectLst/>
                        <a:latin typeface="+mn-lt"/>
                      </a:endParaRPr>
                    </a:p>
                    <a:p>
                      <a:pPr marL="342900" lvl="0" indent="-342900" algn="just">
                        <a:lnSpc>
                          <a:spcPct val="115000"/>
                        </a:lnSpc>
                        <a:spcAft>
                          <a:spcPts val="0"/>
                        </a:spcAft>
                        <a:buFont typeface="+mj-lt"/>
                        <a:buAutoNum type="arabicPeriod"/>
                        <a:tabLst>
                          <a:tab pos="457200" algn="l"/>
                        </a:tabLst>
                      </a:pPr>
                      <a:r>
                        <a:rPr lang="ro-RO" sz="1600" b="1" dirty="0">
                          <a:effectLst/>
                          <a:latin typeface="+mn-lt"/>
                        </a:rPr>
                        <a:t>Rapoartele angajaţilor şi ale agenţilor companiei</a:t>
                      </a:r>
                      <a:endParaRPr lang="ru-RU" sz="1600" b="1" dirty="0">
                        <a:effectLst/>
                        <a:latin typeface="+mn-lt"/>
                      </a:endParaRPr>
                    </a:p>
                    <a:p>
                      <a:pPr marL="342900" lvl="0" indent="-342900" algn="just">
                        <a:lnSpc>
                          <a:spcPct val="115000"/>
                        </a:lnSpc>
                        <a:spcAft>
                          <a:spcPts val="0"/>
                        </a:spcAft>
                        <a:buFont typeface="+mj-lt"/>
                        <a:buAutoNum type="arabicPeriod"/>
                        <a:tabLst>
                          <a:tab pos="457200" algn="l"/>
                        </a:tabLst>
                      </a:pPr>
                      <a:r>
                        <a:rPr lang="ro-RO" sz="1600" b="1" dirty="0">
                          <a:effectLst/>
                          <a:latin typeface="+mn-lt"/>
                        </a:rPr>
                        <a:t>Rapoarte privind deservirea clienţilor</a:t>
                      </a:r>
                      <a:endParaRPr lang="ru-RU" sz="1600" b="1" dirty="0">
                        <a:effectLst/>
                        <a:latin typeface="+mn-lt"/>
                      </a:endParaRPr>
                    </a:p>
                    <a:p>
                      <a:pPr marL="342900" lvl="0" indent="-342900" algn="just">
                        <a:lnSpc>
                          <a:spcPct val="115000"/>
                        </a:lnSpc>
                        <a:spcAft>
                          <a:spcPts val="0"/>
                        </a:spcAft>
                        <a:buFont typeface="+mj-lt"/>
                        <a:buAutoNum type="arabicPeriod"/>
                        <a:tabLst>
                          <a:tab pos="457200" algn="l"/>
                        </a:tabLst>
                      </a:pPr>
                      <a:r>
                        <a:rPr lang="ro-RO" sz="1600" b="1" dirty="0">
                          <a:effectLst/>
                          <a:latin typeface="+mn-lt"/>
                        </a:rPr>
                        <a:t>Rapoarte privind livrările</a:t>
                      </a:r>
                      <a:endParaRPr lang="ru-RU" sz="1600" b="1" dirty="0">
                        <a:effectLst/>
                        <a:latin typeface="+mn-lt"/>
                      </a:endParaRPr>
                    </a:p>
                    <a:p>
                      <a:pPr marL="342900" lvl="0" indent="-342900" algn="just">
                        <a:lnSpc>
                          <a:spcPct val="115000"/>
                        </a:lnSpc>
                        <a:spcAft>
                          <a:spcPts val="0"/>
                        </a:spcAft>
                        <a:buFont typeface="+mj-lt"/>
                        <a:buAutoNum type="arabicPeriod"/>
                        <a:tabLst>
                          <a:tab pos="457200" algn="l"/>
                        </a:tabLst>
                      </a:pPr>
                      <a:r>
                        <a:rPr lang="ro-RO" sz="1600" b="1" dirty="0">
                          <a:effectLst/>
                          <a:latin typeface="+mn-lt"/>
                        </a:rPr>
                        <a:t>Rapoartele privind volumul vânzărilor</a:t>
                      </a:r>
                      <a:endParaRPr lang="ru-RU" sz="1600" b="1" dirty="0">
                        <a:effectLst/>
                        <a:latin typeface="+mn-lt"/>
                      </a:endParaRPr>
                    </a:p>
                    <a:p>
                      <a:pPr marL="228600" algn="just">
                        <a:lnSpc>
                          <a:spcPct val="115000"/>
                        </a:lnSpc>
                        <a:spcAft>
                          <a:spcPts val="0"/>
                        </a:spcAft>
                      </a:pPr>
                      <a:r>
                        <a:rPr lang="ro-RO" sz="1600" b="1" dirty="0">
                          <a:effectLst/>
                          <a:latin typeface="+mn-lt"/>
                        </a:rPr>
                        <a:t> </a:t>
                      </a:r>
                      <a:endParaRPr lang="ru-RU" sz="1600" b="1" dirty="0">
                        <a:effectLst/>
                        <a:latin typeface="+mn-lt"/>
                        <a:ea typeface="Times New Roman"/>
                      </a:endParaRPr>
                    </a:p>
                  </a:txBody>
                  <a:tcPr marL="84402" marR="8440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978123" y="1832567"/>
            <a:ext cx="2917145" cy="369332"/>
          </a:xfrm>
          <a:prstGeom prst="rect">
            <a:avLst/>
          </a:prstGeom>
        </p:spPr>
        <p:txBody>
          <a:bodyPr wrap="none">
            <a:spAutoFit/>
          </a:bodyPr>
          <a:lstStyle/>
          <a:p>
            <a:r>
              <a:rPr lang="ro-RO" b="1" dirty="0"/>
              <a:t>SURSE de ANALIZĂ DE PIAŢĂ</a:t>
            </a:r>
            <a:endParaRPr lang="ru-RU" b="1" dirty="0"/>
          </a:p>
        </p:txBody>
      </p:sp>
      <p:pic>
        <p:nvPicPr>
          <p:cNvPr id="14" name="Picture 3" descr="C:\Users\ACSA1\Pictures\Marketing FOTO\400_F_601680_0hD1gLmZs2LdnbOC9I6lYMfSGC0fyc.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206390" y="4772396"/>
            <a:ext cx="1858332" cy="1520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5452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a:t>
            </a:r>
            <a:r>
              <a:rPr lang="ro-RO" altLang="en-US" sz="2000" b="1" dirty="0">
                <a:solidFill>
                  <a:srgbClr val="FF0000"/>
                </a:solidFill>
              </a:rPr>
              <a:t>3</a:t>
            </a:r>
            <a:r>
              <a:rPr lang="en-US" altLang="en-US" sz="2000" b="1" dirty="0">
                <a:solidFill>
                  <a:srgbClr val="FF0000"/>
                </a:solidFill>
              </a:rPr>
              <a:t>. </a:t>
            </a:r>
            <a:r>
              <a:rPr lang="ro-RO" altLang="en-US" sz="2000" b="1" dirty="0">
                <a:solidFill>
                  <a:srgbClr val="FF0000"/>
                </a:solidFill>
              </a:rPr>
              <a:t>Strategia </a:t>
            </a:r>
            <a:r>
              <a:rPr lang="ro-RO" sz="2000" b="1" dirty="0">
                <a:solidFill>
                  <a:srgbClr val="FF0000"/>
                </a:solidFill>
              </a:rPr>
              <a:t>de export</a:t>
            </a:r>
            <a:endParaRPr lang="ro-MO" altLang="en-US" sz="2000" b="1" dirty="0">
              <a:solidFill>
                <a:srgbClr val="FF0000"/>
              </a:solidFill>
            </a:endParaRPr>
          </a:p>
        </p:txBody>
      </p:sp>
      <p:sp>
        <p:nvSpPr>
          <p:cNvPr id="12" name="Прямоугольник 11"/>
          <p:cNvSpPr/>
          <p:nvPr/>
        </p:nvSpPr>
        <p:spPr>
          <a:xfrm>
            <a:off x="437243" y="1964011"/>
            <a:ext cx="6274108" cy="4001095"/>
          </a:xfrm>
          <a:prstGeom prst="rect">
            <a:avLst/>
          </a:prstGeom>
        </p:spPr>
        <p:txBody>
          <a:bodyPr wrap="square">
            <a:spAutoFit/>
          </a:bodyPr>
          <a:lstStyle/>
          <a:p>
            <a:pPr algn="just"/>
            <a:r>
              <a:rPr lang="en-US" sz="1800" b="1" dirty="0">
                <a:effectLst/>
                <a:latin typeface="Times New Roman" panose="02020603050405020304" pitchFamily="18" charset="0"/>
                <a:ea typeface="Times New Roman" panose="02020603050405020304" pitchFamily="18" charset="0"/>
              </a:rPr>
              <a:t>STRATEGIA DE EXPORT</a:t>
            </a:r>
            <a:r>
              <a:rPr lang="en-US" sz="1800" dirty="0">
                <a:effectLst/>
                <a:latin typeface="Times New Roman" panose="02020603050405020304" pitchFamily="18" charset="0"/>
                <a:ea typeface="Times New Roman" panose="02020603050405020304" pitchFamily="18" charset="0"/>
              </a:rPr>
              <a:t> –</a:t>
            </a:r>
            <a:r>
              <a:rPr lang="ro-RO"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pentru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lansarea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dezvoltarea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exporturilor</a:t>
            </a:r>
            <a:r>
              <a:rPr lang="en-US" sz="1800" dirty="0">
                <a:effectLst/>
                <a:latin typeface="Times New Roman" panose="02020603050405020304" pitchFamily="18" charset="0"/>
                <a:ea typeface="Times New Roman" panose="02020603050405020304" pitchFamily="18" charset="0"/>
              </a:rPr>
              <a:t>, care </a:t>
            </a:r>
            <a:r>
              <a:rPr lang="en-US" sz="1800" dirty="0" err="1">
                <a:effectLst/>
                <a:latin typeface="Times New Roman" panose="02020603050405020304" pitchFamily="18" charset="0"/>
                <a:ea typeface="Times New Roman" panose="02020603050405020304" pitchFamily="18" charset="0"/>
              </a:rPr>
              <a:t>stabilește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obiective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definește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structura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ofertei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piețelor-țintă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prevede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resurse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pentru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implementarea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acesteia</a:t>
            </a:r>
            <a:r>
              <a:rPr lang="en-US" sz="1800" dirty="0">
                <a:effectLst/>
                <a:latin typeface="Times New Roman" panose="02020603050405020304" pitchFamily="18" charset="0"/>
                <a:ea typeface="Times New Roman" panose="02020603050405020304" pitchFamily="18" charset="0"/>
              </a:rPr>
              <a:t>.</a:t>
            </a:r>
            <a:endParaRPr lang="ro-RO" sz="1800" dirty="0">
              <a:effectLst/>
              <a:latin typeface="Times New Roman" panose="02020603050405020304" pitchFamily="18" charset="0"/>
              <a:ea typeface="Times New Roman" panose="02020603050405020304" pitchFamily="18" charset="0"/>
            </a:endParaRPr>
          </a:p>
          <a:p>
            <a:pPr algn="just"/>
            <a:endParaRPr lang="ro-RO" dirty="0">
              <a:latin typeface="Times New Roman" panose="02020603050405020304" pitchFamily="18" charset="0"/>
              <a:ea typeface="Times New Roman" panose="02020603050405020304" pitchFamily="18" charset="0"/>
            </a:endParaRPr>
          </a:p>
          <a:p>
            <a:pPr algn="just"/>
            <a:r>
              <a:rPr lang="ro-RO" sz="1800" dirty="0">
                <a:effectLst/>
                <a:latin typeface="Times New Roman" panose="02020603050405020304" pitchFamily="18" charset="0"/>
                <a:ea typeface="Times New Roman" panose="02020603050405020304" pitchFamily="18" charset="0"/>
              </a:rPr>
              <a:t>Cuprinde implementarea următoarelor:</a:t>
            </a:r>
            <a:endParaRPr lang="ru-RU" sz="1800" dirty="0">
              <a:effectLst/>
              <a:latin typeface="Times New Roman" panose="02020603050405020304" pitchFamily="18" charset="0"/>
              <a:ea typeface="Times New Roman" panose="02020603050405020304" pitchFamily="18" charset="0"/>
            </a:endParaRPr>
          </a:p>
          <a:p>
            <a:pPr algn="just">
              <a:spcBef>
                <a:spcPts val="600"/>
              </a:spcBef>
            </a:pPr>
            <a:r>
              <a:rPr lang="en-US" sz="1800" b="1" i="1" dirty="0">
                <a:effectLst/>
                <a:latin typeface="Times New Roman" panose="02020603050405020304" pitchFamily="18" charset="0"/>
                <a:ea typeface="Times New Roman" panose="02020603050405020304" pitchFamily="18" charset="0"/>
              </a:rPr>
              <a:t>A. ANALIZA ÎNTREPRINDERII </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prevede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descriea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dezvoltarea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experiența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exportului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managementul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disponibilitatea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echipei</a:t>
            </a:r>
            <a:r>
              <a:rPr lang="ro-RO" dirty="0">
                <a:latin typeface="Times New Roman" panose="02020603050405020304" pitchFamily="18" charset="0"/>
                <a:ea typeface="Times New Roman" panose="02020603050405020304" pitchFamily="18" charset="0"/>
              </a:rPr>
              <a:t>.</a:t>
            </a:r>
            <a:endParaRPr lang="ru-RU" sz="1800" dirty="0">
              <a:effectLst/>
              <a:latin typeface="Times New Roman" panose="02020603050405020304" pitchFamily="18" charset="0"/>
              <a:ea typeface="Times New Roman" panose="02020603050405020304" pitchFamily="18" charset="0"/>
            </a:endParaRPr>
          </a:p>
          <a:p>
            <a:pPr algn="just">
              <a:spcBef>
                <a:spcPts val="600"/>
              </a:spcBef>
            </a:pPr>
            <a:r>
              <a:rPr lang="en-US" b="1" i="1" dirty="0">
                <a:latin typeface="Times New Roman" panose="02020603050405020304" pitchFamily="18" charset="0"/>
              </a:rPr>
              <a:t>B.</a:t>
            </a:r>
            <a:r>
              <a:rPr lang="ro-RO" b="1" i="1" dirty="0">
                <a:latin typeface="Times New Roman" panose="02020603050405020304" pitchFamily="18" charset="0"/>
              </a:rPr>
              <a:t> </a:t>
            </a:r>
            <a:r>
              <a:rPr lang="en-US" b="1" i="1" dirty="0">
                <a:latin typeface="Times New Roman" panose="02020603050405020304" pitchFamily="18" charset="0"/>
              </a:rPr>
              <a:t>OFERTA DE EXPORT </a:t>
            </a:r>
            <a:r>
              <a:rPr lang="ro-RO" b="1" i="1" dirty="0">
                <a:latin typeface="Times New Roman" panose="02020603050405020304" pitchFamily="18" charset="0"/>
              </a:rPr>
              <a:t> - </a:t>
            </a:r>
            <a:r>
              <a:rPr lang="en-US" sz="1800" dirty="0">
                <a:effectLst/>
                <a:latin typeface="Times New Roman" panose="02020603050405020304" pitchFamily="18" charset="0"/>
                <a:ea typeface="Times New Roman" panose="02020603050405020304" pitchFamily="18" charset="0"/>
              </a:rPr>
              <a:t>cu </a:t>
            </a:r>
            <a:r>
              <a:rPr lang="en-US" sz="1800" dirty="0" err="1">
                <a:effectLst/>
                <a:latin typeface="Times New Roman" panose="02020603050405020304" pitchFamily="18" charset="0"/>
                <a:ea typeface="Times New Roman" panose="02020603050405020304" pitchFamily="18" charset="0"/>
              </a:rPr>
              <a:t>avantajele</a:t>
            </a:r>
            <a:r>
              <a:rPr lang="en-US" sz="1800" dirty="0">
                <a:effectLst/>
                <a:latin typeface="Times New Roman" panose="02020603050405020304" pitchFamily="18" charset="0"/>
                <a:ea typeface="Times New Roman" panose="02020603050405020304" pitchFamily="18" charset="0"/>
              </a:rPr>
              <a:t> competitive </a:t>
            </a:r>
            <a:r>
              <a:rPr lang="en-US" sz="1800" dirty="0" err="1">
                <a:effectLst/>
                <a:latin typeface="Times New Roman" panose="02020603050405020304" pitchFamily="18" charset="0"/>
                <a:ea typeface="Times New Roman" panose="02020603050405020304" pitchFamily="18" charset="0"/>
              </a:rPr>
              <a:t>față</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concurenții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dvs</a:t>
            </a:r>
            <a:r>
              <a:rPr lang="en-US" sz="1800" dirty="0">
                <a:effectLst/>
                <a:latin typeface="Times New Roman" panose="02020603050405020304" pitchFamily="18" charset="0"/>
                <a:ea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a:p>
            <a:pPr algn="just">
              <a:spcBef>
                <a:spcPts val="600"/>
              </a:spcBef>
            </a:pPr>
            <a:r>
              <a:rPr lang="en-US" b="1" i="1" dirty="0">
                <a:latin typeface="Times New Roman" panose="02020603050405020304" pitchFamily="18" charset="0"/>
              </a:rPr>
              <a:t>C. ANALIZA PIEȚELOR DE EXPORT </a:t>
            </a:r>
            <a:r>
              <a:rPr lang="en-US" sz="1800" dirty="0">
                <a:effectLst/>
                <a:latin typeface="Times New Roman" panose="02020603050405020304" pitchFamily="18" charset="0"/>
                <a:ea typeface="Times New Roman" panose="02020603050405020304" pitchFamily="18" charset="0"/>
              </a:rPr>
              <a:t>- cu </a:t>
            </a:r>
            <a:r>
              <a:rPr lang="en-US" sz="1800" dirty="0" err="1">
                <a:effectLst/>
                <a:latin typeface="Times New Roman" panose="02020603050405020304" pitchFamily="18" charset="0"/>
                <a:ea typeface="Times New Roman" panose="02020603050405020304" pitchFamily="18" charset="0"/>
              </a:rPr>
              <a:t>efectuarea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unui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studiu</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fezabilitate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selectarea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piețelor</a:t>
            </a:r>
            <a:r>
              <a:rPr lang="en-US" sz="1800" dirty="0">
                <a:effectLst/>
                <a:latin typeface="Times New Roman" panose="02020603050405020304" pitchFamily="18" charset="0"/>
                <a:ea typeface="Times New Roman" panose="02020603050405020304" pitchFamily="18" charset="0"/>
              </a:rPr>
              <a:t> de export</a:t>
            </a:r>
            <a:r>
              <a:rPr lang="ro-RO" sz="1800" dirty="0">
                <a:effectLst/>
                <a:latin typeface="Times New Roman" panose="02020603050405020304" pitchFamily="18" charset="0"/>
                <a:ea typeface="Times New Roman" panose="02020603050405020304" pitchFamily="18" charset="0"/>
              </a:rPr>
              <a:t>.</a:t>
            </a:r>
            <a:endParaRPr lang="ru-RU" sz="1800" dirty="0">
              <a:effectLst/>
              <a:latin typeface="Times New Roman" panose="02020603050405020304" pitchFamily="18" charset="0"/>
              <a:ea typeface="Times New Roman" panose="02020603050405020304" pitchFamily="18" charset="0"/>
            </a:endParaRPr>
          </a:p>
          <a:p>
            <a:pPr algn="just">
              <a:spcBef>
                <a:spcPts val="600"/>
              </a:spcBef>
            </a:pPr>
            <a:r>
              <a:rPr lang="en-US" b="1" i="1" dirty="0">
                <a:latin typeface="Times New Roman" panose="02020603050405020304" pitchFamily="18" charset="0"/>
              </a:rPr>
              <a:t>D.</a:t>
            </a:r>
            <a:r>
              <a:rPr lang="ro-RO" b="1" i="1" dirty="0">
                <a:latin typeface="Times New Roman" panose="02020603050405020304" pitchFamily="18" charset="0"/>
              </a:rPr>
              <a:t> </a:t>
            </a:r>
            <a:r>
              <a:rPr lang="en-US" b="1" i="1" dirty="0">
                <a:latin typeface="Times New Roman" panose="02020603050405020304" pitchFamily="18" charset="0"/>
              </a:rPr>
              <a:t>STRATEGIA DE PĂTRUNDERE PE PIAȚĂ  </a:t>
            </a:r>
            <a:r>
              <a:rPr lang="en-US" sz="1800" dirty="0">
                <a:effectLst/>
                <a:latin typeface="Times New Roman" panose="02020603050405020304" pitchFamily="18" charset="0"/>
                <a:ea typeface="Times New Roman" panose="02020603050405020304" pitchFamily="18" charset="0"/>
              </a:rPr>
              <a:t>- cu 3 </a:t>
            </a:r>
            <a:r>
              <a:rPr lang="en-US" sz="1800" dirty="0" err="1">
                <a:effectLst/>
                <a:latin typeface="Times New Roman" panose="02020603050405020304" pitchFamily="18" charset="0"/>
                <a:ea typeface="Times New Roman" panose="02020603050405020304" pitchFamily="18" charset="0"/>
              </a:rPr>
              <a:t>canale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pătrundere</a:t>
            </a:r>
            <a:r>
              <a:rPr lang="en-US" sz="1800" dirty="0">
                <a:effectLst/>
                <a:latin typeface="Times New Roman" panose="02020603050405020304" pitchFamily="18" charset="0"/>
                <a:ea typeface="Times New Roman" panose="02020603050405020304" pitchFamily="18" charset="0"/>
              </a:rPr>
              <a:t> pe </a:t>
            </a:r>
            <a:r>
              <a:rPr lang="en-US" sz="1800" dirty="0" err="1">
                <a:effectLst/>
                <a:latin typeface="Times New Roman" panose="02020603050405020304" pitchFamily="18" charset="0"/>
                <a:ea typeface="Times New Roman" panose="02020603050405020304" pitchFamily="18" charset="0"/>
              </a:rPr>
              <a:t>piață</a:t>
            </a:r>
            <a:r>
              <a:rPr lang="en-US" sz="1800" dirty="0">
                <a:effectLst/>
                <a:latin typeface="Times New Roman" panose="02020603050405020304" pitchFamily="18" charset="0"/>
                <a:ea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7" name="Рисунок 6">
            <a:extLst>
              <a:ext uri="{FF2B5EF4-FFF2-40B4-BE49-F238E27FC236}">
                <a16:creationId xmlns:a16="http://schemas.microsoft.com/office/drawing/2014/main" id="{AAFD3E4A-DC0A-46F8-B1FB-3927814194CD}"/>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35873" t="28639" r="22806" b="24025"/>
          <a:stretch/>
        </p:blipFill>
        <p:spPr>
          <a:xfrm>
            <a:off x="6961517" y="1922448"/>
            <a:ext cx="5037827" cy="3903435"/>
          </a:xfrm>
          <a:prstGeom prst="rect">
            <a:avLst/>
          </a:prstGeom>
        </p:spPr>
      </p:pic>
    </p:spTree>
    <p:extLst>
      <p:ext uri="{BB962C8B-B14F-4D97-AF65-F5344CB8AC3E}">
        <p14:creationId xmlns:p14="http://schemas.microsoft.com/office/powerpoint/2010/main" val="3113751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C2067E73-5361-4B91-9760-07E567CEF5F5}"/>
              </a:ext>
            </a:extLst>
          </p:cNvPr>
          <p:cNvSpPr>
            <a:spLocks noGrp="1"/>
          </p:cNvSpPr>
          <p:nvPr>
            <p:ph idx="1"/>
          </p:nvPr>
        </p:nvSpPr>
        <p:spPr>
          <a:xfrm>
            <a:off x="398496" y="2142066"/>
            <a:ext cx="11717303" cy="4449233"/>
          </a:xfrm>
        </p:spPr>
        <p:txBody>
          <a:bodyPr>
            <a:noAutofit/>
          </a:bodyPr>
          <a:lstStyle/>
          <a:p>
            <a:pPr marL="0" indent="0" algn="just">
              <a:spcBef>
                <a:spcPts val="600"/>
              </a:spcBef>
              <a:buNone/>
            </a:pPr>
            <a:r>
              <a:rPr lang="ru-RU" sz="1800" b="1" dirty="0">
                <a:latin typeface="Arial" pitchFamily="34" charset="0"/>
                <a:cs typeface="Arial" pitchFamily="34" charset="0"/>
              </a:rPr>
              <a:t>ЕДИНЫЙ ТАМОЖЕННЫЙ ТАРИФ</a:t>
            </a:r>
            <a:r>
              <a:rPr lang="en-US" sz="1800" b="1" dirty="0">
                <a:latin typeface="Arial" pitchFamily="34" charset="0"/>
                <a:cs typeface="Arial" pitchFamily="34" charset="0"/>
              </a:rPr>
              <a:t> </a:t>
            </a:r>
            <a:r>
              <a:rPr lang="ru-RU" sz="1800" b="1" dirty="0">
                <a:latin typeface="Arial" pitchFamily="34" charset="0"/>
                <a:cs typeface="Arial" pitchFamily="34" charset="0"/>
              </a:rPr>
              <a:t>Евразийского экономического союза </a:t>
            </a:r>
            <a:r>
              <a:rPr lang="ru-RU" sz="1800" dirty="0">
                <a:latin typeface="Arial" pitchFamily="34" charset="0"/>
                <a:cs typeface="Arial" pitchFamily="34" charset="0"/>
              </a:rPr>
              <a:t> </a:t>
            </a:r>
            <a:r>
              <a:rPr lang="en-US" sz="1800" dirty="0">
                <a:latin typeface="Arial" pitchFamily="34" charset="0"/>
                <a:cs typeface="Arial" pitchFamily="34" charset="0"/>
              </a:rPr>
              <a:t>- </a:t>
            </a:r>
            <a:r>
              <a:rPr lang="en-US" sz="1800" dirty="0">
                <a:latin typeface="Arial" pitchFamily="34" charset="0"/>
                <a:cs typeface="Arial" pitchFamily="34" charset="0"/>
                <a:hlinkClick r:id="rId2"/>
              </a:rPr>
              <a:t>http://www.eurasiancommission.org/ru/act/trade/catr/ett/Pages/default.aspx</a:t>
            </a:r>
            <a:r>
              <a:rPr lang="en-US" sz="1800" dirty="0">
                <a:latin typeface="Arial" pitchFamily="34" charset="0"/>
                <a:cs typeface="Arial" pitchFamily="34" charset="0"/>
              </a:rPr>
              <a:t> </a:t>
            </a:r>
          </a:p>
          <a:p>
            <a:pPr marL="0" indent="0" algn="just">
              <a:spcBef>
                <a:spcPts val="600"/>
              </a:spcBef>
              <a:buNone/>
            </a:pPr>
            <a:r>
              <a:rPr lang="ru-RU" sz="1800" b="1" dirty="0">
                <a:latin typeface="Arial" pitchFamily="34" charset="0"/>
                <a:cs typeface="Arial" pitchFamily="34" charset="0"/>
              </a:rPr>
              <a:t>Единый таможенный тариф (ЕТТ)</a:t>
            </a:r>
            <a:r>
              <a:rPr lang="ru-RU" sz="1800" dirty="0">
                <a:latin typeface="Arial" pitchFamily="34" charset="0"/>
                <a:cs typeface="Arial" pitchFamily="34" charset="0"/>
              </a:rPr>
              <a:t> </a:t>
            </a:r>
            <a:r>
              <a:rPr lang="en-US" sz="1800" b="1" dirty="0">
                <a:solidFill>
                  <a:srgbClr val="FF0000"/>
                </a:solidFill>
                <a:latin typeface="Arial" pitchFamily="34" charset="0"/>
                <a:cs typeface="Arial" pitchFamily="34" charset="0"/>
              </a:rPr>
              <a:t>(</a:t>
            </a:r>
            <a:r>
              <a:rPr lang="ro-MO" sz="1800" b="1" dirty="0">
                <a:solidFill>
                  <a:srgbClr val="FF0000"/>
                </a:solidFill>
                <a:latin typeface="Arial" pitchFamily="34" charset="0"/>
                <a:cs typeface="Arial" pitchFamily="34" charset="0"/>
              </a:rPr>
              <a:t>TARIFUL VAMAL UNIT al Uniunii Economice Eurasiatice</a:t>
            </a:r>
            <a:r>
              <a:rPr lang="en-US" sz="1800" b="1" dirty="0">
                <a:solidFill>
                  <a:srgbClr val="FF0000"/>
                </a:solidFill>
                <a:latin typeface="Arial" pitchFamily="34" charset="0"/>
                <a:cs typeface="Arial" pitchFamily="34" charset="0"/>
              </a:rPr>
              <a:t>) </a:t>
            </a:r>
            <a:r>
              <a:rPr lang="ru-RU" sz="1800" dirty="0">
                <a:latin typeface="Arial" pitchFamily="34" charset="0"/>
                <a:cs typeface="Arial" pitchFamily="34" charset="0"/>
              </a:rPr>
              <a:t>— </a:t>
            </a:r>
            <a:r>
              <a:rPr lang="vi-VN" sz="1800" dirty="0">
                <a:latin typeface="Arial" pitchFamily="34" charset="0"/>
                <a:cs typeface="Arial" pitchFamily="34" charset="0"/>
              </a:rPr>
              <a:t>un set de rate ale taxelor vamale aplicate mărfurilor importate</a:t>
            </a:r>
            <a:r>
              <a:rPr lang="en-US" sz="1800" dirty="0">
                <a:latin typeface="Arial" pitchFamily="34" charset="0"/>
                <a:cs typeface="Arial" pitchFamily="34" charset="0"/>
              </a:rPr>
              <a:t> </a:t>
            </a:r>
            <a:r>
              <a:rPr lang="en-US" sz="1800" dirty="0" err="1">
                <a:latin typeface="Arial" pitchFamily="34" charset="0"/>
                <a:cs typeface="Arial" pitchFamily="34" charset="0"/>
              </a:rPr>
              <a:t>pe</a:t>
            </a:r>
            <a:r>
              <a:rPr lang="vi-VN" sz="1800" dirty="0">
                <a:latin typeface="Arial" pitchFamily="34" charset="0"/>
                <a:cs typeface="Arial" pitchFamily="34" charset="0"/>
              </a:rPr>
              <a:t> un singur teritoriu vamal din țări terțe, sistematizate în conformitate cu Nomenclatura unificată a mărfurilor pentru activitatea economică externă a Uniunii Economice Eurasiatice. </a:t>
            </a:r>
            <a:r>
              <a:rPr lang="en-US" sz="1800" dirty="0">
                <a:latin typeface="Arial" pitchFamily="34" charset="0"/>
                <a:cs typeface="Arial" pitchFamily="34" charset="0"/>
              </a:rPr>
              <a:t>TVU</a:t>
            </a:r>
            <a:r>
              <a:rPr lang="vi-VN" sz="1800" dirty="0">
                <a:latin typeface="Arial" pitchFamily="34" charset="0"/>
                <a:cs typeface="Arial" pitchFamily="34" charset="0"/>
              </a:rPr>
              <a:t> se bazează pe un sistem armonizat pentru descrierea și codificarea mărfurilor.</a:t>
            </a:r>
            <a:r>
              <a:rPr lang="en-US" sz="1800" dirty="0">
                <a:latin typeface="Arial" pitchFamily="34" charset="0"/>
                <a:cs typeface="Arial" pitchFamily="34" charset="0"/>
              </a:rPr>
              <a:t> </a:t>
            </a:r>
            <a:r>
              <a:rPr lang="en-US" sz="1800" b="1" dirty="0">
                <a:latin typeface="Arial" pitchFamily="34" charset="0"/>
                <a:cs typeface="Arial" pitchFamily="34" charset="0"/>
              </a:rPr>
              <a:t>INCLUDE</a:t>
            </a:r>
            <a:r>
              <a:rPr lang="ro-RO" sz="1800" b="1" dirty="0">
                <a:latin typeface="Arial" pitchFamily="34" charset="0"/>
                <a:cs typeface="Arial" pitchFamily="34" charset="0"/>
              </a:rPr>
              <a:t>:</a:t>
            </a:r>
            <a:endParaRPr lang="en-US" sz="1800" b="1" dirty="0">
              <a:latin typeface="Arial" pitchFamily="34" charset="0"/>
              <a:cs typeface="Arial" pitchFamily="34" charset="0"/>
            </a:endParaRPr>
          </a:p>
          <a:p>
            <a:pPr algn="just">
              <a:spcBef>
                <a:spcPts val="600"/>
              </a:spcBef>
              <a:buFont typeface="Wingdings" pitchFamily="2" charset="2"/>
              <a:buChar char="§"/>
            </a:pPr>
            <a:r>
              <a:rPr lang="vi-VN" sz="1800" dirty="0">
                <a:latin typeface="Arial" pitchFamily="34" charset="0"/>
                <a:cs typeface="Arial" pitchFamily="34" charset="0"/>
              </a:rPr>
              <a:t>Reguli de bază pentru interpretarea TN VED.</a:t>
            </a:r>
          </a:p>
          <a:p>
            <a:pPr algn="just">
              <a:spcBef>
                <a:spcPts val="600"/>
              </a:spcBef>
              <a:buFont typeface="Wingdings" pitchFamily="2" charset="2"/>
              <a:buChar char="§"/>
            </a:pPr>
            <a:r>
              <a:rPr lang="vi-VN" sz="1800" dirty="0">
                <a:latin typeface="Arial" pitchFamily="34" charset="0"/>
                <a:cs typeface="Arial" pitchFamily="34" charset="0"/>
              </a:rPr>
              <a:t>Unități de măsură utilizate în TN VED.</a:t>
            </a:r>
          </a:p>
          <a:p>
            <a:pPr algn="just">
              <a:spcBef>
                <a:spcPts val="600"/>
              </a:spcBef>
              <a:buFont typeface="Wingdings" pitchFamily="2" charset="2"/>
              <a:buChar char="§"/>
            </a:pPr>
            <a:r>
              <a:rPr lang="vi-VN" sz="1800" dirty="0">
                <a:latin typeface="Arial" pitchFamily="34" charset="0"/>
                <a:cs typeface="Arial" pitchFamily="34" charset="0"/>
              </a:rPr>
              <a:t>Secțiunea 1. Animale vii; produse de origine animală.</a:t>
            </a:r>
          </a:p>
          <a:p>
            <a:pPr algn="just">
              <a:spcBef>
                <a:spcPts val="600"/>
              </a:spcBef>
              <a:buFont typeface="Wingdings" pitchFamily="2" charset="2"/>
              <a:buChar char="§"/>
            </a:pPr>
            <a:r>
              <a:rPr lang="vi-VN" sz="1800" dirty="0">
                <a:latin typeface="Arial" pitchFamily="34" charset="0"/>
                <a:cs typeface="Arial" pitchFamily="34" charset="0"/>
              </a:rPr>
              <a:t>Secțiunea 2. Produse vegetale.</a:t>
            </a:r>
          </a:p>
          <a:p>
            <a:pPr algn="just">
              <a:spcBef>
                <a:spcPts val="600"/>
              </a:spcBef>
              <a:buFont typeface="Wingdings" pitchFamily="2" charset="2"/>
              <a:buChar char="§"/>
            </a:pPr>
            <a:r>
              <a:rPr lang="vi-VN" sz="1800" dirty="0">
                <a:latin typeface="Arial" pitchFamily="34" charset="0"/>
                <a:cs typeface="Arial" pitchFamily="34" charset="0"/>
              </a:rPr>
              <a:t>Secțiunea 3. Grăsimi și uleiuri de origine animală sau vegetală și produsele lor de decolteare; grăsimi comestibile preparate; ceruri animale sau vegetale.</a:t>
            </a:r>
          </a:p>
          <a:p>
            <a:pPr algn="just">
              <a:spcBef>
                <a:spcPts val="600"/>
              </a:spcBef>
              <a:buFont typeface="Wingdings" pitchFamily="2" charset="2"/>
              <a:buChar char="§"/>
            </a:pPr>
            <a:r>
              <a:rPr lang="vi-VN" sz="1800" dirty="0">
                <a:latin typeface="Arial" pitchFamily="34" charset="0"/>
                <a:cs typeface="Arial" pitchFamily="34" charset="0"/>
              </a:rPr>
              <a:t>Secțiunea 4. Produse alimentare preparate; băuturi alcoolice și nealcoolice și oțet; tutun și înlocuitori de tutun.</a:t>
            </a:r>
          </a:p>
          <a:p>
            <a:pPr algn="just">
              <a:spcBef>
                <a:spcPts val="600"/>
              </a:spcBef>
              <a:buFont typeface="Wingdings" pitchFamily="2" charset="2"/>
              <a:buChar char="§"/>
            </a:pPr>
            <a:r>
              <a:rPr lang="vi-VN" sz="1800" dirty="0">
                <a:latin typeface="Arial" pitchFamily="34" charset="0"/>
                <a:cs typeface="Arial" pitchFamily="34" charset="0"/>
              </a:rPr>
              <a:t>Secțiunea 5. Produse minerale.</a:t>
            </a:r>
          </a:p>
        </p:txBody>
      </p:sp>
      <p:sp>
        <p:nvSpPr>
          <p:cNvPr id="4" name="TextBox 3"/>
          <p:cNvSpPr txBox="1"/>
          <p:nvPr/>
        </p:nvSpPr>
        <p:spPr>
          <a:xfrm>
            <a:off x="237067" y="1168842"/>
            <a:ext cx="11191851" cy="369332"/>
          </a:xfrm>
          <a:prstGeom prst="rect">
            <a:avLst/>
          </a:prstGeom>
          <a:noFill/>
        </p:spPr>
        <p:txBody>
          <a:bodyPr wrap="square" rtlCol="0">
            <a:spAutoFit/>
          </a:bodyPr>
          <a:lstStyle/>
          <a:p>
            <a:r>
              <a:rPr lang="en-US" b="1" dirty="0">
                <a:solidFill>
                  <a:srgbClr val="0000CC"/>
                </a:solidFill>
              </a:rPr>
              <a:t>II. </a:t>
            </a:r>
            <a:r>
              <a:rPr lang="ro-RO" b="1" dirty="0">
                <a:solidFill>
                  <a:srgbClr val="0000CC"/>
                </a:solidFill>
              </a:rPr>
              <a:t>Normele juridice referitoare la exporturile produselor pe pieţele Comunităţii Statelor Independente (CSI)</a:t>
            </a:r>
            <a:endParaRPr lang="ru-RU" b="1" dirty="0">
              <a:solidFill>
                <a:srgbClr val="0000CC"/>
              </a:solidFill>
            </a:endParaRPr>
          </a:p>
        </p:txBody>
      </p:sp>
      <p:sp>
        <p:nvSpPr>
          <p:cNvPr id="5" name="Прямоугольник 2"/>
          <p:cNvSpPr>
            <a:spLocks noChangeArrowheads="1"/>
          </p:cNvSpPr>
          <p:nvPr/>
        </p:nvSpPr>
        <p:spPr bwMode="auto">
          <a:xfrm>
            <a:off x="398497" y="1643694"/>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2.</a:t>
            </a:r>
            <a:r>
              <a:rPr lang="ro-RO" altLang="en-US" b="1" dirty="0">
                <a:solidFill>
                  <a:srgbClr val="FF0000"/>
                </a:solidFill>
              </a:rPr>
              <a:t>1</a:t>
            </a:r>
            <a:r>
              <a:rPr lang="en-US" altLang="en-US" b="1" dirty="0">
                <a:solidFill>
                  <a:srgbClr val="FF0000"/>
                </a:solidFill>
              </a:rPr>
              <a:t>.</a:t>
            </a:r>
            <a:r>
              <a:rPr lang="ro-RO" altLang="en-US" b="1" dirty="0">
                <a:solidFill>
                  <a:srgbClr val="FF0000"/>
                </a:solidFill>
              </a:rPr>
              <a:t> </a:t>
            </a:r>
            <a:r>
              <a:rPr lang="ro-RO" b="1" dirty="0">
                <a:solidFill>
                  <a:srgbClr val="FF0000"/>
                </a:solidFill>
              </a:rPr>
              <a:t>Cerințele CSI şi Comisiei Economice </a:t>
            </a:r>
            <a:r>
              <a:rPr lang="ro-RO" b="1" dirty="0" err="1">
                <a:solidFill>
                  <a:srgbClr val="FF0000"/>
                </a:solidFill>
              </a:rPr>
              <a:t>Euroasiatice</a:t>
            </a:r>
            <a:r>
              <a:rPr lang="ro-RO" b="1" dirty="0">
                <a:solidFill>
                  <a:srgbClr val="FF0000"/>
                </a:solidFill>
              </a:rPr>
              <a:t>  (Armenia, Belarus, Kazahstan, </a:t>
            </a:r>
            <a:r>
              <a:rPr lang="ro-RO" b="1" dirty="0" err="1">
                <a:solidFill>
                  <a:srgbClr val="FF0000"/>
                </a:solidFill>
              </a:rPr>
              <a:t>Kârgâzstan</a:t>
            </a:r>
            <a:r>
              <a:rPr lang="ro-RO" b="1" dirty="0">
                <a:solidFill>
                  <a:srgbClr val="FF0000"/>
                </a:solidFill>
              </a:rPr>
              <a:t>, Federația Rusă)</a:t>
            </a:r>
            <a:endParaRPr lang="en-US" altLang="en-US" b="1" dirty="0">
              <a:solidFill>
                <a:srgbClr val="FF0000"/>
              </a:solidFill>
            </a:endParaRPr>
          </a:p>
        </p:txBody>
      </p:sp>
      <p:pic>
        <p:nvPicPr>
          <p:cNvPr id="7" name="Picture 3">
            <a:extLst>
              <a:ext uri="{FF2B5EF4-FFF2-40B4-BE49-F238E27FC236}">
                <a16:creationId xmlns:a16="http://schemas.microsoft.com/office/drawing/2014/main" id="{84932457-5567-45E6-BAB2-FC842939CB87}"/>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889629" y="228600"/>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220200" y="228600"/>
            <a:ext cx="2222528" cy="757882"/>
          </a:xfrm>
          <a:prstGeom prst="rect">
            <a:avLst/>
          </a:prstGeom>
        </p:spPr>
      </p:pic>
      <p:pic>
        <p:nvPicPr>
          <p:cNvPr id="9" name="Рисунок 8">
            <a:extLst>
              <a:ext uri="{FF2B5EF4-FFF2-40B4-BE49-F238E27FC236}">
                <a16:creationId xmlns:a16="http://schemas.microsoft.com/office/drawing/2014/main" id="{83CA1555-3DC9-4FAD-923B-1B99204401F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53145" t="22079" r="28549" b="67042"/>
          <a:stretch/>
        </p:blipFill>
        <p:spPr>
          <a:xfrm>
            <a:off x="4921495" y="228600"/>
            <a:ext cx="1512779" cy="505652"/>
          </a:xfrm>
          <a:prstGeom prst="rect">
            <a:avLst/>
          </a:prstGeom>
        </p:spPr>
      </p:pic>
    </p:spTree>
    <p:extLst>
      <p:ext uri="{BB962C8B-B14F-4D97-AF65-F5344CB8AC3E}">
        <p14:creationId xmlns:p14="http://schemas.microsoft.com/office/powerpoint/2010/main" val="7848443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a:t>
            </a:r>
            <a:r>
              <a:rPr lang="ro-RO" altLang="en-US" sz="2000" b="1" dirty="0">
                <a:solidFill>
                  <a:srgbClr val="FF0000"/>
                </a:solidFill>
              </a:rPr>
              <a:t>3</a:t>
            </a:r>
            <a:r>
              <a:rPr lang="en-US" altLang="en-US" sz="2000" b="1" dirty="0">
                <a:solidFill>
                  <a:srgbClr val="FF0000"/>
                </a:solidFill>
              </a:rPr>
              <a:t>. </a:t>
            </a:r>
            <a:r>
              <a:rPr lang="ro-RO" altLang="en-US" sz="2000" b="1" dirty="0">
                <a:solidFill>
                  <a:srgbClr val="FF0000"/>
                </a:solidFill>
              </a:rPr>
              <a:t>Strategia </a:t>
            </a:r>
            <a:r>
              <a:rPr lang="ro-RO" sz="2000" b="1" dirty="0">
                <a:solidFill>
                  <a:srgbClr val="FF0000"/>
                </a:solidFill>
              </a:rPr>
              <a:t>de export</a:t>
            </a:r>
            <a:endParaRPr lang="ro-MO" altLang="en-US" sz="2000" b="1" dirty="0">
              <a:solidFill>
                <a:srgbClr val="FF0000"/>
              </a:solidFill>
            </a:endParaRPr>
          </a:p>
        </p:txBody>
      </p:sp>
      <p:sp>
        <p:nvSpPr>
          <p:cNvPr id="12" name="Прямоугольник 11"/>
          <p:cNvSpPr/>
          <p:nvPr/>
        </p:nvSpPr>
        <p:spPr>
          <a:xfrm>
            <a:off x="437242" y="1964011"/>
            <a:ext cx="11208418" cy="4278094"/>
          </a:xfrm>
          <a:prstGeom prst="rect">
            <a:avLst/>
          </a:prstGeom>
        </p:spPr>
        <p:txBody>
          <a:bodyPr wrap="square">
            <a:spAutoFit/>
          </a:bodyPr>
          <a:lstStyle/>
          <a:p>
            <a:r>
              <a:rPr lang="en-US" sz="1800" b="1" i="1" dirty="0">
                <a:effectLst/>
                <a:latin typeface="Times New Roman" panose="02020603050405020304" pitchFamily="18" charset="0"/>
                <a:ea typeface="Times New Roman" panose="02020603050405020304" pitchFamily="18" charset="0"/>
              </a:rPr>
              <a:t>A.</a:t>
            </a:r>
            <a:r>
              <a:rPr lang="ro-RO" sz="1800" b="1" i="1" dirty="0">
                <a:effectLst/>
                <a:latin typeface="Times New Roman" panose="02020603050405020304" pitchFamily="18" charset="0"/>
                <a:ea typeface="Times New Roman" panose="02020603050405020304" pitchFamily="18" charset="0"/>
              </a:rPr>
              <a:t> </a:t>
            </a:r>
            <a:r>
              <a:rPr lang="en-US" sz="1800" b="1" i="1" dirty="0">
                <a:effectLst/>
                <a:latin typeface="Times New Roman" panose="02020603050405020304" pitchFamily="18" charset="0"/>
                <a:ea typeface="Times New Roman" panose="02020603050405020304" pitchFamily="18" charset="0"/>
              </a:rPr>
              <a:t>ANALIZA ÎNTREPRINDERII </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prevede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descriea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dezvoltarea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experiența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exportului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managementul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disponibilitatea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echipei</a:t>
            </a:r>
            <a:r>
              <a:rPr lang="en-US" sz="1800" dirty="0">
                <a:effectLst/>
                <a:latin typeface="Times New Roman" panose="02020603050405020304" pitchFamily="18" charset="0"/>
                <a:ea typeface="Times New Roman" panose="02020603050405020304" pitchFamily="18" charset="0"/>
              </a:rPr>
              <a:t> de a </a:t>
            </a:r>
            <a:r>
              <a:rPr lang="en-US" sz="1800" dirty="0" err="1">
                <a:effectLst/>
                <a:latin typeface="Times New Roman" panose="02020603050405020304" pitchFamily="18" charset="0"/>
                <a:ea typeface="Times New Roman" panose="02020603050405020304" pitchFamily="18" charset="0"/>
              </a:rPr>
              <a:t>lucra</a:t>
            </a:r>
            <a:r>
              <a:rPr lang="en-US" sz="1800" dirty="0">
                <a:effectLst/>
                <a:latin typeface="Times New Roman" panose="02020603050405020304" pitchFamily="18" charset="0"/>
                <a:ea typeface="Times New Roman" panose="02020603050405020304" pitchFamily="18" charset="0"/>
              </a:rPr>
              <a:t> la </a:t>
            </a:r>
            <a:r>
              <a:rPr lang="en-US" sz="1800" dirty="0" err="1">
                <a:effectLst/>
                <a:latin typeface="Times New Roman" panose="02020603050405020304" pitchFamily="18" charset="0"/>
                <a:ea typeface="Times New Roman" panose="02020603050405020304" pitchFamily="18" charset="0"/>
              </a:rPr>
              <a:t>dezvoltarea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exporturilor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obiectivele</a:t>
            </a:r>
            <a:r>
              <a:rPr lang="en-US" sz="1800" dirty="0">
                <a:effectLst/>
                <a:latin typeface="Times New Roman" panose="02020603050405020304" pitchFamily="18" charset="0"/>
                <a:ea typeface="Times New Roman" panose="02020603050405020304" pitchFamily="18" charset="0"/>
              </a:rPr>
              <a:t> care </a:t>
            </a:r>
            <a:r>
              <a:rPr lang="en-US" sz="1800" dirty="0" err="1">
                <a:effectLst/>
                <a:latin typeface="Times New Roman" panose="02020603050405020304" pitchFamily="18" charset="0"/>
                <a:ea typeface="Times New Roman" panose="02020603050405020304" pitchFamily="18" charset="0"/>
              </a:rPr>
              <a:t>trebuie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realizate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prin</a:t>
            </a:r>
            <a:r>
              <a:rPr lang="en-US" sz="1800" dirty="0">
                <a:effectLst/>
                <a:latin typeface="Times New Roman" panose="02020603050405020304" pitchFamily="18" charset="0"/>
                <a:ea typeface="Times New Roman" panose="02020603050405020304" pitchFamily="18" charset="0"/>
              </a:rPr>
              <a:t> export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analiza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resurselor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financiare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disponibile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Cuprinde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următorii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pași</a:t>
            </a:r>
            <a:r>
              <a:rPr lang="en-US" sz="1800" dirty="0">
                <a:effectLst/>
                <a:latin typeface="Times New Roman" panose="02020603050405020304" pitchFamily="18" charset="0"/>
                <a:ea typeface="Times New Roman" panose="02020603050405020304" pitchFamily="18" charset="0"/>
              </a:rPr>
              <a:t>:</a:t>
            </a:r>
            <a:endParaRPr lang="ru-RU" sz="1800" dirty="0">
              <a:effectLst/>
              <a:latin typeface="Times New Roman" panose="02020603050405020304" pitchFamily="18" charset="0"/>
              <a:ea typeface="Times New Roman" panose="02020603050405020304" pitchFamily="18" charset="0"/>
            </a:endParaRPr>
          </a:p>
          <a:p>
            <a:pPr algn="just">
              <a:spcBef>
                <a:spcPts val="600"/>
              </a:spcBef>
            </a:pPr>
            <a:r>
              <a:rPr lang="en-US" sz="1800" i="1" dirty="0">
                <a:effectLst/>
                <a:latin typeface="Times New Roman" panose="02020603050405020304" pitchFamily="18" charset="0"/>
                <a:ea typeface="Times New Roman" panose="02020603050405020304" pitchFamily="18" charset="0"/>
              </a:rPr>
              <a:t>1.</a:t>
            </a:r>
            <a:r>
              <a:rPr lang="ro-RO"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Dezvoltarea</a:t>
            </a:r>
            <a:r>
              <a:rPr lang="en-US" sz="1800" i="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a:t>
            </a:r>
            <a:r>
              <a:rPr lang="ro-RO"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prezentați</a:t>
            </a:r>
            <a:r>
              <a:rPr lang="en-US" sz="1800" dirty="0">
                <a:effectLst/>
                <a:latin typeface="Times New Roman" panose="02020603050405020304" pitchFamily="18" charset="0"/>
                <a:ea typeface="Times New Roman" panose="02020603050405020304" pitchFamily="18" charset="0"/>
              </a:rPr>
              <a:t> o </a:t>
            </a:r>
            <a:r>
              <a:rPr lang="en-US" sz="1800" dirty="0" err="1">
                <a:effectLst/>
                <a:latin typeface="Times New Roman" panose="02020603050405020304" pitchFamily="18" charset="0"/>
                <a:ea typeface="Times New Roman" panose="02020603050405020304" pitchFamily="18" charset="0"/>
              </a:rPr>
              <a:t>scurtă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istorie</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întreprinderii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cele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importante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evenimente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despre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dezvoltarea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întreprinderii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investiții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certificări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parteneriate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cooperare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poziția</a:t>
            </a:r>
            <a:r>
              <a:rPr lang="en-US" sz="1800" dirty="0">
                <a:effectLst/>
                <a:latin typeface="Times New Roman" panose="02020603050405020304" pitchFamily="18" charset="0"/>
                <a:ea typeface="Times New Roman" panose="02020603050405020304" pitchFamily="18" charset="0"/>
              </a:rPr>
              <a:t> pe </a:t>
            </a:r>
            <a:r>
              <a:rPr lang="en-US" sz="1800" dirty="0" err="1">
                <a:effectLst/>
                <a:latin typeface="Times New Roman" panose="02020603050405020304" pitchFamily="18" charset="0"/>
                <a:ea typeface="Times New Roman" panose="02020603050405020304" pitchFamily="18" charset="0"/>
              </a:rPr>
              <a:t>piața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locală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existența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experienței</a:t>
            </a:r>
            <a:r>
              <a:rPr lang="en-US" sz="1800" dirty="0">
                <a:effectLst/>
                <a:latin typeface="Times New Roman" panose="02020603050405020304" pitchFamily="18" charset="0"/>
                <a:ea typeface="Times New Roman" panose="02020603050405020304" pitchFamily="18" charset="0"/>
              </a:rPr>
              <a:t> de export.</a:t>
            </a:r>
            <a:endParaRPr lang="ru-RU" sz="1800" dirty="0">
              <a:effectLst/>
              <a:latin typeface="Times New Roman" panose="02020603050405020304" pitchFamily="18" charset="0"/>
              <a:ea typeface="Times New Roman" panose="02020603050405020304" pitchFamily="18" charset="0"/>
            </a:endParaRPr>
          </a:p>
          <a:p>
            <a:pPr algn="just">
              <a:spcBef>
                <a:spcPts val="600"/>
              </a:spcBef>
            </a:pPr>
            <a:r>
              <a:rPr lang="en-US" sz="1800" i="1" dirty="0">
                <a:effectLst/>
                <a:latin typeface="Times New Roman" panose="02020603050405020304" pitchFamily="18" charset="0"/>
                <a:ea typeface="Times New Roman" panose="02020603050405020304" pitchFamily="18" charset="0"/>
              </a:rPr>
              <a:t>2. </a:t>
            </a:r>
            <a:r>
              <a:rPr lang="en-US" sz="1800" i="1" dirty="0" err="1">
                <a:effectLst/>
                <a:latin typeface="Times New Roman" panose="02020603050405020304" pitchFamily="18" charset="0"/>
                <a:ea typeface="Times New Roman" panose="02020603050405020304" pitchFamily="18" charset="0"/>
              </a:rPr>
              <a:t>Obiective</a:t>
            </a:r>
            <a:r>
              <a:rPr lang="ro-RO" sz="1800" i="1" dirty="0">
                <a:effectLst/>
                <a:latin typeface="Times New Roman" panose="02020603050405020304" pitchFamily="18" charset="0"/>
                <a:ea typeface="Times New Roman" panose="02020603050405020304" pitchFamily="18" charset="0"/>
              </a:rPr>
              <a:t>le</a:t>
            </a:r>
            <a:r>
              <a:rPr lang="en-US" sz="1800" i="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demonstrați</a:t>
            </a:r>
            <a:r>
              <a:rPr lang="en-US" sz="1800" dirty="0">
                <a:effectLst/>
                <a:latin typeface="Times New Roman" panose="02020603050405020304" pitchFamily="18" charset="0"/>
                <a:ea typeface="Times New Roman" panose="02020603050405020304" pitchFamily="18" charset="0"/>
              </a:rPr>
              <a:t> cum </a:t>
            </a:r>
            <a:r>
              <a:rPr lang="en-US" sz="1800" dirty="0" err="1">
                <a:effectLst/>
                <a:latin typeface="Times New Roman" panose="02020603050405020304" pitchFamily="18" charset="0"/>
                <a:ea typeface="Times New Roman" panose="02020603050405020304" pitchFamily="18" charset="0"/>
              </a:rPr>
              <a:t>obiectivele</a:t>
            </a:r>
            <a:r>
              <a:rPr lang="en-US" sz="1800" dirty="0">
                <a:effectLst/>
                <a:latin typeface="Times New Roman" panose="02020603050405020304" pitchFamily="18" charset="0"/>
                <a:ea typeface="Times New Roman" panose="02020603050405020304" pitchFamily="18" charset="0"/>
              </a:rPr>
              <a:t> de export sunt integrate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obiectivele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generale</a:t>
            </a:r>
            <a:r>
              <a:rPr lang="en-US" sz="1800" dirty="0">
                <a:effectLst/>
                <a:latin typeface="Times New Roman" panose="02020603050405020304" pitchFamily="18" charset="0"/>
                <a:ea typeface="Times New Roman" panose="02020603050405020304" pitchFamily="18" charset="0"/>
              </a:rPr>
              <a:t> ale </a:t>
            </a:r>
            <a:r>
              <a:rPr lang="en-US" sz="1800" dirty="0" err="1">
                <a:effectLst/>
                <a:latin typeface="Times New Roman" panose="02020603050405020304" pitchFamily="18" charset="0"/>
                <a:ea typeface="Times New Roman" panose="02020603050405020304" pitchFamily="18" charset="0"/>
              </a:rPr>
              <a:t>întreprinderii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obiectivele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strategice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orientare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cele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operaționale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acțiuni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individuale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planificarea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obiectivelor</a:t>
            </a:r>
            <a:r>
              <a:rPr lang="en-US" sz="1800" dirty="0">
                <a:effectLst/>
                <a:latin typeface="Times New Roman" panose="02020603050405020304" pitchFamily="18" charset="0"/>
                <a:ea typeface="Times New Roman" panose="02020603050405020304" pitchFamily="18" charset="0"/>
              </a:rPr>
              <a:t> de export. </a:t>
            </a:r>
            <a:endParaRPr lang="ru-RU" sz="1800" dirty="0">
              <a:effectLst/>
              <a:latin typeface="Times New Roman" panose="02020603050405020304" pitchFamily="18" charset="0"/>
              <a:ea typeface="Times New Roman" panose="02020603050405020304" pitchFamily="18" charset="0"/>
            </a:endParaRPr>
          </a:p>
          <a:p>
            <a:pPr algn="just">
              <a:spcBef>
                <a:spcPts val="600"/>
              </a:spcBef>
            </a:pPr>
            <a:r>
              <a:rPr lang="en-US" sz="1800" i="1" dirty="0">
                <a:effectLst/>
                <a:latin typeface="Times New Roman" panose="02020603050405020304" pitchFamily="18" charset="0"/>
                <a:ea typeface="Times New Roman" panose="02020603050405020304" pitchFamily="18" charset="0"/>
              </a:rPr>
              <a:t>3. Management </a:t>
            </a:r>
            <a:r>
              <a:rPr lang="en-US" sz="1800" i="1" dirty="0" err="1">
                <a:effectLst/>
                <a:latin typeface="Times New Roman" panose="02020603050405020304" pitchFamily="18" charset="0"/>
                <a:ea typeface="Times New Roman" panose="02020603050405020304" pitchFamily="18" charset="0"/>
              </a:rPr>
              <a:t>și</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echipa</a:t>
            </a:r>
            <a:r>
              <a:rPr lang="en-US" sz="1800" i="1" dirty="0">
                <a:effectLst/>
                <a:latin typeface="Times New Roman" panose="02020603050405020304" pitchFamily="18" charset="0"/>
                <a:ea typeface="Times New Roman" panose="02020603050405020304" pitchFamily="18" charset="0"/>
              </a:rPr>
              <a:t> de export</a:t>
            </a:r>
            <a:r>
              <a:rPr lang="ro-RO" sz="1800" i="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arătați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disponibilitatea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întreprinderii</a:t>
            </a:r>
            <a:r>
              <a:rPr lang="en-US" sz="1800" dirty="0">
                <a:effectLst/>
                <a:latin typeface="Times New Roman" panose="02020603050405020304" pitchFamily="18" charset="0"/>
                <a:ea typeface="Times New Roman" panose="02020603050405020304" pitchFamily="18" charset="0"/>
              </a:rPr>
              <a:t> de a </a:t>
            </a:r>
            <a:r>
              <a:rPr lang="en-US" sz="1800" dirty="0" err="1">
                <a:effectLst/>
                <a:latin typeface="Times New Roman" panose="02020603050405020304" pitchFamily="18" charset="0"/>
                <a:ea typeface="Times New Roman" panose="02020603050405020304" pitchFamily="18" charset="0"/>
              </a:rPr>
              <a:t>exporta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analizând</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proprietarii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structura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organizației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descrieți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echipa</a:t>
            </a:r>
            <a:r>
              <a:rPr lang="en-US" sz="1800" dirty="0">
                <a:effectLst/>
                <a:latin typeface="Times New Roman" panose="02020603050405020304" pitchFamily="18" charset="0"/>
                <a:ea typeface="Times New Roman" panose="02020603050405020304" pitchFamily="18" charset="0"/>
              </a:rPr>
              <a:t> de export (marketing, </a:t>
            </a:r>
            <a:r>
              <a:rPr lang="en-US" sz="1800" dirty="0" err="1">
                <a:effectLst/>
                <a:latin typeface="Times New Roman" panose="02020603050405020304" pitchFamily="18" charset="0"/>
                <a:ea typeface="Times New Roman" panose="02020603050405020304" pitchFamily="18" charset="0"/>
              </a:rPr>
              <a:t>logistică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finanțe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organizarea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comerțului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internațional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termeni</a:t>
            </a:r>
            <a:r>
              <a:rPr lang="en-US" sz="1800" dirty="0">
                <a:effectLst/>
                <a:latin typeface="Times New Roman" panose="02020603050405020304" pitchFamily="18" charset="0"/>
                <a:ea typeface="Times New Roman" panose="02020603050405020304" pitchFamily="18" charset="0"/>
              </a:rPr>
              <a:t> de marketing, </a:t>
            </a:r>
            <a:r>
              <a:rPr lang="en-US" sz="1800" dirty="0" err="1">
                <a:effectLst/>
                <a:latin typeface="Times New Roman" panose="02020603050405020304" pitchFamily="18" charset="0"/>
                <a:ea typeface="Times New Roman" panose="02020603050405020304" pitchFamily="18" charset="0"/>
              </a:rPr>
              <a:t>abilități</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vânzare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soluții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logistice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documentație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finanțări</a:t>
            </a:r>
            <a:r>
              <a:rPr lang="en-US" sz="1800" dirty="0">
                <a:effectLst/>
                <a:latin typeface="Times New Roman" panose="02020603050405020304" pitchFamily="18" charset="0"/>
                <a:ea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a:p>
            <a:pPr algn="just">
              <a:spcBef>
                <a:spcPts val="600"/>
              </a:spcBef>
            </a:pPr>
            <a:r>
              <a:rPr lang="en-US" sz="1800" i="1" dirty="0">
                <a:effectLst/>
                <a:latin typeface="Times New Roman" panose="02020603050405020304" pitchFamily="18" charset="0"/>
                <a:ea typeface="Times New Roman" panose="02020603050405020304" pitchFamily="18" charset="0"/>
              </a:rPr>
              <a:t>4. </a:t>
            </a:r>
            <a:r>
              <a:rPr lang="en-US" sz="1800" i="1" dirty="0" err="1">
                <a:effectLst/>
                <a:latin typeface="Times New Roman" panose="02020603050405020304" pitchFamily="18" charset="0"/>
                <a:ea typeface="Times New Roman" panose="02020603050405020304" pitchFamily="18" charset="0"/>
              </a:rPr>
              <a:t>Finanțarea</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întreprinderilor</a:t>
            </a:r>
            <a:r>
              <a:rPr lang="en-US" sz="1800" i="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prezentați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obiectivele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financiare</a:t>
            </a:r>
            <a:r>
              <a:rPr lang="en-US" sz="1800" dirty="0">
                <a:effectLst/>
                <a:latin typeface="Times New Roman" panose="02020603050405020304" pitchFamily="18" charset="0"/>
                <a:ea typeface="Times New Roman" panose="02020603050405020304" pitchFamily="18" charset="0"/>
              </a:rPr>
              <a:t> ale </a:t>
            </a:r>
            <a:r>
              <a:rPr lang="en-US" sz="1800" dirty="0" err="1">
                <a:effectLst/>
                <a:latin typeface="Times New Roman" panose="02020603050405020304" pitchFamily="18" charset="0"/>
                <a:ea typeface="Times New Roman" panose="02020603050405020304" pitchFamily="18" charset="0"/>
              </a:rPr>
              <a:t>întreprinderii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planificarea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veniturilor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cheltuielilor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situația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financiară</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întreprinderii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cota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curentă</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exportului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totalul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cifrei</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afaceri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cota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estimativă</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exportului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cifra</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afaceri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perioada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planificată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identificarea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investițiilor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necesare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pentru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realizarea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strategiei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determinarea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bugetului</a:t>
            </a:r>
            <a:r>
              <a:rPr lang="en-US" sz="1800" dirty="0">
                <a:effectLst/>
                <a:latin typeface="Times New Roman" panose="02020603050405020304" pitchFamily="18" charset="0"/>
                <a:ea typeface="Times New Roman" panose="02020603050405020304" pitchFamily="18" charset="0"/>
              </a:rPr>
              <a:t> de export. </a:t>
            </a:r>
            <a:endParaRPr lang="ru-RU" sz="1800" dirty="0">
              <a:effectLst/>
              <a:latin typeface="Times New Roman" panose="02020603050405020304"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20213816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a:t>
            </a:r>
            <a:r>
              <a:rPr lang="ro-RO" altLang="en-US" sz="2000" b="1" dirty="0">
                <a:solidFill>
                  <a:srgbClr val="FF0000"/>
                </a:solidFill>
              </a:rPr>
              <a:t>3</a:t>
            </a:r>
            <a:r>
              <a:rPr lang="en-US" altLang="en-US" sz="2000" b="1" dirty="0">
                <a:solidFill>
                  <a:srgbClr val="FF0000"/>
                </a:solidFill>
              </a:rPr>
              <a:t>. </a:t>
            </a:r>
            <a:r>
              <a:rPr lang="ro-RO" altLang="en-US" sz="2000" b="1" dirty="0">
                <a:solidFill>
                  <a:srgbClr val="FF0000"/>
                </a:solidFill>
              </a:rPr>
              <a:t>Strategia </a:t>
            </a:r>
            <a:r>
              <a:rPr lang="ro-RO" sz="2000" b="1" dirty="0">
                <a:solidFill>
                  <a:srgbClr val="FF0000"/>
                </a:solidFill>
              </a:rPr>
              <a:t>de export</a:t>
            </a:r>
            <a:endParaRPr lang="ro-MO" altLang="en-US" sz="2000" b="1" dirty="0">
              <a:solidFill>
                <a:srgbClr val="FF0000"/>
              </a:solidFill>
            </a:endParaRPr>
          </a:p>
        </p:txBody>
      </p:sp>
      <p:sp>
        <p:nvSpPr>
          <p:cNvPr id="12" name="Прямоугольник 11"/>
          <p:cNvSpPr/>
          <p:nvPr/>
        </p:nvSpPr>
        <p:spPr>
          <a:xfrm>
            <a:off x="437242" y="1964011"/>
            <a:ext cx="11536222" cy="2616101"/>
          </a:xfrm>
          <a:prstGeom prst="rect">
            <a:avLst/>
          </a:prstGeom>
        </p:spPr>
        <p:txBody>
          <a:bodyPr wrap="square">
            <a:spAutoFit/>
          </a:bodyPr>
          <a:lstStyle/>
          <a:p>
            <a:pPr algn="just"/>
            <a:r>
              <a:rPr lang="en-US" sz="1600" b="1" i="1" dirty="0">
                <a:effectLst/>
                <a:latin typeface="Times New Roman" panose="02020603050405020304" pitchFamily="18" charset="0"/>
                <a:ea typeface="Times New Roman" panose="02020603050405020304" pitchFamily="18" charset="0"/>
              </a:rPr>
              <a:t>B.</a:t>
            </a:r>
            <a:r>
              <a:rPr lang="ro-RO" sz="1600" b="1" i="1" dirty="0">
                <a:effectLst/>
                <a:latin typeface="Times New Roman" panose="02020603050405020304" pitchFamily="18" charset="0"/>
                <a:ea typeface="Times New Roman" panose="02020603050405020304" pitchFamily="18" charset="0"/>
              </a:rPr>
              <a:t> </a:t>
            </a:r>
            <a:r>
              <a:rPr lang="en-US" sz="1600" b="1" i="1" dirty="0">
                <a:effectLst/>
                <a:latin typeface="Times New Roman" panose="02020603050405020304" pitchFamily="18" charset="0"/>
                <a:ea typeface="Times New Roman" panose="02020603050405020304" pitchFamily="18" charset="0"/>
              </a:rPr>
              <a:t>OFERTA DE EXPORT </a:t>
            </a:r>
            <a:r>
              <a:rPr lang="ro-RO"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descrieți</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produsele</a:t>
            </a:r>
            <a:r>
              <a:rPr lang="en-US" sz="1600" dirty="0">
                <a:effectLst/>
                <a:latin typeface="Times New Roman" panose="02020603050405020304" pitchFamily="18" charset="0"/>
                <a:ea typeface="Times New Roman" panose="02020603050405020304" pitchFamily="18" charset="0"/>
              </a:rPr>
              <a:t>/</a:t>
            </a:r>
            <a:r>
              <a:rPr lang="en-US" sz="1600" dirty="0" err="1">
                <a:effectLst/>
                <a:latin typeface="Times New Roman" panose="02020603050405020304" pitchFamily="18" charset="0"/>
                <a:ea typeface="Times New Roman" panose="02020603050405020304" pitchFamily="18" charset="0"/>
              </a:rPr>
              <a:t>serviciile</a:t>
            </a:r>
            <a:r>
              <a:rPr lang="en-US" sz="1600" dirty="0">
                <a:effectLst/>
                <a:latin typeface="Times New Roman" panose="02020603050405020304" pitchFamily="18" charset="0"/>
                <a:ea typeface="Times New Roman" panose="02020603050405020304" pitchFamily="18" charset="0"/>
              </a:rPr>
              <a:t> pe care </a:t>
            </a:r>
            <a:r>
              <a:rPr lang="en-US" sz="1600" dirty="0" err="1">
                <a:effectLst/>
                <a:latin typeface="Times New Roman" panose="02020603050405020304" pitchFamily="18" charset="0"/>
                <a:ea typeface="Times New Roman" panose="02020603050405020304" pitchFamily="18" charset="0"/>
              </a:rPr>
              <a:t>întreprinderea</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dorește</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să</a:t>
            </a:r>
            <a:r>
              <a:rPr lang="en-US" sz="1600" dirty="0">
                <a:effectLst/>
                <a:latin typeface="Times New Roman" panose="02020603050405020304" pitchFamily="18" charset="0"/>
                <a:ea typeface="Times New Roman" panose="02020603050405020304" pitchFamily="18" charset="0"/>
              </a:rPr>
              <a:t> le </a:t>
            </a:r>
            <a:r>
              <a:rPr lang="en-US" sz="1600" dirty="0" err="1">
                <a:effectLst/>
                <a:latin typeface="Times New Roman" panose="02020603050405020304" pitchFamily="18" charset="0"/>
                <a:ea typeface="Times New Roman" panose="02020603050405020304" pitchFamily="18" charset="0"/>
              </a:rPr>
              <a:t>lanseze</a:t>
            </a:r>
            <a:r>
              <a:rPr lang="en-US" sz="1600" dirty="0">
                <a:effectLst/>
                <a:latin typeface="Times New Roman" panose="02020603050405020304" pitchFamily="18" charset="0"/>
                <a:ea typeface="Times New Roman" panose="02020603050405020304" pitchFamily="18" charset="0"/>
              </a:rPr>
              <a:t> pe </a:t>
            </a:r>
            <a:r>
              <a:rPr lang="en-US" sz="1600" dirty="0" err="1">
                <a:effectLst/>
                <a:latin typeface="Times New Roman" panose="02020603050405020304" pitchFamily="18" charset="0"/>
                <a:ea typeface="Times New Roman" panose="02020603050405020304" pitchFamily="18" charset="0"/>
              </a:rPr>
              <a:t>piețele</a:t>
            </a:r>
            <a:r>
              <a:rPr lang="en-US" sz="1600" dirty="0">
                <a:effectLst/>
                <a:latin typeface="Times New Roman" panose="02020603050405020304" pitchFamily="18" charset="0"/>
                <a:ea typeface="Times New Roman" panose="02020603050405020304" pitchFamily="18" charset="0"/>
              </a:rPr>
              <a:t> de export, </a:t>
            </a:r>
            <a:r>
              <a:rPr lang="en-US" sz="1600" dirty="0" err="1">
                <a:effectLst/>
                <a:latin typeface="Times New Roman" panose="02020603050405020304" pitchFamily="18" charset="0"/>
                <a:ea typeface="Times New Roman" panose="02020603050405020304" pitchFamily="18" charset="0"/>
              </a:rPr>
              <a:t>dar</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și</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avantajele</a:t>
            </a:r>
            <a:r>
              <a:rPr lang="en-US" sz="1600" dirty="0">
                <a:effectLst/>
                <a:latin typeface="Times New Roman" panose="02020603050405020304" pitchFamily="18" charset="0"/>
                <a:ea typeface="Times New Roman" panose="02020603050405020304" pitchFamily="18" charset="0"/>
              </a:rPr>
              <a:t> competitive </a:t>
            </a:r>
            <a:r>
              <a:rPr lang="en-US" sz="1600" dirty="0" err="1">
                <a:effectLst/>
                <a:latin typeface="Times New Roman" panose="02020603050405020304" pitchFamily="18" charset="0"/>
                <a:ea typeface="Times New Roman" panose="02020603050405020304" pitchFamily="18" charset="0"/>
              </a:rPr>
              <a:t>față</a:t>
            </a:r>
            <a:r>
              <a:rPr lang="en-US" sz="1600" dirty="0">
                <a:effectLst/>
                <a:latin typeface="Times New Roman" panose="02020603050405020304" pitchFamily="18" charset="0"/>
                <a:ea typeface="Times New Roman" panose="02020603050405020304" pitchFamily="18" charset="0"/>
              </a:rPr>
              <a:t> de </a:t>
            </a:r>
            <a:r>
              <a:rPr lang="en-US" sz="1600" dirty="0" err="1">
                <a:effectLst/>
                <a:latin typeface="Times New Roman" panose="02020603050405020304" pitchFamily="18" charset="0"/>
                <a:ea typeface="Times New Roman" panose="02020603050405020304" pitchFamily="18" charset="0"/>
              </a:rPr>
              <a:t>concurenții</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dvs</a:t>
            </a:r>
            <a:r>
              <a:rPr lang="en-US" sz="1600" dirty="0">
                <a:effectLst/>
                <a:latin typeface="Times New Roman" panose="02020603050405020304" pitchFamily="18" charset="0"/>
                <a:ea typeface="Times New Roman" panose="02020603050405020304" pitchFamily="18" charset="0"/>
              </a:rPr>
              <a:t>. </a:t>
            </a:r>
            <a:endParaRPr lang="ru-RU" sz="1600" dirty="0">
              <a:effectLst/>
              <a:latin typeface="Times New Roman" panose="02020603050405020304" pitchFamily="18" charset="0"/>
              <a:ea typeface="Times New Roman" panose="02020603050405020304" pitchFamily="18" charset="0"/>
            </a:endParaRPr>
          </a:p>
          <a:p>
            <a:pPr algn="just">
              <a:spcBef>
                <a:spcPts val="1200"/>
              </a:spcBef>
            </a:pPr>
            <a:r>
              <a:rPr lang="en-US" sz="1600" i="1" dirty="0">
                <a:effectLst/>
                <a:latin typeface="Times New Roman" panose="02020603050405020304" pitchFamily="18" charset="0"/>
                <a:ea typeface="Times New Roman" panose="02020603050405020304" pitchFamily="18" charset="0"/>
              </a:rPr>
              <a:t>1. </a:t>
            </a:r>
            <a:r>
              <a:rPr lang="en-US" sz="1600" i="1" dirty="0" err="1">
                <a:effectLst/>
                <a:latin typeface="Times New Roman" panose="02020603050405020304" pitchFamily="18" charset="0"/>
                <a:ea typeface="Times New Roman" panose="02020603050405020304" pitchFamily="18" charset="0"/>
              </a:rPr>
              <a:t>Descrierea</a:t>
            </a:r>
            <a:r>
              <a:rPr lang="en-US" sz="1600" i="1" dirty="0">
                <a:effectLst/>
                <a:latin typeface="Times New Roman" panose="02020603050405020304" pitchFamily="18" charset="0"/>
                <a:ea typeface="Times New Roman" panose="02020603050405020304" pitchFamily="18" charset="0"/>
              </a:rPr>
              <a:t> </a:t>
            </a:r>
            <a:r>
              <a:rPr lang="en-US" sz="1600" i="1" dirty="0" err="1">
                <a:effectLst/>
                <a:latin typeface="Times New Roman" panose="02020603050405020304" pitchFamily="18" charset="0"/>
                <a:ea typeface="Times New Roman" panose="02020603050405020304" pitchFamily="18" charset="0"/>
              </a:rPr>
              <a:t>produsului</a:t>
            </a:r>
            <a:r>
              <a:rPr lang="en-US" sz="1600" i="1" dirty="0">
                <a:effectLst/>
                <a:latin typeface="Times New Roman" panose="02020603050405020304" pitchFamily="18" charset="0"/>
                <a:ea typeface="Times New Roman" panose="02020603050405020304" pitchFamily="18" charset="0"/>
              </a:rPr>
              <a:t>/</a:t>
            </a:r>
            <a:r>
              <a:rPr lang="en-US" sz="1600" i="1" dirty="0" err="1">
                <a:effectLst/>
                <a:latin typeface="Times New Roman" panose="02020603050405020304" pitchFamily="18" charset="0"/>
                <a:ea typeface="Times New Roman" panose="02020603050405020304" pitchFamily="18" charset="0"/>
              </a:rPr>
              <a:t>serviciului</a:t>
            </a:r>
            <a:r>
              <a:rPr lang="en-US" sz="1600" i="1" dirty="0">
                <a:effectLst/>
                <a:latin typeface="Times New Roman" panose="02020603050405020304" pitchFamily="18" charset="0"/>
                <a:ea typeface="Times New Roman" panose="02020603050405020304" pitchFamily="18" charset="0"/>
              </a:rPr>
              <a:t> </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cele</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mai</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importante</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caracteristici</a:t>
            </a:r>
            <a:r>
              <a:rPr lang="en-US" sz="1600" dirty="0">
                <a:effectLst/>
                <a:latin typeface="Times New Roman" panose="02020603050405020304" pitchFamily="18" charset="0"/>
                <a:ea typeface="Times New Roman" panose="02020603050405020304" pitchFamily="18" charset="0"/>
              </a:rPr>
              <a:t> ale </a:t>
            </a:r>
            <a:r>
              <a:rPr lang="en-US" sz="1600" dirty="0" err="1">
                <a:effectLst/>
                <a:latin typeface="Times New Roman" panose="02020603050405020304" pitchFamily="18" charset="0"/>
                <a:ea typeface="Times New Roman" panose="02020603050405020304" pitchFamily="18" charset="0"/>
              </a:rPr>
              <a:t>produsului</a:t>
            </a:r>
            <a:r>
              <a:rPr lang="en-US" sz="1600" dirty="0">
                <a:effectLst/>
                <a:latin typeface="Times New Roman" panose="02020603050405020304" pitchFamily="18" charset="0"/>
                <a:ea typeface="Times New Roman" panose="02020603050405020304" pitchFamily="18" charset="0"/>
              </a:rPr>
              <a:t>/</a:t>
            </a:r>
            <a:r>
              <a:rPr lang="en-US" sz="1600" dirty="0" err="1">
                <a:effectLst/>
                <a:latin typeface="Times New Roman" panose="02020603050405020304" pitchFamily="18" charset="0"/>
                <a:ea typeface="Times New Roman" panose="02020603050405020304" pitchFamily="18" charset="0"/>
              </a:rPr>
              <a:t>serviciului</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în</a:t>
            </a:r>
            <a:r>
              <a:rPr lang="en-US" sz="1600" dirty="0">
                <a:effectLst/>
                <a:latin typeface="Times New Roman" panose="02020603050405020304" pitchFamily="18" charset="0"/>
                <a:ea typeface="Times New Roman" panose="02020603050405020304" pitchFamily="18" charset="0"/>
              </a:rPr>
              <a:t> special </a:t>
            </a:r>
            <a:r>
              <a:rPr lang="en-US" sz="1600" dirty="0" err="1">
                <a:effectLst/>
                <a:latin typeface="Times New Roman" panose="02020603050405020304" pitchFamily="18" charset="0"/>
                <a:ea typeface="Times New Roman" panose="02020603050405020304" pitchFamily="18" charset="0"/>
              </a:rPr>
              <a:t>vor</a:t>
            </a:r>
            <a:r>
              <a:rPr lang="en-US" sz="1600" dirty="0">
                <a:effectLst/>
                <a:latin typeface="Times New Roman" panose="02020603050405020304" pitchFamily="18" charset="0"/>
                <a:ea typeface="Times New Roman" panose="02020603050405020304" pitchFamily="18" charset="0"/>
              </a:rPr>
              <a:t> fi </a:t>
            </a:r>
            <a:r>
              <a:rPr lang="en-US" sz="1600" dirty="0" err="1">
                <a:effectLst/>
                <a:latin typeface="Times New Roman" panose="02020603050405020304" pitchFamily="18" charset="0"/>
                <a:ea typeface="Times New Roman" panose="02020603050405020304" pitchFamily="18" charset="0"/>
              </a:rPr>
              <a:t>specificate</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aspectele</a:t>
            </a:r>
            <a:r>
              <a:rPr lang="en-US" sz="1600" dirty="0">
                <a:effectLst/>
                <a:latin typeface="Times New Roman" panose="02020603050405020304" pitchFamily="18" charset="0"/>
                <a:ea typeface="Times New Roman" panose="02020603050405020304" pitchFamily="18" charset="0"/>
              </a:rPr>
              <a:t> legate de </a:t>
            </a:r>
            <a:r>
              <a:rPr lang="en-US" sz="1600" dirty="0" err="1">
                <a:effectLst/>
                <a:latin typeface="Times New Roman" panose="02020603050405020304" pitchFamily="18" charset="0"/>
                <a:ea typeface="Times New Roman" panose="02020603050405020304" pitchFamily="18" charset="0"/>
              </a:rPr>
              <a:t>utilizarea</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unor</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noi</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tehnologii</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sau</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cele</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axate</a:t>
            </a:r>
            <a:r>
              <a:rPr lang="en-US" sz="1600" dirty="0">
                <a:effectLst/>
                <a:latin typeface="Times New Roman" panose="02020603050405020304" pitchFamily="18" charset="0"/>
                <a:ea typeface="Times New Roman" panose="02020603050405020304" pitchFamily="18" charset="0"/>
              </a:rPr>
              <a:t> pe </a:t>
            </a:r>
            <a:r>
              <a:rPr lang="en-US" sz="1600" dirty="0" err="1">
                <a:effectLst/>
                <a:latin typeface="Times New Roman" panose="02020603050405020304" pitchFamily="18" charset="0"/>
                <a:ea typeface="Times New Roman" panose="02020603050405020304" pitchFamily="18" charset="0"/>
              </a:rPr>
              <a:t>calități</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deosebite</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obținute</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datorită</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factorilor</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climaterici</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sau</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umani</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și</a:t>
            </a:r>
            <a:r>
              <a:rPr lang="en-US" sz="1600" dirty="0">
                <a:effectLst/>
                <a:latin typeface="Times New Roman" panose="02020603050405020304" pitchFamily="18" charset="0"/>
                <a:ea typeface="Times New Roman" panose="02020603050405020304" pitchFamily="18" charset="0"/>
              </a:rPr>
              <a:t> care au la </a:t>
            </a:r>
            <a:r>
              <a:rPr lang="en-US" sz="1600" dirty="0" err="1">
                <a:effectLst/>
                <a:latin typeface="Times New Roman" panose="02020603050405020304" pitchFamily="18" charset="0"/>
                <a:ea typeface="Times New Roman" panose="02020603050405020304" pitchFamily="18" charset="0"/>
              </a:rPr>
              <a:t>bază</a:t>
            </a:r>
            <a:r>
              <a:rPr lang="en-US" sz="1600" dirty="0">
                <a:effectLst/>
                <a:latin typeface="Times New Roman" panose="02020603050405020304" pitchFamily="18" charset="0"/>
                <a:ea typeface="Times New Roman" panose="02020603050405020304" pitchFamily="18" charset="0"/>
              </a:rPr>
              <a:t> un brevet de </a:t>
            </a:r>
            <a:r>
              <a:rPr lang="en-US" sz="1600" dirty="0" err="1">
                <a:effectLst/>
                <a:latin typeface="Times New Roman" panose="02020603050405020304" pitchFamily="18" charset="0"/>
                <a:ea typeface="Times New Roman" panose="02020603050405020304" pitchFamily="18" charset="0"/>
              </a:rPr>
              <a:t>invenție</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sau</a:t>
            </a:r>
            <a:r>
              <a:rPr lang="en-US" sz="1600" dirty="0">
                <a:effectLst/>
                <a:latin typeface="Times New Roman" panose="02020603050405020304" pitchFamily="18" charset="0"/>
                <a:ea typeface="Times New Roman" panose="02020603050405020304" pitchFamily="18" charset="0"/>
              </a:rPr>
              <a:t> un </a:t>
            </a:r>
            <a:r>
              <a:rPr lang="en-US" sz="1600" dirty="0" err="1">
                <a:effectLst/>
                <a:latin typeface="Times New Roman" panose="02020603050405020304" pitchFamily="18" charset="0"/>
                <a:ea typeface="Times New Roman" panose="02020603050405020304" pitchFamily="18" charset="0"/>
              </a:rPr>
              <a:t>certificat</a:t>
            </a:r>
            <a:r>
              <a:rPr lang="en-US" sz="1600" dirty="0">
                <a:effectLst/>
                <a:latin typeface="Times New Roman" panose="02020603050405020304" pitchFamily="18" charset="0"/>
                <a:ea typeface="Times New Roman" panose="02020603050405020304" pitchFamily="18" charset="0"/>
              </a:rPr>
              <a:t> de </a:t>
            </a:r>
            <a:r>
              <a:rPr lang="en-US" sz="1600" dirty="0" err="1">
                <a:effectLst/>
                <a:latin typeface="Times New Roman" panose="02020603050405020304" pitchFamily="18" charset="0"/>
                <a:ea typeface="Times New Roman" panose="02020603050405020304" pitchFamily="18" charset="0"/>
              </a:rPr>
              <a:t>înregistrare</a:t>
            </a:r>
            <a:r>
              <a:rPr lang="en-US" sz="1600" dirty="0">
                <a:effectLst/>
                <a:latin typeface="Times New Roman" panose="02020603050405020304" pitchFamily="18" charset="0"/>
                <a:ea typeface="Times New Roman" panose="02020603050405020304" pitchFamily="18" charset="0"/>
              </a:rPr>
              <a:t> a </a:t>
            </a:r>
            <a:r>
              <a:rPr lang="en-US" sz="1600" dirty="0" err="1">
                <a:effectLst/>
                <a:latin typeface="Times New Roman" panose="02020603050405020304" pitchFamily="18" charset="0"/>
                <a:ea typeface="Times New Roman" panose="02020603050405020304" pitchFamily="18" charset="0"/>
              </a:rPr>
              <a:t>produsului</a:t>
            </a:r>
            <a:r>
              <a:rPr lang="en-US" sz="1600" dirty="0">
                <a:effectLst/>
                <a:latin typeface="Times New Roman" panose="02020603050405020304" pitchFamily="18" charset="0"/>
                <a:ea typeface="Times New Roman" panose="02020603050405020304" pitchFamily="18" charset="0"/>
              </a:rPr>
              <a:t> cu </a:t>
            </a:r>
            <a:r>
              <a:rPr lang="en-US" sz="1600" dirty="0" err="1">
                <a:effectLst/>
                <a:latin typeface="Times New Roman" panose="02020603050405020304" pitchFamily="18" charset="0"/>
                <a:ea typeface="Times New Roman" panose="02020603050405020304" pitchFamily="18" charset="0"/>
              </a:rPr>
              <a:t>indicație</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geografică</a:t>
            </a:r>
            <a:r>
              <a:rPr lang="en-US" sz="1600" dirty="0">
                <a:effectLst/>
                <a:latin typeface="Times New Roman" panose="02020603050405020304" pitchFamily="18" charset="0"/>
                <a:ea typeface="Times New Roman" panose="02020603050405020304" pitchFamily="18" charset="0"/>
              </a:rPr>
              <a:t> cu </a:t>
            </a:r>
            <a:r>
              <a:rPr lang="en-US" sz="1600" dirty="0" err="1">
                <a:effectLst/>
                <a:latin typeface="Times New Roman" panose="02020603050405020304" pitchFamily="18" charset="0"/>
                <a:ea typeface="Times New Roman" panose="02020603050405020304" pitchFamily="18" charset="0"/>
              </a:rPr>
              <a:t>toate</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drepturile</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rezervate</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după</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companie</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drepturi</a:t>
            </a:r>
            <a:r>
              <a:rPr lang="en-US" sz="1600" dirty="0">
                <a:effectLst/>
                <a:latin typeface="Times New Roman" panose="02020603050405020304" pitchFamily="18" charset="0"/>
                <a:ea typeface="Times New Roman" panose="02020603050405020304" pitchFamily="18" charset="0"/>
              </a:rPr>
              <a:t> de </a:t>
            </a:r>
            <a:r>
              <a:rPr lang="en-US" sz="1600" dirty="0" err="1">
                <a:effectLst/>
                <a:latin typeface="Times New Roman" panose="02020603050405020304" pitchFamily="18" charset="0"/>
                <a:ea typeface="Times New Roman" panose="02020603050405020304" pitchFamily="18" charset="0"/>
              </a:rPr>
              <a:t>proprietate</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intelectuală</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menționate</a:t>
            </a:r>
            <a:r>
              <a:rPr lang="en-US" sz="1600" dirty="0">
                <a:effectLst/>
                <a:latin typeface="Times New Roman" panose="02020603050405020304" pitchFamily="18" charset="0"/>
                <a:ea typeface="Times New Roman" panose="02020603050405020304" pitchFamily="18" charset="0"/>
              </a:rPr>
              <a:t>, cum </a:t>
            </a:r>
            <a:r>
              <a:rPr lang="en-US" sz="1600" dirty="0" err="1">
                <a:effectLst/>
                <a:latin typeface="Times New Roman" panose="02020603050405020304" pitchFamily="18" charset="0"/>
                <a:ea typeface="Times New Roman" panose="02020603050405020304" pitchFamily="18" charset="0"/>
              </a:rPr>
              <a:t>ar</a:t>
            </a:r>
            <a:r>
              <a:rPr lang="en-US" sz="1600" dirty="0">
                <a:effectLst/>
                <a:latin typeface="Times New Roman" panose="02020603050405020304" pitchFamily="18" charset="0"/>
                <a:ea typeface="Times New Roman" panose="02020603050405020304" pitchFamily="18" charset="0"/>
              </a:rPr>
              <a:t> fi </a:t>
            </a:r>
            <a:r>
              <a:rPr lang="en-US" sz="1600" dirty="0" err="1">
                <a:effectLst/>
                <a:latin typeface="Times New Roman" panose="02020603050405020304" pitchFamily="18" charset="0"/>
                <a:ea typeface="Times New Roman" panose="02020603050405020304" pitchFamily="18" charset="0"/>
              </a:rPr>
              <a:t>invenția</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marca</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designul</a:t>
            </a:r>
            <a:r>
              <a:rPr lang="en-US" sz="1600" dirty="0">
                <a:effectLst/>
                <a:latin typeface="Times New Roman" panose="02020603050405020304" pitchFamily="18" charset="0"/>
                <a:ea typeface="Times New Roman" panose="02020603050405020304" pitchFamily="18" charset="0"/>
              </a:rPr>
              <a:t> etc. </a:t>
            </a:r>
            <a:endParaRPr lang="ru-RU" sz="1600" dirty="0">
              <a:effectLst/>
              <a:latin typeface="Times New Roman" panose="02020603050405020304" pitchFamily="18" charset="0"/>
              <a:ea typeface="Times New Roman" panose="02020603050405020304" pitchFamily="18" charset="0"/>
            </a:endParaRPr>
          </a:p>
          <a:p>
            <a:pPr algn="just">
              <a:spcBef>
                <a:spcPts val="1200"/>
              </a:spcBef>
            </a:pPr>
            <a:r>
              <a:rPr lang="en-US" sz="1600" i="1" dirty="0">
                <a:effectLst/>
                <a:latin typeface="Times New Roman" panose="02020603050405020304" pitchFamily="18" charset="0"/>
                <a:ea typeface="Times New Roman" panose="02020603050405020304" pitchFamily="18" charset="0"/>
              </a:rPr>
              <a:t>2.</a:t>
            </a:r>
            <a:r>
              <a:rPr lang="ro-RO" sz="1600" i="1" dirty="0">
                <a:effectLst/>
                <a:latin typeface="Times New Roman" panose="02020603050405020304" pitchFamily="18" charset="0"/>
                <a:ea typeface="Times New Roman" panose="02020603050405020304" pitchFamily="18" charset="0"/>
              </a:rPr>
              <a:t> </a:t>
            </a:r>
            <a:r>
              <a:rPr lang="en-US" sz="1600" i="1" dirty="0" err="1">
                <a:effectLst/>
                <a:latin typeface="Times New Roman" panose="02020603050405020304" pitchFamily="18" charset="0"/>
                <a:ea typeface="Times New Roman" panose="02020603050405020304" pitchFamily="18" charset="0"/>
              </a:rPr>
              <a:t>Pregătirea</a:t>
            </a:r>
            <a:r>
              <a:rPr lang="en-US" sz="1600" i="1" dirty="0">
                <a:effectLst/>
                <a:latin typeface="Times New Roman" panose="02020603050405020304" pitchFamily="18" charset="0"/>
                <a:ea typeface="Times New Roman" panose="02020603050405020304" pitchFamily="18" charset="0"/>
              </a:rPr>
              <a:t> </a:t>
            </a:r>
            <a:r>
              <a:rPr lang="en-US" sz="1600" i="1" dirty="0" err="1">
                <a:effectLst/>
                <a:latin typeface="Times New Roman" panose="02020603050405020304" pitchFamily="18" charset="0"/>
                <a:ea typeface="Times New Roman" panose="02020603050405020304" pitchFamily="18" charset="0"/>
              </a:rPr>
              <a:t>ofertei</a:t>
            </a:r>
            <a:r>
              <a:rPr lang="en-US" sz="1600" i="1" dirty="0">
                <a:effectLst/>
                <a:latin typeface="Times New Roman" panose="02020603050405020304" pitchFamily="18" charset="0"/>
                <a:ea typeface="Times New Roman" panose="02020603050405020304" pitchFamily="18" charset="0"/>
              </a:rPr>
              <a:t> de </a:t>
            </a:r>
            <a:r>
              <a:rPr lang="en-US" sz="1600" i="1" dirty="0" err="1">
                <a:effectLst/>
                <a:latin typeface="Times New Roman" panose="02020603050405020304" pitchFamily="18" charset="0"/>
                <a:ea typeface="Times New Roman" panose="02020603050405020304" pitchFamily="18" charset="0"/>
              </a:rPr>
              <a:t>preț</a:t>
            </a:r>
            <a:r>
              <a:rPr lang="en-US" sz="1600" i="1" dirty="0">
                <a:effectLst/>
                <a:latin typeface="Times New Roman" panose="02020603050405020304" pitchFamily="18" charset="0"/>
                <a:ea typeface="Times New Roman" panose="02020603050405020304" pitchFamily="18" charset="0"/>
              </a:rPr>
              <a:t> </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urmează</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să</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determinați</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costul</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produsului</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și</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marjele</a:t>
            </a:r>
            <a:r>
              <a:rPr lang="en-US" sz="1600" dirty="0">
                <a:effectLst/>
                <a:latin typeface="Times New Roman" panose="02020603050405020304" pitchFamily="18" charset="0"/>
                <a:ea typeface="Times New Roman" panose="02020603050405020304" pitchFamily="18" charset="0"/>
              </a:rPr>
              <a:t> de profit </a:t>
            </a:r>
            <a:r>
              <a:rPr lang="en-US" sz="1600" dirty="0" err="1">
                <a:effectLst/>
                <a:latin typeface="Times New Roman" panose="02020603050405020304" pitchFamily="18" charset="0"/>
                <a:ea typeface="Times New Roman" panose="02020603050405020304" pitchFamily="18" charset="0"/>
              </a:rPr>
              <a:t>planificate</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dar</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și</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prețul</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curent</a:t>
            </a:r>
            <a:r>
              <a:rPr lang="en-US" sz="1600" dirty="0">
                <a:effectLst/>
                <a:latin typeface="Times New Roman" panose="02020603050405020304" pitchFamily="18" charset="0"/>
                <a:ea typeface="Times New Roman" panose="02020603050405020304" pitchFamily="18" charset="0"/>
              </a:rPr>
              <a:t> ale </a:t>
            </a:r>
            <a:r>
              <a:rPr lang="en-US" sz="1600" dirty="0" err="1">
                <a:effectLst/>
                <a:latin typeface="Times New Roman" panose="02020603050405020304" pitchFamily="18" charset="0"/>
                <a:ea typeface="Times New Roman" panose="02020603050405020304" pitchFamily="18" charset="0"/>
              </a:rPr>
              <a:t>produselor</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similare</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oferite</a:t>
            </a:r>
            <a:r>
              <a:rPr lang="en-US" sz="1600" dirty="0">
                <a:effectLst/>
                <a:latin typeface="Times New Roman" panose="02020603050405020304" pitchFamily="18" charset="0"/>
                <a:ea typeface="Times New Roman" panose="02020603050405020304" pitchFamily="18" charset="0"/>
              </a:rPr>
              <a:t> de </a:t>
            </a:r>
            <a:r>
              <a:rPr lang="en-US" sz="1600" dirty="0" err="1">
                <a:effectLst/>
                <a:latin typeface="Times New Roman" panose="02020603050405020304" pitchFamily="18" charset="0"/>
                <a:ea typeface="Times New Roman" panose="02020603050405020304" pitchFamily="18" charset="0"/>
              </a:rPr>
              <a:t>concurenții</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dvs</a:t>
            </a:r>
            <a:r>
              <a:rPr lang="en-US" sz="1600" dirty="0">
                <a:effectLst/>
                <a:latin typeface="Times New Roman" panose="02020603050405020304" pitchFamily="18" charset="0"/>
                <a:ea typeface="Times New Roman" panose="02020603050405020304" pitchFamily="18" charset="0"/>
              </a:rPr>
              <a:t>. pe </a:t>
            </a:r>
            <a:r>
              <a:rPr lang="en-US" sz="1600" dirty="0" err="1">
                <a:effectLst/>
                <a:latin typeface="Times New Roman" panose="02020603050405020304" pitchFamily="18" charset="0"/>
                <a:ea typeface="Times New Roman" panose="02020603050405020304" pitchFamily="18" charset="0"/>
              </a:rPr>
              <a:t>piețele</a:t>
            </a:r>
            <a:r>
              <a:rPr lang="en-US" sz="1600" dirty="0">
                <a:effectLst/>
                <a:latin typeface="Times New Roman" panose="02020603050405020304" pitchFamily="18" charset="0"/>
                <a:ea typeface="Times New Roman" panose="02020603050405020304" pitchFamily="18" charset="0"/>
              </a:rPr>
              <a:t> de export; se cere </a:t>
            </a:r>
            <a:r>
              <a:rPr lang="en-US" sz="1600" dirty="0" err="1">
                <a:effectLst/>
                <a:latin typeface="Times New Roman" panose="02020603050405020304" pitchFamily="18" charset="0"/>
                <a:ea typeface="Times New Roman" panose="02020603050405020304" pitchFamily="18" charset="0"/>
              </a:rPr>
              <a:t>abordată</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și</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strategia</a:t>
            </a:r>
            <a:r>
              <a:rPr lang="en-US" sz="1600" dirty="0">
                <a:effectLst/>
                <a:latin typeface="Times New Roman" panose="02020603050405020304" pitchFamily="18" charset="0"/>
                <a:ea typeface="Times New Roman" panose="02020603050405020304" pitchFamily="18" charset="0"/>
              </a:rPr>
              <a:t> de </a:t>
            </a:r>
            <a:r>
              <a:rPr lang="en-US" sz="1600" dirty="0" err="1">
                <a:effectLst/>
                <a:latin typeface="Times New Roman" panose="02020603050405020304" pitchFamily="18" charset="0"/>
                <a:ea typeface="Times New Roman" panose="02020603050405020304" pitchFamily="18" charset="0"/>
              </a:rPr>
              <a:t>stabilire</a:t>
            </a:r>
            <a:r>
              <a:rPr lang="en-US" sz="1600" dirty="0">
                <a:effectLst/>
                <a:latin typeface="Times New Roman" panose="02020603050405020304" pitchFamily="18" charset="0"/>
                <a:ea typeface="Times New Roman" panose="02020603050405020304" pitchFamily="18" charset="0"/>
              </a:rPr>
              <a:t> a </a:t>
            </a:r>
            <a:r>
              <a:rPr lang="en-US" sz="1600" dirty="0" err="1">
                <a:effectLst/>
                <a:latin typeface="Times New Roman" panose="02020603050405020304" pitchFamily="18" charset="0"/>
                <a:ea typeface="Times New Roman" panose="02020603050405020304" pitchFamily="18" charset="0"/>
              </a:rPr>
              <a:t>prețurilor</a:t>
            </a:r>
            <a:r>
              <a:rPr lang="en-US" sz="1600" dirty="0">
                <a:effectLst/>
                <a:latin typeface="Times New Roman" panose="02020603050405020304" pitchFamily="18" charset="0"/>
                <a:ea typeface="Times New Roman" panose="02020603050405020304" pitchFamily="18" charset="0"/>
              </a:rPr>
              <a:t> – </a:t>
            </a:r>
            <a:r>
              <a:rPr lang="en-US" sz="1600" dirty="0" err="1">
                <a:effectLst/>
                <a:latin typeface="Times New Roman" panose="02020603050405020304" pitchFamily="18" charset="0"/>
                <a:ea typeface="Times New Roman" panose="02020603050405020304" pitchFamily="18" charset="0"/>
              </a:rPr>
              <a:t>impactul</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volumului</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asupra</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ofertei</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prețurile</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flexibile</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dar</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și</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impactul</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costurilor</a:t>
            </a:r>
            <a:r>
              <a:rPr lang="en-US" sz="1600" dirty="0">
                <a:effectLst/>
                <a:latin typeface="Times New Roman" panose="02020603050405020304" pitchFamily="18" charset="0"/>
                <a:ea typeface="Times New Roman" panose="02020603050405020304" pitchFamily="18" charset="0"/>
              </a:rPr>
              <a:t> de transport </a:t>
            </a:r>
            <a:r>
              <a:rPr lang="en-US" sz="1600" dirty="0" err="1">
                <a:effectLst/>
                <a:latin typeface="Times New Roman" panose="02020603050405020304" pitchFamily="18" charset="0"/>
                <a:ea typeface="Times New Roman" panose="02020603050405020304" pitchFamily="18" charset="0"/>
              </a:rPr>
              <a:t>asupra</a:t>
            </a:r>
            <a:r>
              <a:rPr lang="en-US" sz="1600" dirty="0">
                <a:effectLst/>
                <a:latin typeface="Times New Roman" panose="02020603050405020304" pitchFamily="18" charset="0"/>
                <a:ea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rPr>
              <a:t>ofertei</a:t>
            </a:r>
            <a:r>
              <a:rPr lang="en-US" sz="1600" dirty="0">
                <a:effectLst/>
                <a:latin typeface="Times New Roman" panose="02020603050405020304" pitchFamily="18" charset="0"/>
                <a:ea typeface="Times New Roman" panose="02020603050405020304" pitchFamily="18" charset="0"/>
              </a:rPr>
              <a:t> de </a:t>
            </a:r>
            <a:r>
              <a:rPr lang="en-US" sz="1600" dirty="0" err="1">
                <a:effectLst/>
                <a:latin typeface="Times New Roman" panose="02020603050405020304" pitchFamily="18" charset="0"/>
                <a:ea typeface="Times New Roman" panose="02020603050405020304" pitchFamily="18" charset="0"/>
              </a:rPr>
              <a:t>preț</a:t>
            </a:r>
            <a:r>
              <a:rPr lang="en-US" sz="1600" dirty="0">
                <a:effectLst/>
                <a:latin typeface="Times New Roman" panose="02020603050405020304" pitchFamily="18" charset="0"/>
                <a:ea typeface="Times New Roman" panose="02020603050405020304" pitchFamily="18" charset="0"/>
              </a:rPr>
              <a:t>. </a:t>
            </a:r>
            <a:endParaRPr lang="ru-RU" sz="1600" dirty="0">
              <a:effectLst/>
              <a:latin typeface="Times New Roman" panose="02020603050405020304"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6" name="Рисунок 5">
            <a:extLst>
              <a:ext uri="{FF2B5EF4-FFF2-40B4-BE49-F238E27FC236}">
                <a16:creationId xmlns:a16="http://schemas.microsoft.com/office/drawing/2014/main" id="{7F488576-1AE9-493C-9196-E37538081B79}"/>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22288" t="18728" r="23231" b="53459"/>
          <a:stretch/>
        </p:blipFill>
        <p:spPr>
          <a:xfrm>
            <a:off x="2299772" y="4704222"/>
            <a:ext cx="7947664" cy="1957410"/>
          </a:xfrm>
          <a:prstGeom prst="rect">
            <a:avLst/>
          </a:prstGeom>
          <a:ln>
            <a:solidFill>
              <a:srgbClr val="0000CC"/>
            </a:solidFill>
          </a:ln>
        </p:spPr>
      </p:pic>
    </p:spTree>
    <p:extLst>
      <p:ext uri="{BB962C8B-B14F-4D97-AF65-F5344CB8AC3E}">
        <p14:creationId xmlns:p14="http://schemas.microsoft.com/office/powerpoint/2010/main" val="15437017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a:t>
            </a:r>
            <a:r>
              <a:rPr lang="ro-RO" altLang="en-US" sz="2000" b="1" dirty="0">
                <a:solidFill>
                  <a:srgbClr val="FF0000"/>
                </a:solidFill>
              </a:rPr>
              <a:t>3</a:t>
            </a:r>
            <a:r>
              <a:rPr lang="en-US" altLang="en-US" sz="2000" b="1" dirty="0">
                <a:solidFill>
                  <a:srgbClr val="FF0000"/>
                </a:solidFill>
              </a:rPr>
              <a:t>. </a:t>
            </a:r>
            <a:r>
              <a:rPr lang="ro-RO" altLang="en-US" sz="2000" b="1" dirty="0">
                <a:solidFill>
                  <a:srgbClr val="FF0000"/>
                </a:solidFill>
              </a:rPr>
              <a:t>Strategia </a:t>
            </a:r>
            <a:r>
              <a:rPr lang="ro-RO" sz="2000" b="1" dirty="0">
                <a:solidFill>
                  <a:srgbClr val="FF0000"/>
                </a:solidFill>
              </a:rPr>
              <a:t>de export - </a:t>
            </a:r>
            <a:r>
              <a:rPr lang="en-US" sz="2000" b="1" i="1" dirty="0">
                <a:latin typeface="Times New Roman" panose="02020603050405020304" pitchFamily="18" charset="0"/>
                <a:ea typeface="Times New Roman" panose="02020603050405020304" pitchFamily="18" charset="0"/>
              </a:rPr>
              <a:t>B.</a:t>
            </a:r>
            <a:r>
              <a:rPr lang="ro-RO" sz="2000" b="1" i="1" dirty="0">
                <a:latin typeface="Times New Roman" panose="02020603050405020304" pitchFamily="18" charset="0"/>
                <a:ea typeface="Times New Roman" panose="02020603050405020304" pitchFamily="18" charset="0"/>
              </a:rPr>
              <a:t> </a:t>
            </a:r>
            <a:r>
              <a:rPr lang="en-US" sz="2000" b="1" i="1" dirty="0">
                <a:latin typeface="Times New Roman" panose="02020603050405020304" pitchFamily="18" charset="0"/>
                <a:ea typeface="Times New Roman" panose="02020603050405020304" pitchFamily="18" charset="0"/>
              </a:rPr>
              <a:t>OFERTA DE EXPORT</a:t>
            </a:r>
            <a:endParaRPr lang="ru-RU" sz="2000" dirty="0">
              <a:latin typeface="Times New Roman" panose="02020603050405020304"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graphicFrame>
        <p:nvGraphicFramePr>
          <p:cNvPr id="9" name="Таблица 8"/>
          <p:cNvGraphicFramePr>
            <a:graphicFrameLocks noGrp="1"/>
          </p:cNvGraphicFramePr>
          <p:nvPr>
            <p:extLst>
              <p:ext uri="{D42A27DB-BD31-4B8C-83A1-F6EECF244321}">
                <p14:modId xmlns:p14="http://schemas.microsoft.com/office/powerpoint/2010/main" val="3776773957"/>
              </p:ext>
            </p:extLst>
          </p:nvPr>
        </p:nvGraphicFramePr>
        <p:xfrm>
          <a:off x="719141" y="2238587"/>
          <a:ext cx="10753717" cy="3753294"/>
        </p:xfrm>
        <a:graphic>
          <a:graphicData uri="http://schemas.openxmlformats.org/drawingml/2006/table">
            <a:tbl>
              <a:tblPr>
                <a:tableStyleId>{5C22544A-7EE6-4342-B048-85BDC9FD1C3A}</a:tableStyleId>
              </a:tblPr>
              <a:tblGrid>
                <a:gridCol w="4456374">
                  <a:extLst>
                    <a:ext uri="{9D8B030D-6E8A-4147-A177-3AD203B41FA5}">
                      <a16:colId xmlns:a16="http://schemas.microsoft.com/office/drawing/2014/main" val="20000"/>
                    </a:ext>
                  </a:extLst>
                </a:gridCol>
                <a:gridCol w="6297343">
                  <a:extLst>
                    <a:ext uri="{9D8B030D-6E8A-4147-A177-3AD203B41FA5}">
                      <a16:colId xmlns:a16="http://schemas.microsoft.com/office/drawing/2014/main" val="20001"/>
                    </a:ext>
                  </a:extLst>
                </a:gridCol>
              </a:tblGrid>
              <a:tr h="245362">
                <a:tc gridSpan="2">
                  <a:txBody>
                    <a:bodyPr/>
                    <a:lstStyle/>
                    <a:p>
                      <a:pPr algn="ctr">
                        <a:lnSpc>
                          <a:spcPct val="115000"/>
                        </a:lnSpc>
                        <a:spcAft>
                          <a:spcPts val="0"/>
                        </a:spcAft>
                      </a:pPr>
                      <a:r>
                        <a:rPr lang="ro-RO" sz="1400" b="1" dirty="0">
                          <a:solidFill>
                            <a:srgbClr val="FF0000"/>
                          </a:solidFill>
                          <a:effectLst/>
                        </a:rPr>
                        <a:t>OFERTA DE EXPORT prin CREAREA SORTIMENTULUI CORECT de produse sau servicii</a:t>
                      </a:r>
                      <a:endParaRPr lang="ru-RU" sz="1400" b="1" dirty="0">
                        <a:solidFill>
                          <a:srgbClr val="FF0000"/>
                        </a:solidFill>
                        <a:effectLst/>
                        <a:latin typeface="Times New Roman"/>
                        <a:ea typeface="Times New Roman"/>
                      </a:endParaRPr>
                    </a:p>
                  </a:txBody>
                  <a:tcPr marL="68578" marR="6857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hMerge="1">
                  <a:txBody>
                    <a:bodyPr/>
                    <a:lstStyle/>
                    <a:p>
                      <a:endParaRPr lang="ru-RU"/>
                    </a:p>
                  </a:txBody>
                  <a:tcPr/>
                </a:tc>
                <a:extLst>
                  <a:ext uri="{0D108BD9-81ED-4DB2-BD59-A6C34878D82A}">
                    <a16:rowId xmlns:a16="http://schemas.microsoft.com/office/drawing/2014/main" val="10000"/>
                  </a:ext>
                </a:extLst>
              </a:tr>
              <a:tr h="350260">
                <a:tc>
                  <a:txBody>
                    <a:bodyPr/>
                    <a:lstStyle/>
                    <a:p>
                      <a:pPr algn="ctr">
                        <a:lnSpc>
                          <a:spcPct val="115000"/>
                        </a:lnSpc>
                        <a:spcAft>
                          <a:spcPts val="0"/>
                        </a:spcAft>
                      </a:pPr>
                      <a:r>
                        <a:rPr lang="ro-RO" sz="1400" b="1" kern="0" dirty="0">
                          <a:solidFill>
                            <a:srgbClr val="FF0000"/>
                          </a:solidFill>
                          <a:effectLst/>
                        </a:rPr>
                        <a:t>ELEMENTELE PRINCIPALE</a:t>
                      </a:r>
                      <a:endParaRPr lang="ru-RU" sz="1400" b="1" kern="0" dirty="0">
                        <a:solidFill>
                          <a:srgbClr val="FF0000"/>
                        </a:solidFill>
                        <a:effectLst/>
                        <a:latin typeface="Calibri"/>
                        <a:ea typeface="Times New Roman"/>
                        <a:cs typeface="Times New Roman"/>
                      </a:endParaRPr>
                    </a:p>
                  </a:txBody>
                  <a:tcPr marL="68578" marR="6857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lnSpc>
                          <a:spcPct val="115000"/>
                        </a:lnSpc>
                        <a:spcAft>
                          <a:spcPts val="0"/>
                        </a:spcAft>
                      </a:pPr>
                      <a:r>
                        <a:rPr lang="ro-RO" sz="1400" b="1" dirty="0">
                          <a:solidFill>
                            <a:srgbClr val="FF0000"/>
                          </a:solidFill>
                          <a:effectLst/>
                        </a:rPr>
                        <a:t>Factorii care trebuie să fie </a:t>
                      </a:r>
                      <a:r>
                        <a:rPr lang="ro-RO" sz="1400" b="1" dirty="0" err="1">
                          <a:solidFill>
                            <a:srgbClr val="FF0000"/>
                          </a:solidFill>
                          <a:effectLst/>
                        </a:rPr>
                        <a:t>precăutaţi</a:t>
                      </a:r>
                      <a:endParaRPr lang="ru-RU" sz="1400" b="1" dirty="0">
                        <a:solidFill>
                          <a:srgbClr val="FF0000"/>
                        </a:solidFill>
                        <a:effectLst/>
                        <a:latin typeface="Times New Roman"/>
                        <a:ea typeface="Times New Roman"/>
                      </a:endParaRPr>
                    </a:p>
                  </a:txBody>
                  <a:tcPr marL="68578" marR="6857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01"/>
                  </a:ext>
                </a:extLst>
              </a:tr>
              <a:tr h="844238">
                <a:tc>
                  <a:txBody>
                    <a:bodyPr/>
                    <a:lstStyle/>
                    <a:p>
                      <a:pPr algn="just">
                        <a:lnSpc>
                          <a:spcPct val="115000"/>
                        </a:lnSpc>
                        <a:spcAft>
                          <a:spcPts val="0"/>
                        </a:spcAft>
                      </a:pPr>
                      <a:r>
                        <a:rPr lang="ro-RO" sz="1200" b="1" dirty="0">
                          <a:solidFill>
                            <a:srgbClr val="FF0000"/>
                          </a:solidFill>
                          <a:effectLst/>
                        </a:rPr>
                        <a:t>Produsul sau serviciul</a:t>
                      </a:r>
                      <a:endParaRPr lang="ru-RU" sz="1200" b="1" dirty="0">
                        <a:solidFill>
                          <a:srgbClr val="FF0000"/>
                        </a:solidFill>
                        <a:effectLst/>
                      </a:endParaRPr>
                    </a:p>
                    <a:p>
                      <a:pPr algn="just">
                        <a:lnSpc>
                          <a:spcPct val="115000"/>
                        </a:lnSpc>
                        <a:spcAft>
                          <a:spcPts val="0"/>
                        </a:spcAft>
                      </a:pPr>
                      <a:r>
                        <a:rPr lang="ro-RO" sz="1200" b="1" dirty="0">
                          <a:solidFill>
                            <a:srgbClr val="0000FF"/>
                          </a:solidFill>
                          <a:effectLst/>
                        </a:rPr>
                        <a:t>Cumpărat de către clienţi pentru a satisface o necesitate. Necesitatea poate fi practică (rezolva o problemă), emoţională (pentru a se simţi bine) sau fundamentală (pentru a potoli foamea)</a:t>
                      </a:r>
                      <a:endParaRPr lang="ru-RU" sz="1200" b="1" dirty="0">
                        <a:solidFill>
                          <a:srgbClr val="0000FF"/>
                        </a:solidFill>
                        <a:effectLst/>
                        <a:latin typeface="Times New Roman"/>
                        <a:ea typeface="Times New Roman"/>
                      </a:endParaRPr>
                    </a:p>
                  </a:txBody>
                  <a:tcPr marL="68578" marR="6857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342900" lvl="0" indent="-342900" algn="just">
                        <a:lnSpc>
                          <a:spcPct val="115000"/>
                        </a:lnSpc>
                        <a:spcAft>
                          <a:spcPts val="0"/>
                        </a:spcAft>
                        <a:buFont typeface="Symbol"/>
                        <a:buChar char=""/>
                      </a:pPr>
                      <a:r>
                        <a:rPr lang="ro-RO" sz="1200" b="1" dirty="0">
                          <a:solidFill>
                            <a:srgbClr val="0000FF"/>
                          </a:solidFill>
                          <a:effectLst/>
                        </a:rPr>
                        <a:t>De regulă, produsele şi serviciile satisfac o serie de necesităţi şi este important de a identifica care anume necesităţi satisfac produsele şi serviciile Dvs. </a:t>
                      </a:r>
                      <a:endParaRPr lang="ru-RU" sz="1200" b="1" dirty="0">
                        <a:solidFill>
                          <a:srgbClr val="0000FF"/>
                        </a:solidFill>
                        <a:effectLst/>
                      </a:endParaRPr>
                    </a:p>
                    <a:p>
                      <a:pPr marL="342900" lvl="0" indent="-342900" algn="just">
                        <a:lnSpc>
                          <a:spcPct val="115000"/>
                        </a:lnSpc>
                        <a:spcAft>
                          <a:spcPts val="0"/>
                        </a:spcAft>
                        <a:buFont typeface="Symbol"/>
                        <a:buChar char=""/>
                      </a:pPr>
                      <a:r>
                        <a:rPr lang="ro-RO" sz="1200" b="1" dirty="0">
                          <a:solidFill>
                            <a:srgbClr val="0000FF"/>
                          </a:solidFill>
                          <a:effectLst/>
                        </a:rPr>
                        <a:t>Produsul sau serviciul pot satisface o necesitate pe care clienţii nici nu ştiu că o au</a:t>
                      </a:r>
                      <a:endParaRPr lang="ru-RU" sz="1200" b="1" dirty="0">
                        <a:solidFill>
                          <a:srgbClr val="0000FF"/>
                        </a:solidFill>
                        <a:effectLst/>
                        <a:latin typeface="Times New Roman"/>
                        <a:ea typeface="Times New Roman"/>
                      </a:endParaRPr>
                    </a:p>
                  </a:txBody>
                  <a:tcPr marL="68578" marR="6857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02"/>
                  </a:ext>
                </a:extLst>
              </a:tr>
              <a:tr h="491067">
                <a:tc>
                  <a:txBody>
                    <a:bodyPr/>
                    <a:lstStyle/>
                    <a:p>
                      <a:pPr algn="just">
                        <a:lnSpc>
                          <a:spcPct val="115000"/>
                        </a:lnSpc>
                        <a:spcAft>
                          <a:spcPts val="0"/>
                        </a:spcAft>
                      </a:pPr>
                      <a:r>
                        <a:rPr lang="ro-RO" sz="1200" b="1" dirty="0">
                          <a:solidFill>
                            <a:srgbClr val="FF0000"/>
                          </a:solidFill>
                          <a:effectLst/>
                        </a:rPr>
                        <a:t>Preţul</a:t>
                      </a:r>
                      <a:endParaRPr lang="ru-RU" sz="1200" b="1" dirty="0">
                        <a:solidFill>
                          <a:srgbClr val="FF0000"/>
                        </a:solidFill>
                        <a:effectLst/>
                      </a:endParaRPr>
                    </a:p>
                    <a:p>
                      <a:pPr algn="just">
                        <a:lnSpc>
                          <a:spcPct val="115000"/>
                        </a:lnSpc>
                        <a:spcAft>
                          <a:spcPts val="0"/>
                        </a:spcAft>
                      </a:pPr>
                      <a:r>
                        <a:rPr lang="ro-RO" sz="1200" b="1" dirty="0">
                          <a:solidFill>
                            <a:srgbClr val="0000FF"/>
                          </a:solidFill>
                          <a:effectLst/>
                        </a:rPr>
                        <a:t>Cea mai importantă parte a asortimentului. Preţul trebuie să fie corect dacă clienţii urmează să cumpere produsul în cantităţi suficiente pentru a asigura profit</a:t>
                      </a:r>
                      <a:endParaRPr lang="ru-RU" sz="1200" b="1" dirty="0">
                        <a:solidFill>
                          <a:srgbClr val="0000FF"/>
                        </a:solidFill>
                        <a:effectLst/>
                        <a:latin typeface="Times New Roman"/>
                        <a:ea typeface="Times New Roman"/>
                      </a:endParaRPr>
                    </a:p>
                  </a:txBody>
                  <a:tcPr marL="68578" marR="6857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342900" lvl="0" indent="-342900" algn="just">
                        <a:lnSpc>
                          <a:spcPct val="115000"/>
                        </a:lnSpc>
                        <a:spcAft>
                          <a:spcPts val="0"/>
                        </a:spcAft>
                        <a:buFont typeface="Symbol"/>
                        <a:buChar char=""/>
                      </a:pPr>
                      <a:r>
                        <a:rPr lang="ro-RO" sz="1200" b="1" dirty="0">
                          <a:solidFill>
                            <a:srgbClr val="0000FF"/>
                          </a:solidFill>
                          <a:effectLst/>
                        </a:rPr>
                        <a:t>Preţul corect pentru bunurile de calitate este unul cinstit. Preţul şi calitatea trebuie să fie echilibrate reuşit. </a:t>
                      </a:r>
                      <a:endParaRPr lang="ru-RU" sz="1200" b="1" dirty="0">
                        <a:solidFill>
                          <a:srgbClr val="0000FF"/>
                        </a:solidFill>
                        <a:effectLst/>
                      </a:endParaRPr>
                    </a:p>
                    <a:p>
                      <a:pPr marL="342900" lvl="0" indent="-342900" algn="just">
                        <a:lnSpc>
                          <a:spcPct val="115000"/>
                        </a:lnSpc>
                        <a:spcAft>
                          <a:spcPts val="0"/>
                        </a:spcAft>
                        <a:buFont typeface="Symbol"/>
                        <a:buChar char=""/>
                      </a:pPr>
                      <a:r>
                        <a:rPr lang="ro-RO" sz="1200" b="1" dirty="0">
                          <a:solidFill>
                            <a:srgbClr val="0000FF"/>
                          </a:solidFill>
                          <a:effectLst/>
                        </a:rPr>
                        <a:t>Cinstit nu neapărat înseamnă ieftin. Dacă stabiliţi preţul produsului prea jos, clienţii pot crede că calitatea produsului este inferioară </a:t>
                      </a:r>
                      <a:endParaRPr lang="ru-RU" sz="1200" b="1" dirty="0">
                        <a:solidFill>
                          <a:srgbClr val="0000FF"/>
                        </a:solidFill>
                        <a:effectLst/>
                        <a:latin typeface="Times New Roman"/>
                        <a:ea typeface="Times New Roman"/>
                      </a:endParaRPr>
                    </a:p>
                  </a:txBody>
                  <a:tcPr marL="68578" marR="6857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03"/>
                  </a:ext>
                </a:extLst>
              </a:tr>
              <a:tr h="569023">
                <a:tc>
                  <a:txBody>
                    <a:bodyPr/>
                    <a:lstStyle/>
                    <a:p>
                      <a:pPr algn="just">
                        <a:lnSpc>
                          <a:spcPct val="115000"/>
                        </a:lnSpc>
                        <a:spcAft>
                          <a:spcPts val="0"/>
                        </a:spcAft>
                      </a:pPr>
                      <a:r>
                        <a:rPr lang="ro-RO" sz="1200" b="1" dirty="0">
                          <a:solidFill>
                            <a:srgbClr val="FF0000"/>
                          </a:solidFill>
                          <a:effectLst/>
                        </a:rPr>
                        <a:t>Locul</a:t>
                      </a:r>
                      <a:endParaRPr lang="ru-RU" sz="1200" b="1" dirty="0">
                        <a:solidFill>
                          <a:srgbClr val="FF0000"/>
                        </a:solidFill>
                        <a:effectLst/>
                      </a:endParaRPr>
                    </a:p>
                    <a:p>
                      <a:pPr algn="just">
                        <a:lnSpc>
                          <a:spcPct val="115000"/>
                        </a:lnSpc>
                        <a:spcAft>
                          <a:spcPts val="0"/>
                        </a:spcAft>
                      </a:pPr>
                      <a:r>
                        <a:rPr lang="ro-RO" sz="1200" b="1" dirty="0">
                          <a:solidFill>
                            <a:srgbClr val="0000FF"/>
                          </a:solidFill>
                          <a:effectLst/>
                        </a:rPr>
                        <a:t>“Podul” dintre clienţi şi produse, aşa cum este comerţul cu ridicata, comercializarea cu amănuntul sau alt sistem de distribuţie</a:t>
                      </a:r>
                      <a:endParaRPr lang="ru-RU" sz="1200" b="1" dirty="0">
                        <a:solidFill>
                          <a:srgbClr val="0000FF"/>
                        </a:solidFill>
                        <a:effectLst/>
                        <a:latin typeface="Times New Roman"/>
                        <a:ea typeface="Times New Roman"/>
                      </a:endParaRPr>
                    </a:p>
                  </a:txBody>
                  <a:tcPr marL="68578" marR="6857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342900" lvl="0" indent="-342900" algn="just">
                        <a:lnSpc>
                          <a:spcPct val="115000"/>
                        </a:lnSpc>
                        <a:spcAft>
                          <a:spcPts val="0"/>
                        </a:spcAft>
                        <a:buFont typeface="Symbol"/>
                        <a:buChar char=""/>
                      </a:pPr>
                      <a:r>
                        <a:rPr lang="ro-RO" sz="1200" b="1" dirty="0">
                          <a:solidFill>
                            <a:srgbClr val="0000FF"/>
                          </a:solidFill>
                          <a:effectLst/>
                        </a:rPr>
                        <a:t>Pentru unii, locul de desfăşurare a afacerii nu este o problemă, deoarece clienţii sunt gata să  parcurgă o anumită distanţă pentru a cumpăra serviciile şi produsele </a:t>
                      </a:r>
                      <a:endParaRPr lang="ru-RU" sz="1200" b="1" dirty="0">
                        <a:solidFill>
                          <a:srgbClr val="0000FF"/>
                        </a:solidFill>
                        <a:effectLst/>
                      </a:endParaRPr>
                    </a:p>
                    <a:p>
                      <a:pPr marL="342900" lvl="0" indent="-342900" algn="just">
                        <a:lnSpc>
                          <a:spcPct val="115000"/>
                        </a:lnSpc>
                        <a:spcAft>
                          <a:spcPts val="0"/>
                        </a:spcAft>
                        <a:buFont typeface="Symbol"/>
                        <a:buChar char=""/>
                      </a:pPr>
                      <a:r>
                        <a:rPr lang="ro-RO" sz="1200" b="1" dirty="0">
                          <a:solidFill>
                            <a:srgbClr val="0000FF"/>
                          </a:solidFill>
                          <a:effectLst/>
                        </a:rPr>
                        <a:t>Internet oferă un mecanism nou pentru a uni clienţii şi producătorul </a:t>
                      </a:r>
                      <a:endParaRPr lang="ru-RU" sz="1200" b="1" dirty="0">
                        <a:solidFill>
                          <a:srgbClr val="0000FF"/>
                        </a:solidFill>
                        <a:effectLst/>
                        <a:latin typeface="Times New Roman"/>
                        <a:ea typeface="Times New Roman"/>
                      </a:endParaRPr>
                    </a:p>
                  </a:txBody>
                  <a:tcPr marL="68578" marR="6857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04"/>
                  </a:ext>
                </a:extLst>
              </a:tr>
              <a:tr h="679491">
                <a:tc>
                  <a:txBody>
                    <a:bodyPr/>
                    <a:lstStyle/>
                    <a:p>
                      <a:pPr algn="just">
                        <a:lnSpc>
                          <a:spcPct val="115000"/>
                        </a:lnSpc>
                        <a:spcAft>
                          <a:spcPts val="0"/>
                        </a:spcAft>
                      </a:pPr>
                      <a:r>
                        <a:rPr lang="ro-RO" sz="1200" b="1" dirty="0">
                          <a:solidFill>
                            <a:srgbClr val="FF0000"/>
                          </a:solidFill>
                          <a:effectLst/>
                        </a:rPr>
                        <a:t>Promovarea</a:t>
                      </a:r>
                      <a:endParaRPr lang="ru-RU" sz="1200" b="1" dirty="0">
                        <a:solidFill>
                          <a:srgbClr val="FF0000"/>
                        </a:solidFill>
                        <a:effectLst/>
                      </a:endParaRPr>
                    </a:p>
                    <a:p>
                      <a:pPr algn="just">
                        <a:lnSpc>
                          <a:spcPct val="115000"/>
                        </a:lnSpc>
                        <a:spcAft>
                          <a:spcPts val="0"/>
                        </a:spcAft>
                        <a:tabLst>
                          <a:tab pos="2637155" algn="ctr"/>
                          <a:tab pos="5274310" algn="r"/>
                        </a:tabLst>
                      </a:pPr>
                      <a:r>
                        <a:rPr lang="ro-RO" sz="1200" b="1" dirty="0">
                          <a:solidFill>
                            <a:srgbClr val="0000FF"/>
                          </a:solidFill>
                          <a:effectLst/>
                        </a:rPr>
                        <a:t>Activitatea de promovare, aşa ca publicitatea informează clienţii despre oferta pe care o aveţi şi îi convinge să o cumpere </a:t>
                      </a:r>
                      <a:endParaRPr lang="ru-RU" sz="1200" b="1" dirty="0">
                        <a:solidFill>
                          <a:srgbClr val="0000FF"/>
                        </a:solidFill>
                        <a:effectLst/>
                        <a:latin typeface="Times New Roman"/>
                        <a:ea typeface="Times New Roman"/>
                      </a:endParaRPr>
                    </a:p>
                  </a:txBody>
                  <a:tcPr marL="68578" marR="6857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342900" lvl="0" indent="-342900" algn="just">
                        <a:lnSpc>
                          <a:spcPct val="115000"/>
                        </a:lnSpc>
                        <a:spcAft>
                          <a:spcPts val="0"/>
                        </a:spcAft>
                        <a:buFont typeface="Symbol"/>
                        <a:buChar char=""/>
                      </a:pPr>
                      <a:r>
                        <a:rPr lang="ro-RO" sz="1200" b="1" dirty="0">
                          <a:solidFill>
                            <a:srgbClr val="0000FF"/>
                          </a:solidFill>
                          <a:effectLst/>
                        </a:rPr>
                        <a:t>Pentru majoritatea întreprinderilor activitatea de promovare este esenţială pentru atragerea clienţilor </a:t>
                      </a:r>
                      <a:endParaRPr lang="ru-RU" sz="1200" b="1" dirty="0">
                        <a:solidFill>
                          <a:srgbClr val="0000FF"/>
                        </a:solidFill>
                        <a:effectLst/>
                      </a:endParaRPr>
                    </a:p>
                    <a:p>
                      <a:pPr marL="342900" lvl="0" indent="-342900" algn="just">
                        <a:lnSpc>
                          <a:spcPct val="115000"/>
                        </a:lnSpc>
                        <a:spcAft>
                          <a:spcPts val="0"/>
                        </a:spcAft>
                        <a:buFont typeface="Symbol"/>
                        <a:buChar char=""/>
                      </a:pPr>
                      <a:r>
                        <a:rPr lang="ro-RO" sz="1200" b="1" dirty="0">
                          <a:solidFill>
                            <a:srgbClr val="0000FF"/>
                          </a:solidFill>
                          <a:effectLst/>
                        </a:rPr>
                        <a:t>Pentru unele întreprinderi promovarea este mai puţin importantă decât amplasarea corectă şi însăşi produsului sau serviciului.</a:t>
                      </a:r>
                      <a:endParaRPr lang="ru-RU" sz="1200" b="1" dirty="0">
                        <a:solidFill>
                          <a:srgbClr val="0000FF"/>
                        </a:solidFill>
                        <a:effectLst/>
                        <a:latin typeface="Times New Roman"/>
                        <a:ea typeface="Times New Roman"/>
                      </a:endParaRPr>
                    </a:p>
                  </a:txBody>
                  <a:tcPr marL="68578" marR="6857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2175303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a:t>
            </a:r>
            <a:r>
              <a:rPr lang="ro-RO" altLang="en-US" sz="2000" b="1" dirty="0">
                <a:solidFill>
                  <a:srgbClr val="FF0000"/>
                </a:solidFill>
              </a:rPr>
              <a:t>3</a:t>
            </a:r>
            <a:r>
              <a:rPr lang="en-US" altLang="en-US" sz="2000" b="1" dirty="0">
                <a:solidFill>
                  <a:srgbClr val="FF0000"/>
                </a:solidFill>
              </a:rPr>
              <a:t>. </a:t>
            </a:r>
            <a:r>
              <a:rPr lang="ro-RO" altLang="en-US" sz="2000" b="1" dirty="0">
                <a:solidFill>
                  <a:srgbClr val="FF0000"/>
                </a:solidFill>
              </a:rPr>
              <a:t>Strategia </a:t>
            </a:r>
            <a:r>
              <a:rPr lang="ro-RO" sz="2000" b="1" dirty="0">
                <a:solidFill>
                  <a:srgbClr val="FF0000"/>
                </a:solidFill>
              </a:rPr>
              <a:t>de export</a:t>
            </a:r>
            <a:endParaRPr lang="ro-MO" altLang="en-US" sz="2000" b="1" dirty="0">
              <a:solidFill>
                <a:srgbClr val="FF0000"/>
              </a:solidFill>
            </a:endParaRPr>
          </a:p>
        </p:txBody>
      </p:sp>
      <p:sp>
        <p:nvSpPr>
          <p:cNvPr id="12" name="Прямоугольник 11"/>
          <p:cNvSpPr/>
          <p:nvPr/>
        </p:nvSpPr>
        <p:spPr>
          <a:xfrm>
            <a:off x="437242" y="1964011"/>
            <a:ext cx="11536222" cy="4478149"/>
          </a:xfrm>
          <a:prstGeom prst="rect">
            <a:avLst/>
          </a:prstGeom>
        </p:spPr>
        <p:txBody>
          <a:bodyPr wrap="square">
            <a:spAutoFit/>
          </a:bodyPr>
          <a:lstStyle/>
          <a:p>
            <a:pPr algn="just"/>
            <a:r>
              <a:rPr lang="en-US" sz="1800" b="1" i="1" dirty="0">
                <a:effectLst/>
                <a:latin typeface="Times New Roman" panose="02020603050405020304" pitchFamily="18" charset="0"/>
                <a:ea typeface="Times New Roman" panose="02020603050405020304" pitchFamily="18" charset="0"/>
              </a:rPr>
              <a:t>C. ANALIZA PIEȚELOR DE EXPORT </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prin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studii</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fezabilitate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studiu</a:t>
            </a:r>
            <a:r>
              <a:rPr lang="en-US" sz="1800" dirty="0">
                <a:effectLst/>
                <a:latin typeface="Times New Roman" panose="02020603050405020304" pitchFamily="18" charset="0"/>
                <a:ea typeface="Times New Roman" panose="02020603050405020304" pitchFamily="18" charset="0"/>
              </a:rPr>
              <a:t> al </a:t>
            </a:r>
            <a:r>
              <a:rPr lang="en-US" sz="1800" dirty="0" err="1">
                <a:effectLst/>
                <a:latin typeface="Times New Roman" panose="02020603050405020304" pitchFamily="18" charset="0"/>
                <a:ea typeface="Times New Roman" panose="02020603050405020304" pitchFamily="18" charset="0"/>
              </a:rPr>
              <a:t>unui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proiect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sau</a:t>
            </a:r>
            <a:r>
              <a:rPr lang="en-US" sz="1800" dirty="0">
                <a:effectLst/>
                <a:latin typeface="Times New Roman" panose="02020603050405020304" pitchFamily="18" charset="0"/>
                <a:ea typeface="Times New Roman" panose="02020603050405020304" pitchFamily="18" charset="0"/>
              </a:rPr>
              <a:t> al </a:t>
            </a:r>
            <a:r>
              <a:rPr lang="en-US" sz="1800" dirty="0" err="1">
                <a:effectLst/>
                <a:latin typeface="Times New Roman" panose="02020603050405020304" pitchFamily="18" charset="0"/>
                <a:ea typeface="Times New Roman" panose="02020603050405020304" pitchFamily="18" charset="0"/>
              </a:rPr>
              <a:t>unei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investiții</a:t>
            </a:r>
            <a:r>
              <a:rPr lang="en-US" sz="1800" dirty="0">
                <a:effectLst/>
                <a:latin typeface="Times New Roman" panose="02020603050405020304" pitchFamily="18" charset="0"/>
                <a:ea typeface="Times New Roman" panose="02020603050405020304" pitchFamily="18" charset="0"/>
              </a:rPr>
              <a:t> din </a:t>
            </a:r>
            <a:r>
              <a:rPr lang="en-US" sz="1800" dirty="0" err="1">
                <a:effectLst/>
                <a:latin typeface="Times New Roman" panose="02020603050405020304" pitchFamily="18" charset="0"/>
                <a:ea typeface="Times New Roman" panose="02020603050405020304" pitchFamily="18" charset="0"/>
              </a:rPr>
              <a:t>punctul</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vedere</a:t>
            </a:r>
            <a:r>
              <a:rPr lang="en-US" sz="1800" dirty="0">
                <a:effectLst/>
                <a:latin typeface="Times New Roman" panose="02020603050405020304" pitchFamily="18" charset="0"/>
                <a:ea typeface="Times New Roman" panose="02020603050405020304" pitchFamily="18" charset="0"/>
              </a:rPr>
              <a:t> al </a:t>
            </a:r>
            <a:r>
              <a:rPr lang="en-US" sz="1800" dirty="0" err="1">
                <a:effectLst/>
                <a:latin typeface="Times New Roman" panose="02020603050405020304" pitchFamily="18" charset="0"/>
                <a:ea typeface="Times New Roman" panose="02020603050405020304" pitchFamily="18" charset="0"/>
              </a:rPr>
              <a:t>posibilităților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tehnice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realizare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al </a:t>
            </a:r>
            <a:r>
              <a:rPr lang="en-US" sz="1800" dirty="0" err="1">
                <a:effectLst/>
                <a:latin typeface="Times New Roman" panose="02020603050405020304" pitchFamily="18" charset="0"/>
                <a:ea typeface="Times New Roman" panose="02020603050405020304" pitchFamily="18" charset="0"/>
              </a:rPr>
              <a:t>rentabilității</a:t>
            </a:r>
            <a:r>
              <a:rPr lang="en-US" sz="1800" dirty="0">
                <a:effectLst/>
                <a:latin typeface="Times New Roman" panose="02020603050405020304" pitchFamily="18" charset="0"/>
                <a:ea typeface="Times New Roman" panose="02020603050405020304" pitchFamily="18" charset="0"/>
              </a:rPr>
              <a:t>) ale </a:t>
            </a:r>
            <a:r>
              <a:rPr lang="en-US" sz="1800" dirty="0" err="1">
                <a:effectLst/>
                <a:latin typeface="Times New Roman" panose="02020603050405020304" pitchFamily="18" charset="0"/>
                <a:ea typeface="Times New Roman" panose="02020603050405020304" pitchFamily="18" charset="0"/>
              </a:rPr>
              <a:t>piețelor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identificate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pentru</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acorda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prioritate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dezvoltării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regiunile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cele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mai</a:t>
            </a:r>
            <a:r>
              <a:rPr lang="en-US" sz="1800" dirty="0">
                <a:effectLst/>
                <a:latin typeface="Times New Roman" panose="02020603050405020304" pitchFamily="18" charset="0"/>
                <a:ea typeface="Times New Roman" panose="02020603050405020304" pitchFamily="18" charset="0"/>
              </a:rPr>
              <a:t> attractive, cu </a:t>
            </a:r>
            <a:r>
              <a:rPr lang="en-US" sz="1800" dirty="0" err="1">
                <a:effectLst/>
                <a:latin typeface="Times New Roman" panose="02020603050405020304" pitchFamily="18" charset="0"/>
                <a:ea typeface="Times New Roman" panose="02020603050405020304" pitchFamily="18" charset="0"/>
              </a:rPr>
              <a:t>identificarea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selectarea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piețelor</a:t>
            </a:r>
            <a:r>
              <a:rPr lang="en-US" sz="1800" dirty="0">
                <a:effectLst/>
                <a:latin typeface="Times New Roman" panose="02020603050405020304" pitchFamily="18" charset="0"/>
                <a:ea typeface="Times New Roman" panose="02020603050405020304" pitchFamily="18" charset="0"/>
              </a:rPr>
              <a:t> de export, </a:t>
            </a:r>
            <a:r>
              <a:rPr lang="en-US" sz="1800" dirty="0" err="1">
                <a:effectLst/>
                <a:latin typeface="Times New Roman" panose="02020603050405020304" pitchFamily="18" charset="0"/>
                <a:ea typeface="Times New Roman" panose="02020603050405020304" pitchFamily="18" charset="0"/>
              </a:rPr>
              <a:t>mărimea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pieței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populație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companii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consum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condițiilor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politice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economice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sociale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infrastructură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logistică</a:t>
            </a:r>
            <a:r>
              <a:rPr lang="en-US" sz="1800" dirty="0">
                <a:effectLst/>
                <a:latin typeface="Times New Roman" panose="02020603050405020304" pitchFamily="18" charset="0"/>
                <a:ea typeface="Times New Roman" panose="02020603050405020304" pitchFamily="18" charset="0"/>
              </a:rPr>
              <a:t>. </a:t>
            </a:r>
            <a:endParaRPr lang="ro-RO" sz="1800" dirty="0">
              <a:effectLst/>
              <a:latin typeface="Times New Roman" panose="02020603050405020304" pitchFamily="18" charset="0"/>
              <a:ea typeface="Times New Roman" panose="02020603050405020304" pitchFamily="18" charset="0"/>
            </a:endParaRPr>
          </a:p>
          <a:p>
            <a:pPr algn="just"/>
            <a:endParaRPr lang="ru-RU" sz="1800" dirty="0">
              <a:effectLst/>
              <a:latin typeface="Times New Roman" panose="02020603050405020304" pitchFamily="18" charset="0"/>
              <a:ea typeface="Times New Roman" panose="02020603050405020304" pitchFamily="18" charset="0"/>
            </a:endParaRPr>
          </a:p>
          <a:p>
            <a:pPr algn="just"/>
            <a:r>
              <a:rPr lang="en-US" sz="1800" b="1" i="1" dirty="0">
                <a:effectLst/>
                <a:latin typeface="Times New Roman" panose="02020603050405020304" pitchFamily="18" charset="0"/>
                <a:ea typeface="Times New Roman" panose="02020603050405020304" pitchFamily="18" charset="0"/>
              </a:rPr>
              <a:t>D.</a:t>
            </a:r>
            <a:r>
              <a:rPr lang="ro-RO" sz="1800" b="1" i="1" dirty="0">
                <a:effectLst/>
                <a:latin typeface="Times New Roman" panose="02020603050405020304" pitchFamily="18" charset="0"/>
                <a:ea typeface="Times New Roman" panose="02020603050405020304" pitchFamily="18" charset="0"/>
              </a:rPr>
              <a:t> </a:t>
            </a:r>
            <a:r>
              <a:rPr lang="en-US" sz="1800" b="1" i="1" dirty="0">
                <a:effectLst/>
                <a:latin typeface="Times New Roman" panose="02020603050405020304" pitchFamily="18" charset="0"/>
                <a:ea typeface="Times New Roman" panose="02020603050405020304" pitchFamily="18" charset="0"/>
              </a:rPr>
              <a:t>STRATEGIA DE PĂTRUNDERE PE PIAȚĂ </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prioritățile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ordinea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care </a:t>
            </a:r>
            <a:r>
              <a:rPr lang="en-US" sz="1800" dirty="0" err="1">
                <a:effectLst/>
                <a:latin typeface="Times New Roman" panose="02020603050405020304" pitchFamily="18" charset="0"/>
                <a:ea typeface="Times New Roman" panose="02020603050405020304" pitchFamily="18" charset="0"/>
              </a:rPr>
              <a:t>vor</a:t>
            </a:r>
            <a:r>
              <a:rPr lang="en-US" sz="1800" dirty="0">
                <a:effectLst/>
                <a:latin typeface="Times New Roman" panose="02020603050405020304" pitchFamily="18" charset="0"/>
                <a:ea typeface="Times New Roman" panose="02020603050405020304" pitchFamily="18" charset="0"/>
              </a:rPr>
              <a:t> fi </a:t>
            </a:r>
            <a:r>
              <a:rPr lang="en-US" sz="1800" dirty="0" err="1">
                <a:effectLst/>
                <a:latin typeface="Times New Roman" panose="02020603050405020304" pitchFamily="18" charset="0"/>
                <a:ea typeface="Times New Roman" panose="02020603050405020304" pitchFamily="18" charset="0"/>
              </a:rPr>
              <a:t>identificate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selectate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abordate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piețele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formularea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unei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misiuni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strategice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pentru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fiecare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piață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analiza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costurilor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Canalele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pătrundere</a:t>
            </a:r>
            <a:r>
              <a:rPr lang="en-US" sz="1800" dirty="0">
                <a:effectLst/>
                <a:latin typeface="Times New Roman" panose="02020603050405020304" pitchFamily="18" charset="0"/>
                <a:ea typeface="Times New Roman" panose="02020603050405020304" pitchFamily="18" charset="0"/>
              </a:rPr>
              <a:t> pe </a:t>
            </a:r>
            <a:r>
              <a:rPr lang="en-US" sz="1800" dirty="0" err="1">
                <a:effectLst/>
                <a:latin typeface="Times New Roman" panose="02020603050405020304" pitchFamily="18" charset="0"/>
                <a:ea typeface="Times New Roman" panose="02020603050405020304" pitchFamily="18" charset="0"/>
              </a:rPr>
              <a:t>piața</a:t>
            </a:r>
            <a:r>
              <a:rPr lang="en-US" sz="1800" dirty="0">
                <a:effectLst/>
                <a:latin typeface="Times New Roman" panose="02020603050405020304" pitchFamily="18" charset="0"/>
                <a:ea typeface="Times New Roman" panose="02020603050405020304" pitchFamily="18" charset="0"/>
              </a:rPr>
              <a:t> de export pot fi </a:t>
            </a:r>
            <a:r>
              <a:rPr lang="en-US" sz="1800" dirty="0" err="1">
                <a:effectLst/>
                <a:latin typeface="Times New Roman" panose="02020603050405020304" pitchFamily="18" charset="0"/>
                <a:ea typeface="Times New Roman" panose="02020603050405020304" pitchFamily="18" charset="0"/>
              </a:rPr>
              <a:t>reprezentate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prin</a:t>
            </a:r>
            <a:r>
              <a:rPr lang="en-US" sz="1800" dirty="0">
                <a:effectLst/>
                <a:latin typeface="Times New Roman" panose="02020603050405020304" pitchFamily="18" charset="0"/>
                <a:ea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a:p>
            <a:pPr algn="just">
              <a:spcBef>
                <a:spcPts val="600"/>
              </a:spcBef>
            </a:pPr>
            <a:r>
              <a:rPr lang="en-US" sz="1800" i="1" dirty="0">
                <a:effectLst/>
                <a:latin typeface="Times New Roman" panose="02020603050405020304" pitchFamily="18" charset="0"/>
                <a:ea typeface="Times New Roman" panose="02020603050405020304" pitchFamily="18" charset="0"/>
              </a:rPr>
              <a:t>1. </a:t>
            </a:r>
            <a:r>
              <a:rPr lang="en-US" sz="1800" i="1" dirty="0" err="1">
                <a:effectLst/>
                <a:latin typeface="Times New Roman" panose="02020603050405020304" pitchFamily="18" charset="0"/>
                <a:ea typeface="Times New Roman" panose="02020603050405020304" pitchFamily="18" charset="0"/>
              </a:rPr>
              <a:t>Colaborarea</a:t>
            </a:r>
            <a:r>
              <a:rPr lang="en-US" sz="1800" i="1" dirty="0">
                <a:effectLst/>
                <a:latin typeface="Times New Roman" panose="02020603050405020304" pitchFamily="18" charset="0"/>
                <a:ea typeface="Times New Roman" panose="02020603050405020304" pitchFamily="18" charset="0"/>
              </a:rPr>
              <a:t> cu </a:t>
            </a:r>
            <a:r>
              <a:rPr lang="en-US" sz="1800" i="1" dirty="0" err="1">
                <a:effectLst/>
                <a:latin typeface="Times New Roman" panose="02020603050405020304" pitchFamily="18" charset="0"/>
                <a:ea typeface="Times New Roman" panose="02020603050405020304" pitchFamily="18" charset="0"/>
              </a:rPr>
              <a:t>parteneri</a:t>
            </a:r>
            <a:r>
              <a:rPr lang="en-US" sz="1800" i="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companii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existente</a:t>
            </a:r>
            <a:r>
              <a:rPr lang="en-US" sz="1800" dirty="0">
                <a:effectLst/>
                <a:latin typeface="Times New Roman" panose="02020603050405020304" pitchFamily="18" charset="0"/>
                <a:ea typeface="Times New Roman" panose="02020603050405020304" pitchFamily="18" charset="0"/>
              </a:rPr>
              <a:t> pe </a:t>
            </a:r>
            <a:r>
              <a:rPr lang="en-US" sz="1800" dirty="0" err="1">
                <a:effectLst/>
                <a:latin typeface="Times New Roman" panose="02020603050405020304" pitchFamily="18" charset="0"/>
                <a:ea typeface="Times New Roman" panose="02020603050405020304" pitchFamily="18" charset="0"/>
              </a:rPr>
              <a:t>piața-țintă</a:t>
            </a:r>
            <a:r>
              <a:rPr lang="en-US" sz="1800" dirty="0">
                <a:effectLst/>
                <a:latin typeface="Times New Roman" panose="02020603050405020304" pitchFamily="18" charset="0"/>
                <a:ea typeface="Times New Roman" panose="02020603050405020304" pitchFamily="18" charset="0"/>
              </a:rPr>
              <a:t>, care </a:t>
            </a:r>
            <a:r>
              <a:rPr lang="en-US" sz="1800" dirty="0" err="1">
                <a:effectLst/>
                <a:latin typeface="Times New Roman" panose="02020603050405020304" pitchFamily="18" charset="0"/>
                <a:ea typeface="Times New Roman" panose="02020603050405020304" pitchFamily="18" charset="0"/>
              </a:rPr>
              <a:t>activează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într</a:t>
            </a:r>
            <a:r>
              <a:rPr lang="en-US" sz="1800" dirty="0">
                <a:effectLst/>
                <a:latin typeface="Times New Roman" panose="02020603050405020304" pitchFamily="18" charset="0"/>
                <a:ea typeface="Times New Roman" panose="02020603050405020304" pitchFamily="18" charset="0"/>
              </a:rPr>
              <a:t>-o </a:t>
            </a:r>
            <a:r>
              <a:rPr lang="en-US" sz="1800" dirty="0" err="1">
                <a:effectLst/>
                <a:latin typeface="Times New Roman" panose="02020603050405020304" pitchFamily="18" charset="0"/>
                <a:ea typeface="Times New Roman" panose="02020603050405020304" pitchFamily="18" charset="0"/>
              </a:rPr>
              <a:t>anumită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industrie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oferind</a:t>
            </a:r>
            <a:r>
              <a:rPr lang="en-US" sz="1800" dirty="0">
                <a:effectLst/>
                <a:latin typeface="Times New Roman" panose="02020603050405020304" pitchFamily="18" charset="0"/>
                <a:ea typeface="Times New Roman" panose="02020603050405020304" pitchFamily="18" charset="0"/>
              </a:rPr>
              <a:t> un </a:t>
            </a:r>
            <a:r>
              <a:rPr lang="en-US" sz="1800" dirty="0" err="1">
                <a:effectLst/>
                <a:latin typeface="Times New Roman" panose="02020603050405020304" pitchFamily="18" charset="0"/>
                <a:ea typeface="Times New Roman" panose="02020603050405020304" pitchFamily="18" charset="0"/>
              </a:rPr>
              <a:t>sortiment</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produse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servicii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pentru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clienții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proprii</a:t>
            </a:r>
            <a:r>
              <a:rPr lang="en-US" sz="1800" dirty="0">
                <a:effectLst/>
                <a:latin typeface="Times New Roman" panose="02020603050405020304" pitchFamily="18" charset="0"/>
                <a:ea typeface="Times New Roman" panose="02020603050405020304" pitchFamily="18" charset="0"/>
              </a:rPr>
              <a:t> – </a:t>
            </a:r>
            <a:r>
              <a:rPr lang="en-US" sz="1800" dirty="0" err="1">
                <a:effectLst/>
                <a:latin typeface="Times New Roman" panose="02020603050405020304" pitchFamily="18" charset="0"/>
                <a:ea typeface="Times New Roman" panose="02020603050405020304" pitchFamily="18" charset="0"/>
              </a:rPr>
              <a:t>importatori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distribuitori</a:t>
            </a:r>
            <a:r>
              <a:rPr lang="en-US" sz="1800" dirty="0">
                <a:effectLst/>
                <a:latin typeface="Times New Roman" panose="02020603050405020304" pitchFamily="18" charset="0"/>
                <a:ea typeface="Times New Roman" panose="02020603050405020304" pitchFamily="18" charset="0"/>
              </a:rPr>
              <a:t>, retail </a:t>
            </a:r>
            <a:r>
              <a:rPr lang="en-US" sz="1800" dirty="0" err="1">
                <a:effectLst/>
                <a:latin typeface="Times New Roman" panose="02020603050405020304" pitchFamily="18" charset="0"/>
                <a:ea typeface="Times New Roman" panose="02020603050405020304" pitchFamily="18" charset="0"/>
              </a:rPr>
              <a:t>ș.a</a:t>
            </a:r>
            <a:r>
              <a:rPr lang="en-US" sz="1800" dirty="0">
                <a:effectLst/>
                <a:latin typeface="Times New Roman" panose="02020603050405020304" pitchFamily="18" charset="0"/>
                <a:ea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a:p>
            <a:pPr algn="just">
              <a:spcBef>
                <a:spcPts val="600"/>
              </a:spcBef>
            </a:pPr>
            <a:r>
              <a:rPr lang="en-US" sz="1800" i="1" dirty="0">
                <a:effectLst/>
                <a:latin typeface="Times New Roman" panose="02020603050405020304" pitchFamily="18" charset="0"/>
                <a:ea typeface="Times New Roman" panose="02020603050405020304" pitchFamily="18" charset="0"/>
              </a:rPr>
              <a:t>2.</a:t>
            </a:r>
            <a:r>
              <a:rPr lang="ro-RO"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Reprezentantul</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dvs</a:t>
            </a:r>
            <a:r>
              <a:rPr lang="en-US" sz="1800" i="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vânzări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prin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reprezentanța</a:t>
            </a:r>
            <a:r>
              <a:rPr lang="en-US" sz="1800" dirty="0">
                <a:effectLst/>
                <a:latin typeface="Times New Roman" panose="02020603050405020304" pitchFamily="18" charset="0"/>
                <a:ea typeface="Times New Roman" panose="02020603050405020304" pitchFamily="18" charset="0"/>
              </a:rPr>
              <a:t>/</a:t>
            </a:r>
            <a:r>
              <a:rPr lang="en-US" sz="1800" dirty="0" err="1">
                <a:effectLst/>
                <a:latin typeface="Times New Roman" panose="02020603050405020304" pitchFamily="18" charset="0"/>
                <a:ea typeface="Times New Roman" panose="02020603050405020304" pitchFamily="18" charset="0"/>
              </a:rPr>
              <a:t>agentul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întreprinderii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Această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soluție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este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potrivită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atunci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când</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cifra</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afaceri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dintr</a:t>
            </a:r>
            <a:r>
              <a:rPr lang="en-US" sz="1800" dirty="0">
                <a:effectLst/>
                <a:latin typeface="Times New Roman" panose="02020603050405020304" pitchFamily="18" charset="0"/>
                <a:ea typeface="Times New Roman" panose="02020603050405020304" pitchFamily="18" charset="0"/>
              </a:rPr>
              <a:t>-o </a:t>
            </a:r>
            <a:r>
              <a:rPr lang="en-US" sz="1800" dirty="0" err="1">
                <a:effectLst/>
                <a:latin typeface="Times New Roman" panose="02020603050405020304" pitchFamily="18" charset="0"/>
                <a:ea typeface="Times New Roman" panose="02020603050405020304" pitchFamily="18" charset="0"/>
              </a:rPr>
              <a:t>anumită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țară</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ajuns</a:t>
            </a:r>
            <a:r>
              <a:rPr lang="en-US" sz="1800" dirty="0">
                <a:effectLst/>
                <a:latin typeface="Times New Roman" panose="02020603050405020304" pitchFamily="18" charset="0"/>
                <a:ea typeface="Times New Roman" panose="02020603050405020304" pitchFamily="18" charset="0"/>
              </a:rPr>
              <a:t> la un </a:t>
            </a:r>
            <a:r>
              <a:rPr lang="en-US" sz="1800" dirty="0" err="1">
                <a:effectLst/>
                <a:latin typeface="Times New Roman" panose="02020603050405020304" pitchFamily="18" charset="0"/>
                <a:ea typeface="Times New Roman" panose="02020603050405020304" pitchFamily="18" charset="0"/>
              </a:rPr>
              <a:t>nivel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când</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este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necesar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aveți</a:t>
            </a:r>
            <a:r>
              <a:rPr lang="en-US" sz="1800" dirty="0">
                <a:effectLst/>
                <a:latin typeface="Times New Roman" panose="02020603050405020304" pitchFamily="18" charset="0"/>
                <a:ea typeface="Times New Roman" panose="02020603050405020304" pitchFamily="18" charset="0"/>
              </a:rPr>
              <a:t> un contact </a:t>
            </a:r>
            <a:r>
              <a:rPr lang="en-US" sz="1800" dirty="0" err="1">
                <a:effectLst/>
                <a:latin typeface="Times New Roman" panose="02020603050405020304" pitchFamily="18" charset="0"/>
                <a:ea typeface="Times New Roman" panose="02020603050405020304" pitchFamily="18" charset="0"/>
              </a:rPr>
              <a:t>zilnic</a:t>
            </a:r>
            <a:r>
              <a:rPr lang="en-US" sz="1800" dirty="0">
                <a:effectLst/>
                <a:latin typeface="Times New Roman" panose="02020603050405020304" pitchFamily="18" charset="0"/>
                <a:ea typeface="Times New Roman" panose="02020603050405020304" pitchFamily="18" charset="0"/>
              </a:rPr>
              <a:t> cu </a:t>
            </a:r>
            <a:r>
              <a:rPr lang="en-US" sz="1800" dirty="0" err="1">
                <a:effectLst/>
                <a:latin typeface="Times New Roman" panose="02020603050405020304" pitchFamily="18" charset="0"/>
                <a:ea typeface="Times New Roman" panose="02020603050405020304" pitchFamily="18" charset="0"/>
              </a:rPr>
              <a:t>clientul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limba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locală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când</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întreprinderea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dorește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majoreze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mod </a:t>
            </a:r>
            <a:r>
              <a:rPr lang="en-US" sz="1800" dirty="0" err="1">
                <a:effectLst/>
                <a:latin typeface="Times New Roman" panose="02020603050405020304" pitchFamily="18" charset="0"/>
                <a:ea typeface="Times New Roman" panose="02020603050405020304" pitchFamily="18" charset="0"/>
              </a:rPr>
              <a:t>semnificativ</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vânzările</a:t>
            </a:r>
            <a:r>
              <a:rPr lang="en-US" sz="1800" dirty="0">
                <a:effectLst/>
                <a:latin typeface="Times New Roman" panose="02020603050405020304" pitchFamily="18" charset="0"/>
                <a:ea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a:p>
            <a:pPr algn="just">
              <a:spcBef>
                <a:spcPts val="600"/>
              </a:spcBef>
            </a:pPr>
            <a:r>
              <a:rPr lang="en-US" sz="1800" i="1" dirty="0">
                <a:effectLst/>
                <a:latin typeface="Times New Roman" panose="02020603050405020304" pitchFamily="18" charset="0"/>
                <a:ea typeface="Times New Roman" panose="02020603050405020304" pitchFamily="18" charset="0"/>
              </a:rPr>
              <a:t>3.</a:t>
            </a:r>
            <a:r>
              <a:rPr lang="ro-RO"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Parteneriate</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strategice</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alianțe</a:t>
            </a:r>
            <a:r>
              <a:rPr lang="en-US" sz="1800" i="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presupune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cooperarea</a:t>
            </a:r>
            <a:r>
              <a:rPr lang="en-US" sz="1800" dirty="0">
                <a:effectLst/>
                <a:latin typeface="Times New Roman" panose="02020603050405020304" pitchFamily="18" charset="0"/>
                <a:ea typeface="Times New Roman" panose="02020603050405020304" pitchFamily="18" charset="0"/>
              </a:rPr>
              <a:t> cu </a:t>
            </a:r>
            <a:r>
              <a:rPr lang="en-US" sz="1800" dirty="0" err="1">
                <a:effectLst/>
                <a:latin typeface="Times New Roman" panose="02020603050405020304" pitchFamily="18" charset="0"/>
                <a:ea typeface="Times New Roman" panose="02020603050405020304" pitchFamily="18" charset="0"/>
              </a:rPr>
              <a:t>întreprinderile</a:t>
            </a:r>
            <a:r>
              <a:rPr lang="en-US" sz="1800" dirty="0">
                <a:effectLst/>
                <a:latin typeface="Times New Roman" panose="02020603050405020304" pitchFamily="18" charset="0"/>
                <a:ea typeface="Times New Roman" panose="02020603050405020304" pitchFamily="18" charset="0"/>
              </a:rPr>
              <a:t> locale </a:t>
            </a:r>
            <a:r>
              <a:rPr lang="en-US" sz="1800" dirty="0" err="1">
                <a:effectLst/>
                <a:latin typeface="Times New Roman" panose="02020603050405020304" pitchFamily="18" charset="0"/>
                <a:ea typeface="Times New Roman" panose="02020603050405020304" pitchFamily="18" charset="0"/>
              </a:rPr>
              <a:t>prin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modele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comune</a:t>
            </a:r>
            <a:r>
              <a:rPr lang="en-US" sz="1800" dirty="0">
                <a:effectLst/>
                <a:latin typeface="Times New Roman" panose="02020603050405020304" pitchFamily="18" charset="0"/>
                <a:ea typeface="Times New Roman" panose="02020603050405020304" pitchFamily="18" charset="0"/>
              </a:rPr>
              <a:t> de marketing, </a:t>
            </a:r>
            <a:r>
              <a:rPr lang="en-US" sz="1800" dirty="0" err="1">
                <a:effectLst/>
                <a:latin typeface="Times New Roman" panose="02020603050405020304" pitchFamily="18" charset="0"/>
                <a:ea typeface="Times New Roman" panose="02020603050405020304" pitchFamily="18" charset="0"/>
              </a:rPr>
              <a:t>producție</a:t>
            </a:r>
            <a:r>
              <a:rPr lang="en-US" sz="1800" dirty="0">
                <a:effectLst/>
                <a:latin typeface="Times New Roman" panose="02020603050405020304" pitchFamily="18" charset="0"/>
                <a:ea typeface="Times New Roman" panose="02020603050405020304" pitchFamily="18" charset="0"/>
              </a:rPr>
              <a:t>, joint venture, </a:t>
            </a:r>
            <a:r>
              <a:rPr lang="en-US" sz="1800" dirty="0" err="1">
                <a:effectLst/>
                <a:latin typeface="Times New Roman" panose="02020603050405020304" pitchFamily="18" charset="0"/>
                <a:ea typeface="Times New Roman" panose="02020603050405020304" pitchFamily="18" charset="0"/>
              </a:rPr>
              <a:t>licențiere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franchising. </a:t>
            </a:r>
            <a:endParaRPr lang="ru-RU" sz="1800" dirty="0">
              <a:effectLst/>
              <a:latin typeface="Times New Roman" panose="02020603050405020304"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1002572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a:t>
            </a:r>
            <a:r>
              <a:rPr lang="ro-RO" altLang="en-US" sz="2000" b="1" dirty="0">
                <a:solidFill>
                  <a:srgbClr val="FF0000"/>
                </a:solidFill>
              </a:rPr>
              <a:t>4</a:t>
            </a:r>
            <a:r>
              <a:rPr lang="en-US" altLang="en-US" sz="2000" b="1" dirty="0">
                <a:solidFill>
                  <a:srgbClr val="FF0000"/>
                </a:solidFill>
              </a:rPr>
              <a:t>. </a:t>
            </a:r>
            <a:r>
              <a:rPr lang="ro-RO" altLang="en-US" sz="2000" b="1" dirty="0">
                <a:solidFill>
                  <a:srgbClr val="FF0000"/>
                </a:solidFill>
              </a:rPr>
              <a:t>Planul </a:t>
            </a:r>
            <a:r>
              <a:rPr lang="ro-RO" sz="2000" b="1" dirty="0">
                <a:solidFill>
                  <a:srgbClr val="FF0000"/>
                </a:solidFill>
              </a:rPr>
              <a:t>de export</a:t>
            </a:r>
            <a:endParaRPr lang="ro-MO" altLang="en-US" sz="2000" b="1" dirty="0">
              <a:solidFill>
                <a:srgbClr val="FF0000"/>
              </a:solidFill>
            </a:endParaRPr>
          </a:p>
        </p:txBody>
      </p:sp>
      <p:sp>
        <p:nvSpPr>
          <p:cNvPr id="12" name="Прямоугольник 11"/>
          <p:cNvSpPr/>
          <p:nvPr/>
        </p:nvSpPr>
        <p:spPr>
          <a:xfrm>
            <a:off x="514879" y="1938132"/>
            <a:ext cx="7386916" cy="3647152"/>
          </a:xfrm>
          <a:prstGeom prst="rect">
            <a:avLst/>
          </a:prstGeom>
        </p:spPr>
        <p:txBody>
          <a:bodyPr wrap="square">
            <a:spAutoFit/>
          </a:bodyPr>
          <a:lstStyle/>
          <a:p>
            <a:pPr algn="just"/>
            <a:r>
              <a:rPr lang="en-US" sz="1800" b="1" dirty="0">
                <a:effectLst/>
                <a:latin typeface="Times New Roman" panose="02020603050405020304" pitchFamily="18" charset="0"/>
                <a:ea typeface="Times New Roman" panose="02020603050405020304" pitchFamily="18" charset="0"/>
              </a:rPr>
              <a:t>PLANUL DE EXPORT</a:t>
            </a:r>
            <a:r>
              <a:rPr lang="en-US" sz="1800" dirty="0">
                <a:effectLst/>
                <a:latin typeface="Times New Roman" panose="02020603050405020304" pitchFamily="18" charset="0"/>
                <a:ea typeface="Times New Roman" panose="02020603050405020304" pitchFamily="18" charset="0"/>
              </a:rPr>
              <a:t> – un set de </a:t>
            </a:r>
            <a:r>
              <a:rPr lang="en-US" sz="1800" dirty="0" err="1">
                <a:effectLst/>
                <a:latin typeface="Times New Roman" panose="02020603050405020304" pitchFamily="18" charset="0"/>
                <a:ea typeface="Times New Roman" panose="02020603050405020304" pitchFamily="18" charset="0"/>
              </a:rPr>
              <a:t>activități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pentru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penetrarea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uneia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multor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piețe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definirea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termenelor</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acțiunilor</a:t>
            </a:r>
            <a:r>
              <a:rPr lang="en-US" sz="1800" dirty="0">
                <a:effectLst/>
                <a:latin typeface="Times New Roman" panose="02020603050405020304" pitchFamily="18" charset="0"/>
                <a:ea typeface="Times New Roman" panose="02020603050405020304" pitchFamily="18" charset="0"/>
              </a:rPr>
              <a:t> care </a:t>
            </a:r>
            <a:r>
              <a:rPr lang="en-US" sz="1800" dirty="0" err="1">
                <a:effectLst/>
                <a:latin typeface="Times New Roman" panose="02020603050405020304" pitchFamily="18" charset="0"/>
                <a:ea typeface="Times New Roman" panose="02020603050405020304" pitchFamily="18" charset="0"/>
              </a:rPr>
              <a:t>trebuie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întreprinse</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responsabilităților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bugetului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pentru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implementarea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acestui</a:t>
            </a:r>
            <a:r>
              <a:rPr lang="en-US" sz="1800" dirty="0">
                <a:effectLst/>
                <a:latin typeface="Times New Roman" panose="02020603050405020304" pitchFamily="18" charset="0"/>
                <a:ea typeface="Times New Roman" panose="02020603050405020304" pitchFamily="18" charset="0"/>
              </a:rPr>
              <a:t> plan,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include:</a:t>
            </a:r>
            <a:endParaRPr lang="ru-RU" sz="1800" dirty="0">
              <a:effectLst/>
              <a:latin typeface="Times New Roman" panose="02020603050405020304" pitchFamily="18" charset="0"/>
              <a:ea typeface="Times New Roman" panose="02020603050405020304" pitchFamily="18" charset="0"/>
            </a:endParaRPr>
          </a:p>
          <a:p>
            <a:pPr algn="just">
              <a:spcBef>
                <a:spcPts val="600"/>
              </a:spcBef>
            </a:pPr>
            <a:r>
              <a:rPr lang="en-US" sz="1800" b="1" i="1" dirty="0">
                <a:effectLst/>
                <a:latin typeface="Times New Roman" panose="02020603050405020304" pitchFamily="18" charset="0"/>
                <a:ea typeface="Times New Roman" panose="02020603050405020304" pitchFamily="18" charset="0"/>
              </a:rPr>
              <a:t>A. PLANUL DE ACCES PE PIAȚĂ </a:t>
            </a:r>
            <a:r>
              <a:rPr lang="en-US" sz="1800" b="1" i="1" dirty="0" err="1">
                <a:effectLst/>
                <a:latin typeface="Times New Roman" panose="02020603050405020304" pitchFamily="18" charset="0"/>
                <a:ea typeface="Times New Roman" panose="02020603050405020304" pitchFamily="18" charset="0"/>
              </a:rPr>
              <a:t>sau</a:t>
            </a:r>
            <a:r>
              <a:rPr lang="en-US" sz="1800" b="1" i="1" dirty="0">
                <a:effectLst/>
                <a:latin typeface="Times New Roman" panose="02020603050405020304" pitchFamily="18" charset="0"/>
                <a:ea typeface="Times New Roman" panose="02020603050405020304" pitchFamily="18" charset="0"/>
              </a:rPr>
              <a:t> PLANUL DE EXPORT </a:t>
            </a:r>
            <a:endParaRPr lang="ru-RU" sz="1800" b="1" i="1" dirty="0">
              <a:effectLst/>
              <a:latin typeface="Times New Roman" panose="02020603050405020304" pitchFamily="18" charset="0"/>
              <a:ea typeface="Times New Roman" panose="02020603050405020304" pitchFamily="18" charset="0"/>
            </a:endParaRPr>
          </a:p>
          <a:p>
            <a:pPr algn="just">
              <a:spcBef>
                <a:spcPts val="600"/>
              </a:spcBef>
            </a:pPr>
            <a:r>
              <a:rPr lang="en-US" sz="1800" b="1" i="1" dirty="0">
                <a:effectLst/>
                <a:latin typeface="Times New Roman" panose="02020603050405020304" pitchFamily="18" charset="0"/>
                <a:ea typeface="Times New Roman" panose="02020603050405020304" pitchFamily="18" charset="0"/>
              </a:rPr>
              <a:t>B. ASPECTE LOGISTICE, JURIDICE ȘI FINANCIARE </a:t>
            </a:r>
            <a:endParaRPr lang="ru-RU" sz="1800" b="1" i="1" dirty="0">
              <a:effectLst/>
              <a:latin typeface="Times New Roman" panose="02020603050405020304" pitchFamily="18" charset="0"/>
              <a:ea typeface="Times New Roman" panose="02020603050405020304" pitchFamily="18" charset="0"/>
            </a:endParaRPr>
          </a:p>
          <a:p>
            <a:pPr algn="just">
              <a:spcBef>
                <a:spcPts val="600"/>
              </a:spcBef>
            </a:pPr>
            <a:r>
              <a:rPr lang="en-US" sz="1800" b="1" i="1" dirty="0">
                <a:effectLst/>
                <a:latin typeface="Times New Roman" panose="02020603050405020304" pitchFamily="18" charset="0"/>
                <a:ea typeface="Times New Roman" panose="02020603050405020304" pitchFamily="18" charset="0"/>
              </a:rPr>
              <a:t>C. BUGETUL DE EXPORT ȘI INVESTIȚIILE </a:t>
            </a:r>
            <a:endParaRPr lang="ro-RO" sz="1800" b="1" i="1" dirty="0">
              <a:effectLst/>
              <a:latin typeface="Times New Roman" panose="02020603050405020304" pitchFamily="18" charset="0"/>
              <a:ea typeface="Times New Roman" panose="02020603050405020304" pitchFamily="18" charset="0"/>
            </a:endParaRPr>
          </a:p>
          <a:p>
            <a:pPr algn="just"/>
            <a:endParaRPr lang="ro-RO" dirty="0">
              <a:latin typeface="Times New Roman" panose="02020603050405020304" pitchFamily="18" charset="0"/>
              <a:ea typeface="Times New Roman" panose="02020603050405020304" pitchFamily="18" charset="0"/>
            </a:endParaRPr>
          </a:p>
          <a:p>
            <a:pPr algn="just"/>
            <a:r>
              <a:rPr lang="en-US" sz="1800" b="1" i="1" dirty="0">
                <a:effectLst/>
                <a:latin typeface="Times New Roman" panose="02020603050405020304" pitchFamily="18" charset="0"/>
                <a:ea typeface="Times New Roman" panose="02020603050405020304" pitchFamily="18" charset="0"/>
              </a:rPr>
              <a:t>A. PLANUL DE ACCES PE PIAȚĂ </a:t>
            </a:r>
            <a:r>
              <a:rPr lang="en-US" sz="1800" b="1" i="1" dirty="0" err="1">
                <a:effectLst/>
                <a:latin typeface="Times New Roman" panose="02020603050405020304" pitchFamily="18" charset="0"/>
                <a:ea typeface="Times New Roman" panose="02020603050405020304" pitchFamily="18" charset="0"/>
              </a:rPr>
              <a:t>sau</a:t>
            </a:r>
            <a:r>
              <a:rPr lang="en-US" sz="1800" b="1" i="1" dirty="0">
                <a:effectLst/>
                <a:latin typeface="Times New Roman" panose="02020603050405020304" pitchFamily="18" charset="0"/>
                <a:ea typeface="Times New Roman" panose="02020603050405020304" pitchFamily="18" charset="0"/>
              </a:rPr>
              <a:t> PLANUL DE EXPORT </a:t>
            </a:r>
            <a:r>
              <a:rPr lang="en-US" sz="1800" dirty="0">
                <a:effectLst/>
                <a:latin typeface="Times New Roman" panose="02020603050405020304" pitchFamily="18" charset="0"/>
                <a:ea typeface="Times New Roman" panose="02020603050405020304" pitchFamily="18" charset="0"/>
              </a:rPr>
              <a:t>- care </a:t>
            </a:r>
            <a:r>
              <a:rPr lang="en-US" sz="1800" dirty="0" err="1">
                <a:effectLst/>
                <a:latin typeface="Times New Roman" panose="02020603050405020304" pitchFamily="18" charset="0"/>
                <a:ea typeface="Times New Roman" panose="02020603050405020304" pitchFamily="18" charset="0"/>
              </a:rPr>
              <a:t>urmează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cuprindă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activitățile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întreprinderii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domeniile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responsabilitate</a:t>
            </a:r>
            <a:r>
              <a:rPr lang="en-US" sz="1800" dirty="0">
                <a:effectLst/>
                <a:latin typeface="Times New Roman" panose="02020603050405020304" pitchFamily="18" charset="0"/>
                <a:ea typeface="Times New Roman" panose="02020603050405020304" pitchFamily="18" charset="0"/>
              </a:rPr>
              <a:t> ale </a:t>
            </a:r>
            <a:r>
              <a:rPr lang="en-US" sz="1800" dirty="0" err="1">
                <a:effectLst/>
                <a:latin typeface="Times New Roman" panose="02020603050405020304" pitchFamily="18" charset="0"/>
                <a:ea typeface="Times New Roman" panose="02020603050405020304" pitchFamily="18" charset="0"/>
              </a:rPr>
              <a:t>echipei</a:t>
            </a:r>
            <a:r>
              <a:rPr lang="en-US" sz="1800" dirty="0">
                <a:effectLst/>
                <a:latin typeface="Times New Roman" panose="02020603050405020304" pitchFamily="18" charset="0"/>
                <a:ea typeface="Times New Roman" panose="02020603050405020304" pitchFamily="18" charset="0"/>
              </a:rPr>
              <a:t> de export/ marketing, </a:t>
            </a:r>
            <a:r>
              <a:rPr lang="en-US" sz="1800" dirty="0" err="1">
                <a:effectLst/>
                <a:latin typeface="Times New Roman" panose="02020603050405020304" pitchFamily="18" charset="0"/>
                <a:ea typeface="Times New Roman" panose="02020603050405020304" pitchFamily="18" charset="0"/>
              </a:rPr>
              <a:t>planificarea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activităților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bugetul</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promovare</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exportului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expoziții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întâlniri</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afaceri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materiale</a:t>
            </a:r>
            <a:r>
              <a:rPr lang="en-US" sz="1800" dirty="0">
                <a:effectLst/>
                <a:latin typeface="Times New Roman" panose="02020603050405020304" pitchFamily="18" charset="0"/>
                <a:ea typeface="Times New Roman" panose="02020603050405020304" pitchFamily="18" charset="0"/>
              </a:rPr>
              <a:t> de marketing), </a:t>
            </a:r>
            <a:r>
              <a:rPr lang="en-US" sz="1800" dirty="0" err="1">
                <a:effectLst/>
                <a:latin typeface="Times New Roman" panose="02020603050405020304" pitchFamily="18" charset="0"/>
                <a:ea typeface="Times New Roman" panose="02020603050405020304" pitchFamily="18" charset="0"/>
              </a:rPr>
              <a:t>analiza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financiară</a:t>
            </a:r>
            <a:r>
              <a:rPr lang="en-US" sz="1800" dirty="0">
                <a:effectLst/>
                <a:latin typeface="Times New Roman" panose="02020603050405020304" pitchFamily="18" charset="0"/>
                <a:ea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6" name="Рисунок 5">
            <a:extLst>
              <a:ext uri="{FF2B5EF4-FFF2-40B4-BE49-F238E27FC236}">
                <a16:creationId xmlns:a16="http://schemas.microsoft.com/office/drawing/2014/main" id="{92512855-26FC-4ECE-A06F-1B4371FD4E68}"/>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19034" t="26101" r="17853" b="10314"/>
          <a:stretch/>
        </p:blipFill>
        <p:spPr>
          <a:xfrm>
            <a:off x="8088805" y="2146420"/>
            <a:ext cx="3858780" cy="3230575"/>
          </a:xfrm>
          <a:prstGeom prst="rect">
            <a:avLst/>
          </a:prstGeom>
        </p:spPr>
      </p:pic>
    </p:spTree>
    <p:extLst>
      <p:ext uri="{BB962C8B-B14F-4D97-AF65-F5344CB8AC3E}">
        <p14:creationId xmlns:p14="http://schemas.microsoft.com/office/powerpoint/2010/main" val="25106075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a:t>
            </a:r>
            <a:r>
              <a:rPr lang="ro-RO" altLang="en-US" sz="2000" b="1" dirty="0">
                <a:solidFill>
                  <a:srgbClr val="FF0000"/>
                </a:solidFill>
              </a:rPr>
              <a:t>4</a:t>
            </a:r>
            <a:r>
              <a:rPr lang="en-US" altLang="en-US" sz="2000" b="1" dirty="0">
                <a:solidFill>
                  <a:srgbClr val="FF0000"/>
                </a:solidFill>
              </a:rPr>
              <a:t>. </a:t>
            </a:r>
            <a:r>
              <a:rPr lang="ro-RO" altLang="en-US" sz="2000" b="1" dirty="0">
                <a:solidFill>
                  <a:srgbClr val="FF0000"/>
                </a:solidFill>
              </a:rPr>
              <a:t>Planul </a:t>
            </a:r>
            <a:r>
              <a:rPr lang="ro-RO" sz="2000" b="1" dirty="0">
                <a:solidFill>
                  <a:srgbClr val="FF0000"/>
                </a:solidFill>
              </a:rPr>
              <a:t>de export</a:t>
            </a:r>
            <a:endParaRPr lang="ro-MO" altLang="en-US" sz="2000" b="1" dirty="0">
              <a:solidFill>
                <a:srgbClr val="FF0000"/>
              </a:solidFill>
            </a:endParaRPr>
          </a:p>
        </p:txBody>
      </p:sp>
      <p:sp>
        <p:nvSpPr>
          <p:cNvPr id="12" name="Прямоугольник 11"/>
          <p:cNvSpPr/>
          <p:nvPr/>
        </p:nvSpPr>
        <p:spPr>
          <a:xfrm>
            <a:off x="514879" y="1938132"/>
            <a:ext cx="8232306" cy="4801314"/>
          </a:xfrm>
          <a:prstGeom prst="rect">
            <a:avLst/>
          </a:prstGeom>
        </p:spPr>
        <p:txBody>
          <a:bodyPr wrap="square">
            <a:spAutoFit/>
          </a:bodyPr>
          <a:lstStyle/>
          <a:p>
            <a:pPr algn="just"/>
            <a:r>
              <a:rPr lang="en-US" sz="1800" b="1" i="1" dirty="0">
                <a:effectLst/>
                <a:latin typeface="Times New Roman" panose="02020603050405020304" pitchFamily="18" charset="0"/>
                <a:ea typeface="Times New Roman" panose="02020603050405020304" pitchFamily="18" charset="0"/>
              </a:rPr>
              <a:t>B. ASPECTE LOGISTICE, JURIDICE ȘI FINANCIARE</a:t>
            </a:r>
            <a:endParaRPr lang="ru-RU" sz="1800" b="1" i="1" dirty="0">
              <a:effectLst/>
              <a:latin typeface="Times New Roman" panose="02020603050405020304" pitchFamily="18" charset="0"/>
              <a:ea typeface="Times New Roman" panose="02020603050405020304" pitchFamily="18" charset="0"/>
            </a:endParaRPr>
          </a:p>
          <a:p>
            <a:pPr marL="342900" indent="-342900" algn="just">
              <a:buFont typeface="+mj-lt"/>
              <a:buAutoNum type="arabicPeriod"/>
            </a:pPr>
            <a:r>
              <a:rPr lang="en-US" sz="1800" i="1" dirty="0">
                <a:effectLst/>
                <a:latin typeface="Times New Roman" panose="02020603050405020304" pitchFamily="18" charset="0"/>
                <a:ea typeface="Times New Roman" panose="02020603050405020304" pitchFamily="18" charset="0"/>
              </a:rPr>
              <a:t>Logistica</a:t>
            </a:r>
            <a:r>
              <a:rPr lang="en-US" sz="1800" dirty="0">
                <a:effectLst/>
                <a:latin typeface="Times New Roman" panose="02020603050405020304" pitchFamily="18" charset="0"/>
                <a:ea typeface="Times New Roman" panose="02020603050405020304" pitchFamily="18" charset="0"/>
              </a:rPr>
              <a:t> - </a:t>
            </a:r>
            <a:r>
              <a:rPr lang="en-US" sz="1800" dirty="0" err="1">
                <a:effectLst/>
                <a:latin typeface="Times New Roman" panose="02020603050405020304" pitchFamily="18" charset="0"/>
                <a:ea typeface="Times New Roman" panose="02020603050405020304" pitchFamily="18" charset="0"/>
              </a:rPr>
              <a:t>capacitățile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logistică</a:t>
            </a:r>
            <a:r>
              <a:rPr lang="en-US" sz="1800" dirty="0">
                <a:effectLst/>
                <a:latin typeface="Times New Roman" panose="02020603050405020304" pitchFamily="18" charset="0"/>
                <a:ea typeface="Times New Roman" panose="02020603050405020304" pitchFamily="18" charset="0"/>
              </a:rPr>
              <a:t> ale </a:t>
            </a:r>
            <a:r>
              <a:rPr lang="en-US" sz="1800" dirty="0" err="1">
                <a:effectLst/>
                <a:latin typeface="Times New Roman" panose="02020603050405020304" pitchFamily="18" charset="0"/>
                <a:ea typeface="Times New Roman" panose="02020603050405020304" pitchFamily="18" charset="0"/>
              </a:rPr>
              <a:t>pieței-țintă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anume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timpul</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livrare</a:t>
            </a:r>
            <a:r>
              <a:rPr lang="en-US" sz="1800" dirty="0">
                <a:effectLst/>
                <a:latin typeface="Times New Roman" panose="02020603050405020304" pitchFamily="18" charset="0"/>
                <a:ea typeface="Times New Roman" panose="02020603050405020304" pitchFamily="18" charset="0"/>
              </a:rPr>
              <a:t> (contract, </a:t>
            </a:r>
            <a:r>
              <a:rPr lang="en-US" sz="1800" dirty="0" err="1">
                <a:effectLst/>
                <a:latin typeface="Times New Roman" panose="02020603050405020304" pitchFamily="18" charset="0"/>
                <a:ea typeface="Times New Roman" panose="02020603050405020304" pitchFamily="18" charset="0"/>
              </a:rPr>
              <a:t>livrare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factură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comunicare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cerințele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oportunitățile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depozitare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metodele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asigurare</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încărcăturii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cerințele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transportare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regim</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temperatură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umiditate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documentație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documentație</a:t>
            </a:r>
            <a:r>
              <a:rPr lang="en-US" sz="1800" dirty="0">
                <a:effectLst/>
                <a:latin typeface="Times New Roman" panose="02020603050405020304" pitchFamily="18" charset="0"/>
                <a:ea typeface="Times New Roman" panose="02020603050405020304" pitchFamily="18" charset="0"/>
              </a:rPr>
              <a:t> de import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export, </a:t>
            </a:r>
            <a:r>
              <a:rPr lang="en-US" sz="1800" dirty="0" err="1">
                <a:effectLst/>
                <a:latin typeface="Times New Roman" panose="02020603050405020304" pitchFamily="18" charset="0"/>
                <a:ea typeface="Times New Roman" panose="02020603050405020304" pitchFamily="18" charset="0"/>
              </a:rPr>
              <a:t>documentație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vamală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certificare</a:t>
            </a:r>
            <a:r>
              <a:rPr lang="en-US" sz="1800" dirty="0">
                <a:effectLst/>
                <a:latin typeface="Times New Roman" panose="02020603050405020304" pitchFamily="18" charset="0"/>
                <a:ea typeface="Times New Roman" panose="02020603050405020304" pitchFamily="18" charset="0"/>
              </a:rPr>
              <a:t>, standard </a:t>
            </a:r>
            <a:endParaRPr lang="ro-RO" sz="1800" dirty="0">
              <a:effectLst/>
              <a:latin typeface="Times New Roman" panose="02020603050405020304" pitchFamily="18" charset="0"/>
              <a:ea typeface="Times New Roman" panose="02020603050405020304" pitchFamily="18" charset="0"/>
            </a:endParaRPr>
          </a:p>
          <a:p>
            <a:pPr marL="342900" indent="-342900" algn="just">
              <a:buFont typeface="+mj-lt"/>
              <a:buAutoNum type="arabicPeriod"/>
            </a:pPr>
            <a:endParaRPr lang="ru-RU" sz="1800" dirty="0">
              <a:effectLst/>
              <a:latin typeface="Times New Roman" panose="02020603050405020304" pitchFamily="18" charset="0"/>
              <a:ea typeface="Times New Roman" panose="02020603050405020304" pitchFamily="18" charset="0"/>
            </a:endParaRPr>
          </a:p>
          <a:p>
            <a:pPr marL="342900" indent="-342900" algn="just">
              <a:buFont typeface="+mj-lt"/>
              <a:buAutoNum type="arabicPeriod"/>
            </a:pPr>
            <a:r>
              <a:rPr lang="en-US" sz="1800" i="1" dirty="0" err="1">
                <a:effectLst/>
                <a:latin typeface="Times New Roman" panose="02020603050405020304" pitchFamily="18" charset="0"/>
                <a:ea typeface="Times New Roman" panose="02020603050405020304" pitchFamily="18" charset="0"/>
              </a:rPr>
              <a:t>Aspecte</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juridice</a:t>
            </a:r>
            <a:r>
              <a:rPr lang="en-US" sz="1800" i="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întreprinderea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trebuie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analizeze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foarte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atent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fel</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relație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juridică</a:t>
            </a:r>
            <a:r>
              <a:rPr lang="en-US" sz="1800" dirty="0">
                <a:effectLst/>
                <a:latin typeface="Times New Roman" panose="02020603050405020304" pitchFamily="18" charset="0"/>
                <a:ea typeface="Times New Roman" panose="02020603050405020304" pitchFamily="18" charset="0"/>
              </a:rPr>
              <a:t> se </a:t>
            </a:r>
            <a:r>
              <a:rPr lang="en-US" sz="1800" dirty="0" err="1">
                <a:effectLst/>
                <a:latin typeface="Times New Roman" panose="02020603050405020304" pitchFamily="18" charset="0"/>
                <a:ea typeface="Times New Roman" panose="02020603050405020304" pitchFamily="18" charset="0"/>
              </a:rPr>
              <a:t>va</a:t>
            </a:r>
            <a:r>
              <a:rPr lang="en-US" sz="1800" dirty="0">
                <a:effectLst/>
                <a:latin typeface="Times New Roman" panose="02020603050405020304" pitchFamily="18" charset="0"/>
                <a:ea typeface="Times New Roman" panose="02020603050405020304" pitchFamily="18" charset="0"/>
              </a:rPr>
              <a:t> forma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urma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exportului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consulte</a:t>
            </a:r>
            <a:r>
              <a:rPr lang="en-US" sz="1800" dirty="0">
                <a:effectLst/>
                <a:latin typeface="Times New Roman" panose="02020603050405020304" pitchFamily="18" charset="0"/>
                <a:ea typeface="Times New Roman" panose="02020603050405020304" pitchFamily="18" charset="0"/>
              </a:rPr>
              <a:t> un avocat </a:t>
            </a:r>
            <a:r>
              <a:rPr lang="en-US" sz="1800" dirty="0" err="1">
                <a:effectLst/>
                <a:latin typeface="Times New Roman" panose="02020603050405020304" pitchFamily="18" charset="0"/>
                <a:ea typeface="Times New Roman" panose="02020603050405020304" pitchFamily="18" charset="0"/>
              </a:rPr>
              <a:t>pentru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pregătirea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corectă</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contractelor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documentelor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comerciale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Contractul</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vânzare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este</a:t>
            </a:r>
            <a:r>
              <a:rPr lang="en-US" sz="1800" dirty="0">
                <a:effectLst/>
                <a:latin typeface="Times New Roman" panose="02020603050405020304" pitchFamily="18" charset="0"/>
                <a:ea typeface="Times New Roman" panose="02020603050405020304" pitchFamily="18" charset="0"/>
              </a:rPr>
              <a:t> un </a:t>
            </a:r>
            <a:r>
              <a:rPr lang="en-US" sz="1800" dirty="0" err="1">
                <a:effectLst/>
                <a:latin typeface="Times New Roman" panose="02020603050405020304" pitchFamily="18" charset="0"/>
                <a:ea typeface="Times New Roman" panose="02020603050405020304" pitchFamily="18" charset="0"/>
              </a:rPr>
              <a:t>acord</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privind</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comanda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termenele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livrare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calitatea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termenele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plată</a:t>
            </a:r>
            <a:r>
              <a:rPr lang="en-US" sz="1800" dirty="0">
                <a:effectLst/>
                <a:latin typeface="Times New Roman" panose="02020603050405020304" pitchFamily="18" charset="0"/>
                <a:ea typeface="Times New Roman" panose="02020603050405020304" pitchFamily="18" charset="0"/>
              </a:rPr>
              <a:t>. </a:t>
            </a:r>
            <a:endParaRPr lang="ro-RO" sz="1800" dirty="0">
              <a:effectLst/>
              <a:latin typeface="Times New Roman" panose="02020603050405020304" pitchFamily="18" charset="0"/>
              <a:ea typeface="Times New Roman" panose="02020603050405020304" pitchFamily="18" charset="0"/>
            </a:endParaRPr>
          </a:p>
          <a:p>
            <a:pPr marL="342900" indent="-342900" algn="just">
              <a:buFont typeface="+mj-lt"/>
              <a:buAutoNum type="arabicPeriod"/>
            </a:pPr>
            <a:endParaRPr lang="ro-RO" dirty="0">
              <a:latin typeface="Times New Roman" panose="02020603050405020304" pitchFamily="18" charset="0"/>
              <a:ea typeface="Times New Roman" panose="02020603050405020304" pitchFamily="18" charset="0"/>
            </a:endParaRPr>
          </a:p>
          <a:p>
            <a:pPr marL="342900" indent="-342900" algn="just">
              <a:buFont typeface="+mj-lt"/>
              <a:buAutoNum type="arabicPeriod"/>
            </a:pPr>
            <a:r>
              <a:rPr lang="en-US" sz="1800" i="1" dirty="0" err="1">
                <a:effectLst/>
                <a:latin typeface="Times New Roman" panose="02020603050405020304" pitchFamily="18" charset="0"/>
                <a:ea typeface="Times New Roman" panose="02020603050405020304" pitchFamily="18" charset="0"/>
              </a:rPr>
              <a:t>Aspecte</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financiare</a:t>
            </a:r>
            <a:r>
              <a:rPr lang="en-US" sz="1800" i="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 la </a:t>
            </a:r>
            <a:r>
              <a:rPr lang="en-US" sz="1800" dirty="0" err="1">
                <a:effectLst/>
                <a:latin typeface="Times New Roman" panose="02020603050405020304" pitchFamily="18" charset="0"/>
                <a:ea typeface="Times New Roman" panose="02020603050405020304" pitchFamily="18" charset="0"/>
              </a:rPr>
              <a:t>acest</a:t>
            </a:r>
            <a:r>
              <a:rPr lang="en-US" sz="1800" dirty="0">
                <a:effectLst/>
                <a:latin typeface="Times New Roman" panose="02020603050405020304" pitchFamily="18" charset="0"/>
                <a:ea typeface="Times New Roman" panose="02020603050405020304" pitchFamily="18" charset="0"/>
              </a:rPr>
              <a:t> capitol </a:t>
            </a:r>
            <a:r>
              <a:rPr lang="en-US" sz="1800" dirty="0" err="1">
                <a:effectLst/>
                <a:latin typeface="Times New Roman" panose="02020603050405020304" pitchFamily="18" charset="0"/>
                <a:ea typeface="Times New Roman" panose="02020603050405020304" pitchFamily="18" charset="0"/>
              </a:rPr>
              <a:t>întreprinderea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dvs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trebui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înțeleagă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afacerile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internaționale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creează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riscuri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suplimentare</a:t>
            </a:r>
            <a:r>
              <a:rPr lang="en-US" sz="1800" dirty="0">
                <a:effectLst/>
                <a:latin typeface="Times New Roman" panose="02020603050405020304" pitchFamily="18" charset="0"/>
                <a:ea typeface="Times New Roman" panose="02020603050405020304" pitchFamily="18" charset="0"/>
              </a:rPr>
              <a:t> care </a:t>
            </a:r>
            <a:r>
              <a:rPr lang="en-US" sz="1800" dirty="0" err="1">
                <a:effectLst/>
                <a:latin typeface="Times New Roman" panose="02020603050405020304" pitchFamily="18" charset="0"/>
                <a:ea typeface="Times New Roman" panose="02020603050405020304" pitchFamily="18" charset="0"/>
              </a:rPr>
              <a:t>trebuie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luate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considerare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timp</a:t>
            </a:r>
            <a:r>
              <a:rPr lang="en-US" sz="1800" dirty="0">
                <a:effectLst/>
                <a:latin typeface="Times New Roman" panose="02020603050405020304" pitchFamily="18" charset="0"/>
                <a:ea typeface="Times New Roman" panose="02020603050405020304" pitchFamily="18" charset="0"/>
              </a:rPr>
              <a:t> util </a:t>
            </a:r>
            <a:r>
              <a:rPr lang="en-US" sz="1800" dirty="0" err="1">
                <a:effectLst/>
                <a:latin typeface="Times New Roman" panose="02020603050405020304" pitchFamily="18" charset="0"/>
                <a:ea typeface="Times New Roman" panose="02020603050405020304" pitchFamily="18" charset="0"/>
              </a:rPr>
              <a:t>pentru</a:t>
            </a:r>
            <a:r>
              <a:rPr lang="en-US" sz="1800" dirty="0">
                <a:effectLst/>
                <a:latin typeface="Times New Roman" panose="02020603050405020304" pitchFamily="18" charset="0"/>
                <a:ea typeface="Times New Roman" panose="02020603050405020304" pitchFamily="18" charset="0"/>
              </a:rPr>
              <a:t> a le </a:t>
            </a:r>
            <a:r>
              <a:rPr lang="en-US" sz="1800" dirty="0" err="1">
                <a:effectLst/>
                <a:latin typeface="Times New Roman" panose="02020603050405020304" pitchFamily="18" charset="0"/>
                <a:ea typeface="Times New Roman" panose="02020603050405020304" pitchFamily="18" charset="0"/>
              </a:rPr>
              <a:t>preveni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Atunci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când</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creați</a:t>
            </a:r>
            <a:r>
              <a:rPr lang="en-US" sz="1800" dirty="0">
                <a:effectLst/>
                <a:latin typeface="Times New Roman" panose="02020603050405020304" pitchFamily="18" charset="0"/>
                <a:ea typeface="Times New Roman" panose="02020603050405020304" pitchFamily="18" charset="0"/>
              </a:rPr>
              <a:t> un plan de export, </a:t>
            </a:r>
            <a:r>
              <a:rPr lang="en-US" sz="1800" dirty="0" err="1">
                <a:effectLst/>
                <a:latin typeface="Times New Roman" panose="02020603050405020304" pitchFamily="18" charset="0"/>
                <a:ea typeface="Times New Roman" panose="02020603050405020304" pitchFamily="18" charset="0"/>
              </a:rPr>
              <a:t>atrageți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atenție</a:t>
            </a:r>
            <a:r>
              <a:rPr lang="en-US" sz="1800" dirty="0">
                <a:effectLst/>
                <a:latin typeface="Times New Roman" panose="02020603050405020304" pitchFamily="18" charset="0"/>
                <a:ea typeface="Times New Roman" panose="02020603050405020304" pitchFamily="18" charset="0"/>
              </a:rPr>
              <a:t> la </a:t>
            </a:r>
            <a:r>
              <a:rPr lang="en-US" sz="1800" dirty="0" err="1">
                <a:effectLst/>
                <a:latin typeface="Times New Roman" panose="02020603050405020304" pitchFamily="18" charset="0"/>
                <a:ea typeface="Times New Roman" panose="02020603050405020304" pitchFamily="18" charset="0"/>
              </a:rPr>
              <a:t>următoarele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riscuri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riscurile</a:t>
            </a:r>
            <a:r>
              <a:rPr lang="en-US" sz="1800" dirty="0">
                <a:effectLst/>
                <a:latin typeface="Times New Roman" panose="02020603050405020304" pitchFamily="18" charset="0"/>
                <a:ea typeface="Times New Roman" panose="02020603050405020304" pitchFamily="18" charset="0"/>
              </a:rPr>
              <a:t> legate de </a:t>
            </a:r>
            <a:r>
              <a:rPr lang="en-US" sz="1800" dirty="0" err="1">
                <a:effectLst/>
                <a:latin typeface="Times New Roman" panose="02020603050405020304" pitchFamily="18" charset="0"/>
                <a:ea typeface="Times New Roman" panose="02020603050405020304" pitchFamily="18" charset="0"/>
              </a:rPr>
              <a:t>țară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riscuri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comerciale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riscurile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valutare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riscurile</a:t>
            </a:r>
            <a:r>
              <a:rPr lang="en-US" sz="1800" dirty="0">
                <a:effectLst/>
                <a:latin typeface="Times New Roman" panose="02020603050405020304" pitchFamily="18" charset="0"/>
                <a:ea typeface="Times New Roman" panose="02020603050405020304" pitchFamily="18" charset="0"/>
              </a:rPr>
              <a:t> interne ale </a:t>
            </a:r>
            <a:r>
              <a:rPr lang="en-US" sz="1800" dirty="0" err="1">
                <a:effectLst/>
                <a:latin typeface="Times New Roman" panose="02020603050405020304" pitchFamily="18" charset="0"/>
                <a:ea typeface="Times New Roman" panose="02020603050405020304" pitchFamily="18" charset="0"/>
              </a:rPr>
              <a:t>întreprinderii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riscuri</a:t>
            </a:r>
            <a:r>
              <a:rPr lang="en-US" sz="1800" dirty="0">
                <a:effectLst/>
                <a:latin typeface="Times New Roman" panose="02020603050405020304" pitchFamily="18" charset="0"/>
                <a:ea typeface="Times New Roman" panose="02020603050405020304" pitchFamily="18" charset="0"/>
              </a:rPr>
              <a:t> legate de </a:t>
            </a:r>
            <a:r>
              <a:rPr lang="en-US" sz="1800" dirty="0" err="1">
                <a:effectLst/>
                <a:latin typeface="Times New Roman" panose="02020603050405020304" pitchFamily="18" charset="0"/>
                <a:ea typeface="Times New Roman" panose="02020603050405020304" pitchFamily="18" charset="0"/>
              </a:rPr>
              <a:t>piață</a:t>
            </a:r>
            <a:r>
              <a:rPr lang="en-US" sz="1800" dirty="0">
                <a:effectLst/>
                <a:latin typeface="Times New Roman" panose="02020603050405020304" pitchFamily="18" charset="0"/>
                <a:ea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7" name="Рисунок 6">
            <a:extLst>
              <a:ext uri="{FF2B5EF4-FFF2-40B4-BE49-F238E27FC236}">
                <a16:creationId xmlns:a16="http://schemas.microsoft.com/office/drawing/2014/main" id="{C825EA69-A4E5-4759-92B8-BAD5DB40427F}"/>
              </a:ext>
            </a:extLst>
          </p:cNvPr>
          <p:cNvPicPr>
            <a:picLocks noChangeAspect="1"/>
          </p:cNvPicPr>
          <p:nvPr/>
        </p:nvPicPr>
        <p:blipFill rotWithShape="1">
          <a:blip r:embed="rId5">
            <a:extLst>
              <a:ext uri="{28A0092B-C50C-407E-A947-70E740481C1C}">
                <a14:useLocalDpi xmlns:a14="http://schemas.microsoft.com/office/drawing/2010/main"/>
              </a:ext>
            </a:extLst>
          </a:blip>
          <a:srcRect l="60849" t="15050" r="11415" b="61383"/>
          <a:stretch/>
        </p:blipFill>
        <p:spPr>
          <a:xfrm>
            <a:off x="8810444" y="2722596"/>
            <a:ext cx="3171647" cy="2608529"/>
          </a:xfrm>
          <a:prstGeom prst="rect">
            <a:avLst/>
          </a:prstGeom>
        </p:spPr>
      </p:pic>
    </p:spTree>
    <p:extLst>
      <p:ext uri="{BB962C8B-B14F-4D97-AF65-F5344CB8AC3E}">
        <p14:creationId xmlns:p14="http://schemas.microsoft.com/office/powerpoint/2010/main" val="18922516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a:t>
            </a:r>
            <a:r>
              <a:rPr lang="ro-RO" altLang="en-US" sz="2000" b="1" dirty="0">
                <a:solidFill>
                  <a:srgbClr val="FF0000"/>
                </a:solidFill>
              </a:rPr>
              <a:t>4</a:t>
            </a:r>
            <a:r>
              <a:rPr lang="en-US" altLang="en-US" sz="2000" b="1" dirty="0">
                <a:solidFill>
                  <a:srgbClr val="FF0000"/>
                </a:solidFill>
              </a:rPr>
              <a:t>. </a:t>
            </a:r>
            <a:r>
              <a:rPr lang="ro-RO" altLang="en-US" sz="2000" b="1" dirty="0">
                <a:solidFill>
                  <a:srgbClr val="FF0000"/>
                </a:solidFill>
              </a:rPr>
              <a:t>Planul </a:t>
            </a:r>
            <a:r>
              <a:rPr lang="ro-RO" sz="2000" b="1" dirty="0">
                <a:solidFill>
                  <a:srgbClr val="FF0000"/>
                </a:solidFill>
              </a:rPr>
              <a:t>de export</a:t>
            </a:r>
            <a:endParaRPr lang="ro-MO" altLang="en-US" sz="2000" b="1" dirty="0">
              <a:solidFill>
                <a:srgbClr val="FF0000"/>
              </a:solidFill>
            </a:endParaRPr>
          </a:p>
        </p:txBody>
      </p:sp>
      <p:sp>
        <p:nvSpPr>
          <p:cNvPr id="12" name="Прямоугольник 11"/>
          <p:cNvSpPr/>
          <p:nvPr/>
        </p:nvSpPr>
        <p:spPr>
          <a:xfrm>
            <a:off x="514879" y="1938132"/>
            <a:ext cx="6480076" cy="3754874"/>
          </a:xfrm>
          <a:prstGeom prst="rect">
            <a:avLst/>
          </a:prstGeom>
        </p:spPr>
        <p:txBody>
          <a:bodyPr wrap="square">
            <a:spAutoFit/>
          </a:bodyPr>
          <a:lstStyle/>
          <a:p>
            <a:pPr algn="just"/>
            <a:r>
              <a:rPr lang="en-US" sz="1800" b="1" i="1" dirty="0">
                <a:effectLst/>
                <a:latin typeface="Times New Roman" panose="02020603050405020304" pitchFamily="18" charset="0"/>
                <a:ea typeface="Times New Roman" panose="02020603050405020304" pitchFamily="18" charset="0"/>
              </a:rPr>
              <a:t>C. BUGETUL DE EXPORT ȘI INVESTIȚIILE </a:t>
            </a:r>
            <a:r>
              <a:rPr lang="en-US" sz="1800" dirty="0">
                <a:effectLst/>
                <a:latin typeface="Times New Roman" panose="02020603050405020304" pitchFamily="18" charset="0"/>
                <a:ea typeface="Times New Roman" panose="02020603050405020304" pitchFamily="18" charset="0"/>
              </a:rPr>
              <a:t>-o </a:t>
            </a:r>
            <a:r>
              <a:rPr lang="en-US" sz="1800" dirty="0" err="1">
                <a:effectLst/>
                <a:latin typeface="Times New Roman" panose="02020603050405020304" pitchFamily="18" charset="0"/>
                <a:ea typeface="Times New Roman" panose="02020603050405020304" pitchFamily="18" charset="0"/>
              </a:rPr>
              <a:t>investiție</a:t>
            </a:r>
            <a:r>
              <a:rPr lang="en-US" sz="1800" dirty="0">
                <a:effectLst/>
                <a:latin typeface="Times New Roman" panose="02020603050405020304" pitchFamily="18" charset="0"/>
                <a:ea typeface="Times New Roman" panose="02020603050405020304" pitchFamily="18" charset="0"/>
              </a:rPr>
              <a:t> care </a:t>
            </a:r>
            <a:r>
              <a:rPr lang="en-US" sz="1800" dirty="0" err="1">
                <a:effectLst/>
                <a:latin typeface="Times New Roman" panose="02020603050405020304" pitchFamily="18" charset="0"/>
                <a:ea typeface="Times New Roman" panose="02020603050405020304" pitchFamily="18" charset="0"/>
              </a:rPr>
              <a:t>va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aduce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rentabilitate</a:t>
            </a:r>
            <a:r>
              <a:rPr lang="en-US" sz="1800" dirty="0">
                <a:effectLst/>
                <a:latin typeface="Times New Roman" panose="02020603050405020304" pitchFamily="18" charset="0"/>
                <a:ea typeface="Times New Roman" panose="02020603050405020304" pitchFamily="18" charset="0"/>
              </a:rPr>
              <a:t> pe termen lung. </a:t>
            </a:r>
            <a:r>
              <a:rPr lang="en-US" sz="1800" dirty="0" err="1">
                <a:effectLst/>
                <a:latin typeface="Times New Roman" panose="02020603050405020304" pitchFamily="18" charset="0"/>
                <a:ea typeface="Times New Roman" panose="02020603050405020304" pitchFamily="18" charset="0"/>
              </a:rPr>
              <a:t>Costurile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depind</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strategia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aleasă</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întreprindere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Investițiile</a:t>
            </a:r>
            <a:r>
              <a:rPr lang="en-US" sz="1800" dirty="0">
                <a:effectLst/>
                <a:latin typeface="Times New Roman" panose="02020603050405020304" pitchFamily="18" charset="0"/>
                <a:ea typeface="Times New Roman" panose="02020603050405020304" pitchFamily="18" charset="0"/>
              </a:rPr>
              <a:t> - </a:t>
            </a:r>
            <a:r>
              <a:rPr lang="en-US" sz="1800" dirty="0" err="1">
                <a:effectLst/>
                <a:latin typeface="Times New Roman" panose="02020603050405020304" pitchFamily="18" charset="0"/>
                <a:ea typeface="Times New Roman" panose="02020603050405020304" pitchFamily="18" charset="0"/>
              </a:rPr>
              <a:t>investițiile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necesare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echipamente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tehnologii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obligatorie</a:t>
            </a:r>
            <a:r>
              <a:rPr lang="en-US" sz="1800" dirty="0">
                <a:effectLst/>
                <a:latin typeface="Times New Roman" panose="02020603050405020304" pitchFamily="18" charset="0"/>
                <a:ea typeface="Times New Roman" panose="02020603050405020304" pitchFamily="18" charset="0"/>
              </a:rPr>
              <a:t>. </a:t>
            </a:r>
            <a:endParaRPr lang="ro-RO" sz="1800" dirty="0">
              <a:effectLst/>
              <a:latin typeface="Times New Roman" panose="02020603050405020304" pitchFamily="18" charset="0"/>
              <a:ea typeface="Times New Roman" panose="02020603050405020304" pitchFamily="18" charset="0"/>
            </a:endParaRPr>
          </a:p>
          <a:p>
            <a:pPr algn="just"/>
            <a:endParaRPr lang="ru-RU" sz="1800" dirty="0">
              <a:effectLst/>
              <a:latin typeface="Times New Roman" panose="02020603050405020304" pitchFamily="18" charset="0"/>
              <a:ea typeface="Times New Roman" panose="02020603050405020304" pitchFamily="18" charset="0"/>
            </a:endParaRPr>
          </a:p>
          <a:p>
            <a:pPr algn="just">
              <a:spcBef>
                <a:spcPts val="1200"/>
              </a:spcBef>
              <a:spcAft>
                <a:spcPts val="600"/>
              </a:spcAft>
            </a:pPr>
            <a:r>
              <a:rPr lang="en-US" sz="1800" dirty="0">
                <a:effectLst/>
                <a:latin typeface="Times New Roman" panose="02020603050405020304" pitchFamily="18" charset="0"/>
                <a:ea typeface="Times New Roman" panose="02020603050405020304" pitchFamily="18" charset="0"/>
              </a:rPr>
              <a:t>1.</a:t>
            </a:r>
            <a:r>
              <a:rPr lang="ro-RO"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Investiții</a:t>
            </a:r>
            <a:r>
              <a:rPr lang="en-US" sz="1800" dirty="0">
                <a:effectLst/>
                <a:latin typeface="Times New Roman" panose="02020603050405020304" pitchFamily="18" charset="0"/>
                <a:ea typeface="Times New Roman" panose="02020603050405020304" pitchFamily="18" charset="0"/>
              </a:rPr>
              <a:t> de capital </a:t>
            </a:r>
            <a:r>
              <a:rPr lang="en-US" sz="1800" dirty="0" err="1">
                <a:effectLst/>
                <a:latin typeface="Times New Roman" panose="02020603050405020304" pitchFamily="18" charset="0"/>
                <a:ea typeface="Times New Roman" panose="02020603050405020304" pitchFamily="18" charset="0"/>
              </a:rPr>
              <a:t>pentru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achiziționarea</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echipamente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pentru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producerea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produsului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achiziționarea</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noi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tehnologii</a:t>
            </a:r>
            <a:r>
              <a:rPr lang="en-US" sz="1800" dirty="0">
                <a:effectLst/>
                <a:latin typeface="Times New Roman" panose="02020603050405020304" pitchFamily="18" charset="0"/>
                <a:ea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a:p>
            <a:pPr algn="just">
              <a:spcBef>
                <a:spcPts val="1200"/>
              </a:spcBef>
              <a:spcAft>
                <a:spcPts val="600"/>
              </a:spcAft>
            </a:pPr>
            <a:r>
              <a:rPr lang="en-US" sz="1800" dirty="0">
                <a:effectLst/>
                <a:latin typeface="Times New Roman" panose="02020603050405020304" pitchFamily="18" charset="0"/>
                <a:ea typeface="Times New Roman" panose="02020603050405020304" pitchFamily="18" charset="0"/>
              </a:rPr>
              <a:t>2.</a:t>
            </a:r>
            <a:r>
              <a:rPr lang="ro-RO"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Investiții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pentru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certificarea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respectarea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standardelor</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calitate</a:t>
            </a:r>
            <a:r>
              <a:rPr lang="en-US" sz="1800" dirty="0">
                <a:effectLst/>
                <a:latin typeface="Times New Roman" panose="02020603050405020304" pitchFamily="18" charset="0"/>
                <a:ea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a:p>
            <a:pPr algn="just">
              <a:spcBef>
                <a:spcPts val="1200"/>
              </a:spcBef>
              <a:spcAft>
                <a:spcPts val="600"/>
              </a:spcAft>
            </a:pPr>
            <a:r>
              <a:rPr lang="en-US" sz="1800" dirty="0">
                <a:effectLst/>
                <a:latin typeface="Times New Roman" panose="02020603050405020304" pitchFamily="18" charset="0"/>
                <a:ea typeface="Times New Roman" panose="02020603050405020304" pitchFamily="18" charset="0"/>
              </a:rPr>
              <a:t>3.</a:t>
            </a:r>
            <a:r>
              <a:rPr lang="ro-RO"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Investiții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pentru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înregistrarea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promovarea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obiectelor</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proprietate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intelectuală</a:t>
            </a:r>
            <a:r>
              <a:rPr lang="en-US" sz="1800" dirty="0">
                <a:effectLst/>
                <a:latin typeface="Times New Roman" panose="02020603050405020304" pitchFamily="18" charset="0"/>
                <a:ea typeface="Times New Roman" panose="02020603050405020304" pitchFamily="18" charset="0"/>
              </a:rPr>
              <a:t>.</a:t>
            </a:r>
            <a:endParaRPr lang="ru-RU" sz="1800" dirty="0">
              <a:effectLst/>
              <a:latin typeface="Times New Roman" panose="02020603050405020304"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6" name="Рисунок 5">
            <a:extLst>
              <a:ext uri="{FF2B5EF4-FFF2-40B4-BE49-F238E27FC236}">
                <a16:creationId xmlns:a16="http://schemas.microsoft.com/office/drawing/2014/main" id="{D807E8D8-39A9-4743-8114-CEA13B55495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20023" t="45248" r="42052" b="16987"/>
          <a:stretch/>
        </p:blipFill>
        <p:spPr>
          <a:xfrm>
            <a:off x="7341079" y="2134060"/>
            <a:ext cx="4623760" cy="3481736"/>
          </a:xfrm>
          <a:prstGeom prst="rect">
            <a:avLst/>
          </a:prstGeom>
        </p:spPr>
      </p:pic>
    </p:spTree>
    <p:extLst>
      <p:ext uri="{BB962C8B-B14F-4D97-AF65-F5344CB8AC3E}">
        <p14:creationId xmlns:p14="http://schemas.microsoft.com/office/powerpoint/2010/main" val="13695037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116131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a:t>
            </a:r>
            <a:r>
              <a:rPr lang="ro-RO" altLang="en-US" sz="2000" b="1" dirty="0">
                <a:solidFill>
                  <a:srgbClr val="FF0000"/>
                </a:solidFill>
              </a:rPr>
              <a:t>5</a:t>
            </a:r>
            <a:r>
              <a:rPr lang="en-US" altLang="en-US" sz="2000" b="1" dirty="0">
                <a:solidFill>
                  <a:srgbClr val="FF0000"/>
                </a:solidFill>
              </a:rPr>
              <a:t>. </a:t>
            </a:r>
            <a:r>
              <a:rPr lang="ro-RO" sz="2000" b="1" dirty="0">
                <a:solidFill>
                  <a:srgbClr val="FF0000"/>
                </a:solidFill>
              </a:rPr>
              <a:t>Algoritmul exportului și pregătirea actelor necesare pentru exportul produselor și serviciilor.</a:t>
            </a:r>
            <a:endParaRPr lang="ru-RU" sz="2000" b="1" dirty="0">
              <a:solidFill>
                <a:srgbClr val="FF0000"/>
              </a:solidFill>
            </a:endParaRPr>
          </a:p>
        </p:txBody>
      </p:sp>
      <p:sp>
        <p:nvSpPr>
          <p:cNvPr id="12" name="Прямоугольник 11"/>
          <p:cNvSpPr/>
          <p:nvPr/>
        </p:nvSpPr>
        <p:spPr>
          <a:xfrm>
            <a:off x="514879" y="1938132"/>
            <a:ext cx="7559446" cy="4478149"/>
          </a:xfrm>
          <a:prstGeom prst="rect">
            <a:avLst/>
          </a:prstGeom>
        </p:spPr>
        <p:txBody>
          <a:bodyPr wrap="square">
            <a:spAutoFit/>
          </a:bodyPr>
          <a:lstStyle/>
          <a:p>
            <a:pPr algn="just"/>
            <a:r>
              <a:rPr lang="ro-RO" sz="1800" dirty="0">
                <a:effectLst/>
                <a:latin typeface="Times New Roman" panose="02020603050405020304" pitchFamily="18" charset="0"/>
                <a:ea typeface="Times New Roman" panose="02020603050405020304" pitchFamily="18" charset="0"/>
              </a:rPr>
              <a:t>D</a:t>
            </a:r>
            <a:r>
              <a:rPr lang="en-US" sz="1800" dirty="0" err="1">
                <a:effectLst/>
                <a:latin typeface="Times New Roman" panose="02020603050405020304" pitchFamily="18" charset="0"/>
                <a:ea typeface="Times New Roman" panose="02020603050405020304" pitchFamily="18" charset="0"/>
              </a:rPr>
              <a:t>erularea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unei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operațiuni</a:t>
            </a:r>
            <a:r>
              <a:rPr lang="en-US" sz="1800" dirty="0">
                <a:effectLst/>
                <a:latin typeface="Times New Roman" panose="02020603050405020304" pitchFamily="18" charset="0"/>
                <a:ea typeface="Times New Roman" panose="02020603050405020304" pitchFamily="18" charset="0"/>
              </a:rPr>
              <a:t> de export </a:t>
            </a:r>
            <a:r>
              <a:rPr lang="en-US" sz="1800" dirty="0" err="1">
                <a:effectLst/>
                <a:latin typeface="Times New Roman" panose="02020603050405020304" pitchFamily="18" charset="0"/>
                <a:ea typeface="Times New Roman" panose="02020603050405020304" pitchFamily="18" charset="0"/>
              </a:rPr>
              <a:t>începe</a:t>
            </a:r>
            <a:r>
              <a:rPr lang="en-US" sz="1800" dirty="0">
                <a:effectLst/>
                <a:latin typeface="Times New Roman" panose="02020603050405020304" pitchFamily="18" charset="0"/>
                <a:ea typeface="Times New Roman" panose="02020603050405020304" pitchFamily="18" charset="0"/>
              </a:rPr>
              <a:t> de la </a:t>
            </a:r>
            <a:r>
              <a:rPr lang="en-US" sz="1800" dirty="0" err="1">
                <a:effectLst/>
                <a:latin typeface="Times New Roman" panose="02020603050405020304" pitchFamily="18" charset="0"/>
                <a:ea typeface="Times New Roman" panose="02020603050405020304" pitchFamily="18" charset="0"/>
              </a:rPr>
              <a:t>faza</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pregătire</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exportului</a:t>
            </a:r>
            <a:r>
              <a:rPr lang="en-US" sz="1800" dirty="0">
                <a:effectLst/>
                <a:latin typeface="Times New Roman" panose="02020603050405020304" pitchFamily="18" charset="0"/>
                <a:ea typeface="Times New Roman" panose="02020603050405020304" pitchFamily="18" charset="0"/>
              </a:rPr>
              <a:t>, precum </a:t>
            </a:r>
            <a:r>
              <a:rPr lang="en-US" sz="1800" dirty="0" err="1">
                <a:effectLst/>
                <a:latin typeface="Times New Roman" panose="02020603050405020304" pitchFamily="18" charset="0"/>
                <a:ea typeface="Times New Roman" panose="02020603050405020304" pitchFamily="18" charset="0"/>
              </a:rPr>
              <a:t>prospectarea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pieței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identificarea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partenerilor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adaptarea</a:t>
            </a:r>
            <a:r>
              <a:rPr lang="en-US" sz="1800" dirty="0">
                <a:effectLst/>
                <a:latin typeface="Times New Roman" panose="02020603050405020304" pitchFamily="18" charset="0"/>
                <a:ea typeface="Times New Roman" panose="02020603050405020304" pitchFamily="18" charset="0"/>
              </a:rPr>
              <a:t> mix-</a:t>
            </a:r>
            <a:r>
              <a:rPr lang="en-US" sz="1800" dirty="0" err="1">
                <a:effectLst/>
                <a:latin typeface="Times New Roman" panose="02020603050405020304" pitchFamily="18" charset="0"/>
                <a:ea typeface="Times New Roman" panose="02020603050405020304" pitchFamily="18" charset="0"/>
              </a:rPr>
              <a:t>ului</a:t>
            </a:r>
            <a:r>
              <a:rPr lang="en-US" sz="1800" dirty="0">
                <a:effectLst/>
                <a:latin typeface="Times New Roman" panose="02020603050405020304" pitchFamily="18" charset="0"/>
                <a:ea typeface="Times New Roman" panose="02020603050405020304" pitchFamily="18" charset="0"/>
              </a:rPr>
              <a:t> de marketing la export.</a:t>
            </a:r>
            <a:endParaRPr lang="ru-RU" sz="1800" dirty="0">
              <a:effectLst/>
              <a:latin typeface="Times New Roman" panose="02020603050405020304" pitchFamily="18" charset="0"/>
              <a:ea typeface="Times New Roman" panose="02020603050405020304" pitchFamily="18" charset="0"/>
            </a:endParaRPr>
          </a:p>
          <a:p>
            <a:pPr algn="just">
              <a:spcBef>
                <a:spcPts val="600"/>
              </a:spcBef>
              <a:spcAft>
                <a:spcPts val="600"/>
              </a:spcAft>
            </a:pPr>
            <a:r>
              <a:rPr lang="en-US" sz="1800" dirty="0" err="1">
                <a:effectLst/>
                <a:latin typeface="Times New Roman" panose="02020603050405020304" pitchFamily="18" charset="0"/>
                <a:ea typeface="Times New Roman" panose="02020603050405020304" pitchFamily="18" charset="0"/>
              </a:rPr>
              <a:t>Fiecare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procedură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presupune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pregătirea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unor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anumite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documente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certificate. </a:t>
            </a:r>
            <a:endParaRPr lang="ru-RU" sz="1800" dirty="0">
              <a:effectLst/>
              <a:latin typeface="Times New Roman" panose="02020603050405020304" pitchFamily="18" charset="0"/>
              <a:ea typeface="Times New Roman" panose="02020603050405020304" pitchFamily="18" charset="0"/>
            </a:endParaRPr>
          </a:p>
          <a:p>
            <a:pPr algn="just">
              <a:spcBef>
                <a:spcPts val="600"/>
              </a:spcBef>
              <a:spcAft>
                <a:spcPts val="600"/>
              </a:spcAft>
            </a:pPr>
            <a:r>
              <a:rPr lang="en-US" sz="1800" b="1" dirty="0">
                <a:effectLst/>
                <a:latin typeface="Times New Roman" panose="02020603050405020304" pitchFamily="18" charset="0"/>
                <a:ea typeface="Times New Roman" panose="02020603050405020304" pitchFamily="18" charset="0"/>
              </a:rPr>
              <a:t>CONTRACTUL DE EXPORT </a:t>
            </a:r>
            <a:r>
              <a:rPr lang="en-US" sz="1800" dirty="0">
                <a:effectLst/>
                <a:latin typeface="Times New Roman" panose="02020603050405020304" pitchFamily="18" charset="0"/>
                <a:ea typeface="Times New Roman" panose="02020603050405020304" pitchFamily="18" charset="0"/>
              </a:rPr>
              <a:t>- ca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cazul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comerțului</a:t>
            </a:r>
            <a:r>
              <a:rPr lang="en-US" sz="1800" dirty="0">
                <a:effectLst/>
                <a:latin typeface="Times New Roman" panose="02020603050405020304" pitchFamily="18" charset="0"/>
                <a:ea typeface="Times New Roman" panose="02020603050405020304" pitchFamily="18" charset="0"/>
              </a:rPr>
              <a:t> cu </a:t>
            </a:r>
            <a:r>
              <a:rPr lang="en-US" sz="1800" dirty="0" err="1">
                <a:effectLst/>
                <a:latin typeface="Times New Roman" panose="02020603050405020304" pitchFamily="18" charset="0"/>
                <a:ea typeface="Times New Roman" panose="02020603050405020304" pitchFamily="18" charset="0"/>
              </a:rPr>
              <a:t>partenerii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locali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derularea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propriu-zisă</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relațiilor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comerciale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începe</a:t>
            </a:r>
            <a:r>
              <a:rPr lang="en-US" sz="1800" dirty="0">
                <a:effectLst/>
                <a:latin typeface="Times New Roman" panose="02020603050405020304" pitchFamily="18" charset="0"/>
                <a:ea typeface="Times New Roman" panose="02020603050405020304" pitchFamily="18" charset="0"/>
              </a:rPr>
              <a:t> cu </a:t>
            </a:r>
            <a:r>
              <a:rPr lang="en-US" sz="1800" dirty="0" err="1">
                <a:effectLst/>
                <a:latin typeface="Times New Roman" panose="02020603050405020304" pitchFamily="18" charset="0"/>
                <a:ea typeface="Times New Roman" panose="02020603050405020304" pitchFamily="18" charset="0"/>
              </a:rPr>
              <a:t>negocierea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semnarea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unui</a:t>
            </a:r>
            <a:r>
              <a:rPr lang="en-US" sz="1800" dirty="0">
                <a:effectLst/>
                <a:latin typeface="Times New Roman" panose="02020603050405020304" pitchFamily="18" charset="0"/>
                <a:ea typeface="Times New Roman" panose="02020603050405020304" pitchFamily="18" charset="0"/>
              </a:rPr>
              <a:t> contract de </a:t>
            </a:r>
            <a:r>
              <a:rPr lang="en-US" sz="1800" dirty="0" err="1">
                <a:effectLst/>
                <a:latin typeface="Times New Roman" panose="02020603050405020304" pitchFamily="18" charset="0"/>
                <a:ea typeface="Times New Roman" panose="02020603050405020304" pitchFamily="18" charset="0"/>
              </a:rPr>
              <a:t>vânzare-cumpărare</a:t>
            </a:r>
            <a:r>
              <a:rPr lang="en-US" sz="1800" dirty="0">
                <a:effectLst/>
                <a:latin typeface="Times New Roman" panose="02020603050405020304" pitchFamily="18" charset="0"/>
                <a:ea typeface="Times New Roman" panose="02020603050405020304" pitchFamily="18" charset="0"/>
              </a:rPr>
              <a:t>. Din </a:t>
            </a:r>
            <a:r>
              <a:rPr lang="en-US" sz="1800" dirty="0" err="1">
                <a:effectLst/>
                <a:latin typeface="Times New Roman" panose="02020603050405020304" pitchFamily="18" charset="0"/>
                <a:ea typeface="Times New Roman" panose="02020603050405020304" pitchFamily="18" charset="0"/>
              </a:rPr>
              <a:t>momentul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care </a:t>
            </a:r>
            <a:r>
              <a:rPr lang="en-US" sz="1800" dirty="0" err="1">
                <a:effectLst/>
                <a:latin typeface="Times New Roman" panose="02020603050405020304" pitchFamily="18" charset="0"/>
                <a:ea typeface="Times New Roman" panose="02020603050405020304" pitchFamily="18" charset="0"/>
              </a:rPr>
              <a:t>tranzacția</a:t>
            </a:r>
            <a:r>
              <a:rPr lang="en-US" sz="1800" dirty="0">
                <a:effectLst/>
                <a:latin typeface="Times New Roman" panose="02020603050405020304" pitchFamily="18" charset="0"/>
                <a:ea typeface="Times New Roman" panose="02020603050405020304" pitchFamily="18" charset="0"/>
              </a:rPr>
              <a:t> are un </a:t>
            </a:r>
            <a:r>
              <a:rPr lang="en-US" sz="1800" dirty="0" err="1">
                <a:effectLst/>
                <a:latin typeface="Times New Roman" panose="02020603050405020304" pitchFamily="18" charset="0"/>
                <a:ea typeface="Times New Roman" panose="02020603050405020304" pitchFamily="18" charset="0"/>
              </a:rPr>
              <a:t>caracter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transfrontalier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implică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participarea</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două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entități</a:t>
            </a:r>
            <a:r>
              <a:rPr lang="en-US" sz="1800" dirty="0">
                <a:effectLst/>
                <a:latin typeface="Times New Roman" panose="02020603050405020304" pitchFamily="18" charset="0"/>
                <a:ea typeface="Times New Roman" panose="02020603050405020304" pitchFamily="18" charset="0"/>
              </a:rPr>
              <a:t> din </a:t>
            </a:r>
            <a:r>
              <a:rPr lang="en-US" sz="1800" dirty="0" err="1">
                <a:effectLst/>
                <a:latin typeface="Times New Roman" panose="02020603050405020304" pitchFamily="18" charset="0"/>
                <a:ea typeface="Times New Roman" panose="02020603050405020304" pitchFamily="18" charset="0"/>
              </a:rPr>
              <a:t>diferite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sisteme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drept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practicile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internaționale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sugerează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utilizarea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termenilor</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comerț</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internațional</a:t>
            </a:r>
            <a:r>
              <a:rPr lang="en-US" sz="1800" dirty="0">
                <a:effectLst/>
                <a:latin typeface="Times New Roman" panose="02020603050405020304" pitchFamily="18" charset="0"/>
                <a:ea typeface="Times New Roman" panose="02020603050405020304" pitchFamily="18" charset="0"/>
              </a:rPr>
              <a:t> (Incoterms), precum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introducerea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unei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clauze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contractuale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prin</a:t>
            </a:r>
            <a:r>
              <a:rPr lang="en-US" sz="1800" dirty="0">
                <a:effectLst/>
                <a:latin typeface="Times New Roman" panose="02020603050405020304" pitchFamily="18" charset="0"/>
                <a:ea typeface="Times New Roman" panose="02020603050405020304" pitchFamily="18" charset="0"/>
              </a:rPr>
              <a:t> care se </a:t>
            </a:r>
            <a:r>
              <a:rPr lang="en-US" sz="1800" dirty="0" err="1">
                <a:effectLst/>
                <a:latin typeface="Times New Roman" panose="02020603050405020304" pitchFamily="18" charset="0"/>
                <a:ea typeface="Times New Roman" panose="02020603050405020304" pitchFamily="18" charset="0"/>
              </a:rPr>
              <a:t>indică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instanțele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judecată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arbitraj</a:t>
            </a:r>
            <a:r>
              <a:rPr lang="en-US" sz="1800" dirty="0">
                <a:effectLst/>
                <a:latin typeface="Times New Roman" panose="02020603050405020304" pitchFamily="18" charset="0"/>
                <a:ea typeface="Times New Roman" panose="02020603050405020304" pitchFamily="18" charset="0"/>
              </a:rPr>
              <a:t> la care </a:t>
            </a:r>
            <a:r>
              <a:rPr lang="en-US" sz="1800" dirty="0" err="1">
                <a:effectLst/>
                <a:latin typeface="Times New Roman" panose="02020603050405020304" pitchFamily="18" charset="0"/>
                <a:ea typeface="Times New Roman" panose="02020603050405020304" pitchFamily="18" charset="0"/>
              </a:rPr>
              <a:t>vor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apela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părțile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după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caz</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Așa</a:t>
            </a:r>
            <a:r>
              <a:rPr lang="en-US" sz="1800" dirty="0">
                <a:effectLst/>
                <a:latin typeface="Times New Roman" panose="02020603050405020304" pitchFamily="18" charset="0"/>
                <a:ea typeface="Times New Roman" panose="02020603050405020304" pitchFamily="18" charset="0"/>
              </a:rPr>
              <a:t> cum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mare </a:t>
            </a:r>
            <a:r>
              <a:rPr lang="en-US" sz="1800" dirty="0" err="1">
                <a:effectLst/>
                <a:latin typeface="Times New Roman" panose="02020603050405020304" pitchFamily="18" charset="0"/>
                <a:ea typeface="Times New Roman" panose="02020603050405020304" pitchFamily="18" charset="0"/>
              </a:rPr>
              <a:t>parte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exportatorii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locali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tind</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utilizeze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transportul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terestru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pentru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operațiunile</a:t>
            </a:r>
            <a:r>
              <a:rPr lang="en-US" sz="1800" dirty="0">
                <a:effectLst/>
                <a:latin typeface="Times New Roman" panose="02020603050405020304" pitchFamily="18" charset="0"/>
                <a:ea typeface="Times New Roman" panose="02020603050405020304" pitchFamily="18" charset="0"/>
              </a:rPr>
              <a:t> de export </a:t>
            </a:r>
            <a:r>
              <a:rPr lang="en-US" sz="1800" dirty="0" err="1">
                <a:effectLst/>
                <a:latin typeface="Times New Roman" panose="02020603050405020304" pitchFamily="18" charset="0"/>
                <a:ea typeface="Times New Roman" panose="02020603050405020304" pitchFamily="18" charset="0"/>
              </a:rPr>
              <a:t>efectuate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este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indicat</a:t>
            </a:r>
            <a:r>
              <a:rPr lang="en-US" sz="1800" dirty="0">
                <a:effectLst/>
                <a:latin typeface="Times New Roman" panose="02020603050405020304" pitchFamily="18" charset="0"/>
                <a:ea typeface="Times New Roman" panose="02020603050405020304" pitchFamily="18" charset="0"/>
              </a:rPr>
              <a:t> de a </a:t>
            </a:r>
            <a:r>
              <a:rPr lang="en-US" sz="1800" dirty="0" err="1">
                <a:effectLst/>
                <a:latin typeface="Times New Roman" panose="02020603050405020304" pitchFamily="18" charset="0"/>
                <a:ea typeface="Times New Roman" panose="02020603050405020304" pitchFamily="18" charset="0"/>
              </a:rPr>
              <a:t>studia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detaliu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condițiile</a:t>
            </a:r>
            <a:r>
              <a:rPr lang="en-US" sz="1800" dirty="0">
                <a:effectLst/>
                <a:latin typeface="Times New Roman" panose="02020603050405020304" pitchFamily="18" charset="0"/>
                <a:ea typeface="Times New Roman" panose="02020603050405020304" pitchFamily="18" charset="0"/>
              </a:rPr>
              <a:t> Incoterms </a:t>
            </a:r>
            <a:r>
              <a:rPr lang="en-US" sz="1800" dirty="0" err="1">
                <a:effectLst/>
                <a:latin typeface="Times New Roman" panose="02020603050405020304" pitchFamily="18" charset="0"/>
                <a:ea typeface="Times New Roman" panose="02020603050405020304" pitchFamily="18" charset="0"/>
              </a:rPr>
              <a:t>aferente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anume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acestui</a:t>
            </a:r>
            <a:r>
              <a:rPr lang="en-US" sz="1800" dirty="0">
                <a:effectLst/>
                <a:latin typeface="Times New Roman" panose="02020603050405020304" pitchFamily="18" charset="0"/>
                <a:ea typeface="Times New Roman" panose="02020603050405020304" pitchFamily="18" charset="0"/>
              </a:rPr>
              <a:t> tip de transport.</a:t>
            </a:r>
            <a:endParaRPr lang="ru-RU" sz="1800" dirty="0">
              <a:effectLst/>
              <a:latin typeface="Times New Roman" panose="02020603050405020304"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7" name="Рисунок 6">
            <a:extLst>
              <a:ext uri="{FF2B5EF4-FFF2-40B4-BE49-F238E27FC236}">
                <a16:creationId xmlns:a16="http://schemas.microsoft.com/office/drawing/2014/main" id="{D2F1FD97-4034-4F67-83FC-243B86A05CA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435998" y="2297042"/>
            <a:ext cx="3528841" cy="3528841"/>
          </a:xfrm>
          <a:prstGeom prst="rect">
            <a:avLst/>
          </a:prstGeom>
        </p:spPr>
      </p:pic>
    </p:spTree>
    <p:extLst>
      <p:ext uri="{BB962C8B-B14F-4D97-AF65-F5344CB8AC3E}">
        <p14:creationId xmlns:p14="http://schemas.microsoft.com/office/powerpoint/2010/main" val="13060823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116131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a:t>
            </a:r>
            <a:r>
              <a:rPr lang="ro-RO" altLang="en-US" sz="2000" b="1" dirty="0">
                <a:solidFill>
                  <a:srgbClr val="FF0000"/>
                </a:solidFill>
              </a:rPr>
              <a:t>5</a:t>
            </a:r>
            <a:r>
              <a:rPr lang="en-US" altLang="en-US" sz="2000" b="1" dirty="0">
                <a:solidFill>
                  <a:srgbClr val="FF0000"/>
                </a:solidFill>
              </a:rPr>
              <a:t>. </a:t>
            </a:r>
            <a:r>
              <a:rPr lang="ro-RO" sz="2000" b="1" dirty="0">
                <a:solidFill>
                  <a:srgbClr val="FF0000"/>
                </a:solidFill>
              </a:rPr>
              <a:t>Algoritmul exportului și pregătirea actelor necesare pentru exportul produselor și serviciilor.</a:t>
            </a:r>
            <a:endParaRPr lang="ru-RU" sz="2000" b="1" dirty="0">
              <a:solidFill>
                <a:srgbClr val="FF0000"/>
              </a:solidFill>
            </a:endParaRPr>
          </a:p>
        </p:txBody>
      </p:sp>
      <p:sp>
        <p:nvSpPr>
          <p:cNvPr id="12" name="Прямоугольник 11"/>
          <p:cNvSpPr/>
          <p:nvPr/>
        </p:nvSpPr>
        <p:spPr>
          <a:xfrm>
            <a:off x="514879" y="1938132"/>
            <a:ext cx="6041196" cy="4613058"/>
          </a:xfrm>
          <a:prstGeom prst="rect">
            <a:avLst/>
          </a:prstGeom>
        </p:spPr>
        <p:txBody>
          <a:bodyPr wrap="square">
            <a:spAutoFit/>
          </a:bodyPr>
          <a:lstStyle/>
          <a:p>
            <a:pPr algn="just">
              <a:lnSpc>
                <a:spcPct val="150000"/>
              </a:lnSpc>
              <a:spcBef>
                <a:spcPts val="600"/>
              </a:spcBef>
              <a:spcAft>
                <a:spcPts val="600"/>
              </a:spcAft>
            </a:pPr>
            <a:r>
              <a:rPr lang="en-US" sz="1800" b="1" dirty="0">
                <a:effectLst/>
                <a:latin typeface="Times New Roman" panose="02020603050405020304" pitchFamily="18" charset="0"/>
                <a:ea typeface="Times New Roman" panose="02020603050405020304" pitchFamily="18" charset="0"/>
              </a:rPr>
              <a:t>INVOICE (</a:t>
            </a:r>
            <a:r>
              <a:rPr lang="en-US" sz="1800" b="1" dirty="0" err="1">
                <a:effectLst/>
                <a:latin typeface="Times New Roman" panose="02020603050405020304" pitchFamily="18" charset="0"/>
                <a:ea typeface="Times New Roman" panose="02020603050405020304" pitchFamily="18" charset="0"/>
              </a:rPr>
              <a:t>factura</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comercială</a:t>
            </a:r>
            <a:r>
              <a:rPr lang="en-US" sz="1800" b="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reprezintă</a:t>
            </a:r>
            <a:r>
              <a:rPr lang="en-US" sz="1800" dirty="0">
                <a:effectLst/>
                <a:latin typeface="Times New Roman" panose="02020603050405020304" pitchFamily="18" charset="0"/>
                <a:ea typeface="Times New Roman" panose="02020603050405020304" pitchFamily="18" charset="0"/>
              </a:rPr>
              <a:t> un document de </a:t>
            </a:r>
            <a:r>
              <a:rPr lang="en-US" sz="1800" dirty="0" err="1">
                <a:effectLst/>
                <a:latin typeface="Times New Roman" panose="02020603050405020304" pitchFamily="18" charset="0"/>
                <a:ea typeface="Times New Roman" panose="02020603050405020304" pitchFamily="18" charset="0"/>
              </a:rPr>
              <a:t>bază</a:t>
            </a:r>
            <a:r>
              <a:rPr lang="en-US" sz="1800" dirty="0">
                <a:effectLst/>
                <a:latin typeface="Times New Roman" panose="02020603050405020304" pitchFamily="18" charset="0"/>
                <a:ea typeface="Times New Roman" panose="02020603050405020304" pitchFamily="18" charset="0"/>
              </a:rPr>
              <a:t> al </a:t>
            </a:r>
            <a:r>
              <a:rPr lang="en-US" sz="1800" dirty="0" err="1">
                <a:effectLst/>
                <a:latin typeface="Times New Roman" panose="02020603050405020304" pitchFamily="18" charset="0"/>
                <a:ea typeface="Times New Roman" panose="02020603050405020304" pitchFamily="18" charset="0"/>
              </a:rPr>
              <a:t>oricărei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tranzacții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internaționale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completarea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căreia</a:t>
            </a:r>
            <a:r>
              <a:rPr lang="en-US" sz="1800" dirty="0">
                <a:effectLst/>
                <a:latin typeface="Times New Roman" panose="02020603050405020304" pitchFamily="18" charset="0"/>
                <a:ea typeface="Times New Roman" panose="02020603050405020304" pitchFamily="18" charset="0"/>
              </a:rPr>
              <a:t> face </a:t>
            </a:r>
            <a:r>
              <a:rPr lang="en-US" sz="1800" dirty="0" err="1">
                <a:effectLst/>
                <a:latin typeface="Times New Roman" panose="02020603050405020304" pitchFamily="18" charset="0"/>
                <a:ea typeface="Times New Roman" panose="02020603050405020304" pitchFamily="18" charset="0"/>
              </a:rPr>
              <a:t>parte</a:t>
            </a:r>
            <a:r>
              <a:rPr lang="en-US" sz="1800" dirty="0">
                <a:effectLst/>
                <a:latin typeface="Times New Roman" panose="02020603050405020304" pitchFamily="18" charset="0"/>
                <a:ea typeface="Times New Roman" panose="02020603050405020304" pitchFamily="18" charset="0"/>
              </a:rPr>
              <a:t> din </a:t>
            </a:r>
            <a:r>
              <a:rPr lang="en-US" sz="1800" dirty="0" err="1">
                <a:effectLst/>
                <a:latin typeface="Times New Roman" panose="02020603050405020304" pitchFamily="18" charset="0"/>
                <a:ea typeface="Times New Roman" panose="02020603050405020304" pitchFamily="18" charset="0"/>
              </a:rPr>
              <a:t>procedurile</a:t>
            </a:r>
            <a:r>
              <a:rPr lang="en-US" sz="1800" dirty="0">
                <a:effectLst/>
                <a:latin typeface="Times New Roman" panose="02020603050405020304" pitchFamily="18" charset="0"/>
                <a:ea typeface="Times New Roman" panose="02020603050405020304" pitchFamily="18" charset="0"/>
              </a:rPr>
              <a:t> pre-</a:t>
            </a:r>
            <a:r>
              <a:rPr lang="en-US" sz="1800" dirty="0" err="1">
                <a:effectLst/>
                <a:latin typeface="Times New Roman" panose="02020603050405020304" pitchFamily="18" charset="0"/>
                <a:ea typeface="Times New Roman" panose="02020603050405020304" pitchFamily="18" charset="0"/>
              </a:rPr>
              <a:t>vamale</a:t>
            </a:r>
            <a:r>
              <a:rPr lang="en-US" sz="1800" dirty="0">
                <a:effectLst/>
                <a:latin typeface="Times New Roman" panose="02020603050405020304" pitchFamily="18" charset="0"/>
                <a:ea typeface="Times New Roman" panose="02020603050405020304" pitchFamily="18" charset="0"/>
              </a:rPr>
              <a:t>. Factura </a:t>
            </a:r>
            <a:r>
              <a:rPr lang="en-US" sz="1800" dirty="0" err="1">
                <a:effectLst/>
                <a:latin typeface="Times New Roman" panose="02020603050405020304" pitchFamily="18" charset="0"/>
                <a:ea typeface="Times New Roman" panose="02020603050405020304" pitchFamily="18" charset="0"/>
              </a:rPr>
              <a:t>comercială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completată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limba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engleză</a:t>
            </a:r>
            <a:r>
              <a:rPr lang="en-US" sz="1800" dirty="0">
                <a:effectLst/>
                <a:latin typeface="Times New Roman" panose="02020603050405020304" pitchFamily="18" charset="0"/>
                <a:ea typeface="Times New Roman" panose="02020603050405020304" pitchFamily="18" charset="0"/>
              </a:rPr>
              <a:t>, la export </a:t>
            </a:r>
            <a:r>
              <a:rPr lang="en-US" sz="1800" dirty="0" err="1">
                <a:effectLst/>
                <a:latin typeface="Times New Roman" panose="02020603050405020304" pitchFamily="18" charset="0"/>
                <a:ea typeface="Times New Roman" panose="02020603050405020304" pitchFamily="18" charset="0"/>
              </a:rPr>
              <a:t>identifică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părțile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contractante</a:t>
            </a:r>
            <a:r>
              <a:rPr lang="en-US" sz="1800" dirty="0">
                <a:effectLst/>
                <a:latin typeface="Times New Roman" panose="02020603050405020304" pitchFamily="18" charset="0"/>
                <a:ea typeface="Times New Roman" panose="02020603050405020304" pitchFamily="18" charset="0"/>
              </a:rPr>
              <a:t> - </a:t>
            </a:r>
            <a:r>
              <a:rPr lang="en-US" sz="1800" dirty="0" err="1">
                <a:effectLst/>
                <a:latin typeface="Times New Roman" panose="02020603050405020304" pitchFamily="18" charset="0"/>
                <a:ea typeface="Times New Roman" panose="02020603050405020304" pitchFamily="18" charset="0"/>
              </a:rPr>
              <a:t>exportator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importator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listează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informații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despre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cantități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prețuri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reduceri</a:t>
            </a:r>
            <a:r>
              <a:rPr lang="en-US" sz="1800" dirty="0">
                <a:effectLst/>
                <a:latin typeface="Times New Roman" panose="02020603050405020304" pitchFamily="18" charset="0"/>
                <a:ea typeface="Times New Roman" panose="02020603050405020304" pitchFamily="18" charset="0"/>
              </a:rPr>
              <a:t>, data </a:t>
            </a:r>
            <a:r>
              <a:rPr lang="en-US" sz="1800" dirty="0" err="1">
                <a:effectLst/>
                <a:latin typeface="Times New Roman" panose="02020603050405020304" pitchFamily="18" charset="0"/>
                <a:ea typeface="Times New Roman" panose="02020603050405020304" pitchFamily="18" charset="0"/>
              </a:rPr>
              <a:t>expedierii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încărcăturii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tipul</a:t>
            </a:r>
            <a:r>
              <a:rPr lang="en-US" sz="1800" dirty="0">
                <a:effectLst/>
                <a:latin typeface="Times New Roman" panose="02020603050405020304" pitchFamily="18" charset="0"/>
                <a:ea typeface="Times New Roman" panose="02020603050405020304" pitchFamily="18" charset="0"/>
              </a:rPr>
              <a:t> de transport </a:t>
            </a:r>
            <a:r>
              <a:rPr lang="en-US" sz="1800" dirty="0" err="1">
                <a:effectLst/>
                <a:latin typeface="Times New Roman" panose="02020603050405020304" pitchFamily="18" charset="0"/>
                <a:ea typeface="Times New Roman" panose="02020603050405020304" pitchFamily="18" charset="0"/>
              </a:rPr>
              <a:t>ce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urmează</a:t>
            </a:r>
            <a:r>
              <a:rPr lang="en-US" sz="1800" dirty="0">
                <a:effectLst/>
                <a:latin typeface="Times New Roman" panose="02020603050405020304" pitchFamily="18" charset="0"/>
                <a:ea typeface="Times New Roman" panose="02020603050405020304" pitchFamily="18" charset="0"/>
              </a:rPr>
              <a:t> a fi </a:t>
            </a:r>
            <a:r>
              <a:rPr lang="en-US" sz="1800" dirty="0" err="1">
                <a:effectLst/>
                <a:latin typeface="Times New Roman" panose="02020603050405020304" pitchFamily="18" charset="0"/>
                <a:ea typeface="Times New Roman" panose="02020603050405020304" pitchFamily="18" charset="0"/>
              </a:rPr>
              <a:t>folosit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termenele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livrare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achitare</a:t>
            </a:r>
            <a:r>
              <a:rPr lang="en-US" sz="1800" dirty="0">
                <a:effectLst/>
                <a:latin typeface="Times New Roman" panose="02020603050405020304" pitchFamily="18" charset="0"/>
                <a:ea typeface="Times New Roman" panose="02020603050405020304" pitchFamily="18" charset="0"/>
              </a:rPr>
              <a:t>, concomitant sunt </a:t>
            </a:r>
            <a:r>
              <a:rPr lang="en-US" sz="1800" dirty="0" err="1">
                <a:effectLst/>
                <a:latin typeface="Times New Roman" panose="02020603050405020304" pitchFamily="18" charset="0"/>
                <a:ea typeface="Times New Roman" panose="02020603050405020304" pitchFamily="18" charset="0"/>
              </a:rPr>
              <a:t>întocmite</a:t>
            </a:r>
            <a:r>
              <a:rPr lang="en-US" sz="1800" dirty="0">
                <a:effectLst/>
                <a:latin typeface="Times New Roman" panose="02020603050405020304" pitchFamily="18" charset="0"/>
                <a:ea typeface="Times New Roman" panose="02020603050405020304" pitchFamily="18" charset="0"/>
              </a:rPr>
              <a:t> o </a:t>
            </a:r>
            <a:r>
              <a:rPr lang="en-US" sz="1800" dirty="0" err="1">
                <a:effectLst/>
                <a:latin typeface="Times New Roman" panose="02020603050405020304" pitchFamily="18" charset="0"/>
                <a:ea typeface="Times New Roman" panose="02020603050405020304" pitchFamily="18" charset="0"/>
              </a:rPr>
              <a:t>serie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documente</a:t>
            </a:r>
            <a:r>
              <a:rPr lang="en-US" sz="1800" dirty="0">
                <a:effectLst/>
                <a:latin typeface="Times New Roman" panose="02020603050405020304" pitchFamily="18" charset="0"/>
                <a:ea typeface="Times New Roman" panose="02020603050405020304" pitchFamily="18" charset="0"/>
              </a:rPr>
              <a:t>, precum </a:t>
            </a:r>
            <a:r>
              <a:rPr lang="en-US" sz="1800" dirty="0" err="1">
                <a:effectLst/>
                <a:latin typeface="Times New Roman" panose="02020603050405020304" pitchFamily="18" charset="0"/>
                <a:ea typeface="Times New Roman" panose="02020603050405020304" pitchFamily="18" charset="0"/>
              </a:rPr>
              <a:t>contractul</a:t>
            </a:r>
            <a:r>
              <a:rPr lang="en-US" sz="1800" dirty="0">
                <a:effectLst/>
                <a:latin typeface="Times New Roman" panose="02020603050405020304" pitchFamily="18" charset="0"/>
                <a:ea typeface="Times New Roman" panose="02020603050405020304" pitchFamily="18" charset="0"/>
              </a:rPr>
              <a:t> de transport, forma </a:t>
            </a:r>
            <a:r>
              <a:rPr lang="en-US" sz="1800" dirty="0" err="1">
                <a:effectLst/>
                <a:latin typeface="Times New Roman" panose="02020603050405020304" pitchFamily="18" charset="0"/>
                <a:ea typeface="Times New Roman" panose="02020603050405020304" pitchFamily="18" charset="0"/>
              </a:rPr>
              <a:t>căruia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variază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funcție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tipul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transportului</a:t>
            </a:r>
            <a:r>
              <a:rPr lang="en-US" sz="1800" dirty="0">
                <a:effectLst/>
                <a:latin typeface="Times New Roman" panose="02020603050405020304" pitchFamily="18" charset="0"/>
                <a:ea typeface="Times New Roman" panose="02020603050405020304" pitchFamily="18" charset="0"/>
              </a:rPr>
              <a:t> (AWT, CMR, B/L)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packing list (</a:t>
            </a:r>
            <a:r>
              <a:rPr lang="en-US" sz="1800" dirty="0" err="1">
                <a:effectLst/>
                <a:latin typeface="Times New Roman" panose="02020603050405020304" pitchFamily="18" charset="0"/>
                <a:ea typeface="Times New Roman" panose="02020603050405020304" pitchFamily="18" charset="0"/>
              </a:rPr>
              <a:t>lista</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împachetare</a:t>
            </a:r>
            <a:r>
              <a:rPr lang="en-US" sz="1800" dirty="0">
                <a:effectLst/>
                <a:latin typeface="Times New Roman" panose="02020603050405020304" pitchFamily="18" charset="0"/>
                <a:ea typeface="Times New Roman" panose="02020603050405020304" pitchFamily="18" charset="0"/>
              </a:rPr>
              <a:t>).</a:t>
            </a:r>
            <a:endParaRPr lang="ru-RU" sz="1800" dirty="0">
              <a:effectLst/>
              <a:latin typeface="Times New Roman" panose="02020603050405020304"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6" name="Рисунок 5">
            <a:extLst>
              <a:ext uri="{FF2B5EF4-FFF2-40B4-BE49-F238E27FC236}">
                <a16:creationId xmlns:a16="http://schemas.microsoft.com/office/drawing/2014/main" id="{6C956738-D24D-4E97-9C1A-ADE37110740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378921" y="3296728"/>
            <a:ext cx="2938733" cy="2938733"/>
          </a:xfrm>
          <a:prstGeom prst="rect">
            <a:avLst/>
          </a:prstGeom>
        </p:spPr>
      </p:pic>
      <p:pic>
        <p:nvPicPr>
          <p:cNvPr id="9" name="Рисунок 8">
            <a:extLst>
              <a:ext uri="{FF2B5EF4-FFF2-40B4-BE49-F238E27FC236}">
                <a16:creationId xmlns:a16="http://schemas.microsoft.com/office/drawing/2014/main" id="{9F18B711-F81C-4B12-8CB9-8B71300E3C1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317654" y="2073755"/>
            <a:ext cx="1359467" cy="1355245"/>
          </a:xfrm>
          <a:prstGeom prst="rect">
            <a:avLst/>
          </a:prstGeom>
        </p:spPr>
      </p:pic>
    </p:spTree>
    <p:extLst>
      <p:ext uri="{BB962C8B-B14F-4D97-AF65-F5344CB8AC3E}">
        <p14:creationId xmlns:p14="http://schemas.microsoft.com/office/powerpoint/2010/main" val="34087587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116131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a:t>
            </a:r>
            <a:r>
              <a:rPr lang="ro-RO" altLang="en-US" sz="2000" b="1" dirty="0">
                <a:solidFill>
                  <a:srgbClr val="FF0000"/>
                </a:solidFill>
              </a:rPr>
              <a:t>5</a:t>
            </a:r>
            <a:r>
              <a:rPr lang="en-US" altLang="en-US" sz="2000" b="1" dirty="0">
                <a:solidFill>
                  <a:srgbClr val="FF0000"/>
                </a:solidFill>
              </a:rPr>
              <a:t>. </a:t>
            </a:r>
            <a:r>
              <a:rPr lang="ro-RO" sz="2000" b="1" dirty="0">
                <a:solidFill>
                  <a:srgbClr val="FF0000"/>
                </a:solidFill>
              </a:rPr>
              <a:t>Algoritmul exportului și pregătirea actelor necesare pentru exportul produselor și serviciilor.</a:t>
            </a:r>
            <a:endParaRPr lang="ru-RU" sz="2000" b="1" dirty="0">
              <a:solidFill>
                <a:srgbClr val="FF0000"/>
              </a:solidFill>
            </a:endParaRPr>
          </a:p>
        </p:txBody>
      </p:sp>
      <p:sp>
        <p:nvSpPr>
          <p:cNvPr id="12" name="Прямоугольник 11"/>
          <p:cNvSpPr/>
          <p:nvPr/>
        </p:nvSpPr>
        <p:spPr>
          <a:xfrm>
            <a:off x="514878" y="2007143"/>
            <a:ext cx="6136087" cy="4031873"/>
          </a:xfrm>
          <a:prstGeom prst="rect">
            <a:avLst/>
          </a:prstGeom>
        </p:spPr>
        <p:txBody>
          <a:bodyPr wrap="square">
            <a:spAutoFit/>
          </a:bodyPr>
          <a:lstStyle/>
          <a:p>
            <a:pPr algn="just">
              <a:spcBef>
                <a:spcPts val="600"/>
              </a:spcBef>
              <a:spcAft>
                <a:spcPts val="600"/>
              </a:spcAft>
            </a:pPr>
            <a:r>
              <a:rPr lang="en-US" b="1" dirty="0">
                <a:latin typeface="Times New Roman" panose="02020603050405020304" pitchFamily="18" charset="0"/>
              </a:rPr>
              <a:t>CERTIFICAT DE ORIGINE </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este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eliberat</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autoritatea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competentă</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țării</a:t>
            </a:r>
            <a:r>
              <a:rPr lang="en-US" sz="1800" dirty="0">
                <a:effectLst/>
                <a:latin typeface="Times New Roman" panose="02020603050405020304" pitchFamily="18" charset="0"/>
                <a:ea typeface="Times New Roman" panose="02020603050405020304" pitchFamily="18" charset="0"/>
              </a:rPr>
              <a:t> de export (</a:t>
            </a:r>
            <a:r>
              <a:rPr lang="en-US" sz="1800" dirty="0" err="1">
                <a:effectLst/>
                <a:latin typeface="Times New Roman" panose="02020603050405020304" pitchFamily="18" charset="0"/>
                <a:ea typeface="Times New Roman" panose="02020603050405020304" pitchFamily="18" charset="0"/>
              </a:rPr>
              <a:t>Serviciul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Vamal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atestă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originea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mărfii</a:t>
            </a:r>
            <a:r>
              <a:rPr lang="en-US" sz="1800" dirty="0">
                <a:effectLst/>
                <a:latin typeface="Times New Roman" panose="02020603050405020304" pitchFamily="18" charset="0"/>
                <a:ea typeface="Times New Roman" panose="02020603050405020304" pitchFamily="18" charset="0"/>
              </a:rPr>
              <a:t> care </a:t>
            </a:r>
            <a:r>
              <a:rPr lang="en-US" sz="1800" dirty="0" err="1">
                <a:effectLst/>
                <a:latin typeface="Times New Roman" panose="02020603050405020304" pitchFamily="18" charset="0"/>
                <a:ea typeface="Times New Roman" panose="02020603050405020304" pitchFamily="18" charset="0"/>
              </a:rPr>
              <a:t>influențează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asupra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stabilirii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mărimii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tarifelor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taxelor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vamale</a:t>
            </a:r>
            <a:r>
              <a:rPr lang="en-US" sz="1800" dirty="0">
                <a:effectLst/>
                <a:latin typeface="Times New Roman" panose="02020603050405020304" pitchFamily="18" charset="0"/>
                <a:ea typeface="Times New Roman" panose="02020603050405020304" pitchFamily="18" charset="0"/>
              </a:rPr>
              <a:t> de import; </a:t>
            </a:r>
            <a:r>
              <a:rPr lang="en-US" sz="1800" dirty="0" err="1">
                <a:effectLst/>
                <a:latin typeface="Times New Roman" panose="02020603050405020304" pitchFamily="18" charset="0"/>
                <a:ea typeface="Times New Roman" panose="02020603050405020304" pitchFamily="18" charset="0"/>
              </a:rPr>
              <a:t>există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câteva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tipuri</a:t>
            </a:r>
            <a:r>
              <a:rPr lang="en-US" sz="1800" dirty="0">
                <a:effectLst/>
                <a:latin typeface="Times New Roman" panose="02020603050405020304" pitchFamily="18" charset="0"/>
                <a:ea typeface="Times New Roman" panose="02020603050405020304" pitchFamily="18" charset="0"/>
              </a:rPr>
              <a:t> de certificate care se </a:t>
            </a:r>
            <a:r>
              <a:rPr lang="en-US" sz="1800" dirty="0" err="1">
                <a:effectLst/>
                <a:latin typeface="Times New Roman" panose="02020603050405020304" pitchFamily="18" charset="0"/>
                <a:ea typeface="Times New Roman" panose="02020603050405020304" pitchFamily="18" charset="0"/>
              </a:rPr>
              <a:t>deosebesc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prin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facilitățile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acordate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țara</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destinație</a:t>
            </a:r>
            <a:r>
              <a:rPr lang="en-US" sz="1800" dirty="0">
                <a:effectLst/>
                <a:latin typeface="Times New Roman" panose="02020603050405020304" pitchFamily="18" charset="0"/>
                <a:ea typeface="Times New Roman" panose="02020603050405020304" pitchFamily="18" charset="0"/>
              </a:rPr>
              <a:t>. </a:t>
            </a:r>
            <a:endParaRPr lang="ro-RO" sz="1800" dirty="0">
              <a:effectLst/>
              <a:latin typeface="Times New Roman" panose="02020603050405020304" pitchFamily="18" charset="0"/>
              <a:ea typeface="Times New Roman" panose="02020603050405020304" pitchFamily="18" charset="0"/>
            </a:endParaRPr>
          </a:p>
          <a:p>
            <a:pPr algn="just">
              <a:spcBef>
                <a:spcPts val="600"/>
              </a:spcBef>
              <a:spcAft>
                <a:spcPts val="600"/>
              </a:spcAft>
            </a:pPr>
            <a:endParaRPr lang="ro-RO" sz="1800" dirty="0">
              <a:effectLst/>
              <a:latin typeface="Times New Roman" panose="02020603050405020304" pitchFamily="18" charset="0"/>
              <a:ea typeface="Times New Roman" panose="02020603050405020304" pitchFamily="18" charset="0"/>
            </a:endParaRPr>
          </a:p>
          <a:p>
            <a:pPr algn="just">
              <a:spcBef>
                <a:spcPts val="600"/>
              </a:spcBef>
              <a:spcAft>
                <a:spcPts val="600"/>
              </a:spcAft>
            </a:pPr>
            <a:endParaRPr lang="ro-RO" dirty="0">
              <a:latin typeface="Times New Roman" panose="02020603050405020304" pitchFamily="18" charset="0"/>
              <a:ea typeface="Times New Roman" panose="02020603050405020304" pitchFamily="18" charset="0"/>
            </a:endParaRPr>
          </a:p>
          <a:p>
            <a:pPr algn="just">
              <a:spcBef>
                <a:spcPts val="600"/>
              </a:spcBef>
              <a:spcAft>
                <a:spcPts val="600"/>
              </a:spcAft>
            </a:pPr>
            <a:endParaRPr lang="ru-RU" sz="1800" dirty="0">
              <a:effectLst/>
              <a:latin typeface="Times New Roman" panose="02020603050405020304" pitchFamily="18" charset="0"/>
              <a:ea typeface="Times New Roman" panose="02020603050405020304" pitchFamily="18" charset="0"/>
            </a:endParaRPr>
          </a:p>
          <a:p>
            <a:pPr algn="just">
              <a:spcBef>
                <a:spcPts val="600"/>
              </a:spcBef>
              <a:spcAft>
                <a:spcPts val="600"/>
              </a:spcAft>
            </a:pPr>
            <a:r>
              <a:rPr lang="en-US" sz="1800" b="1" dirty="0">
                <a:effectLst/>
                <a:latin typeface="Times New Roman" panose="02020603050405020304" pitchFamily="18" charset="0"/>
                <a:ea typeface="Times New Roman" panose="02020603050405020304" pitchFamily="18" charset="0"/>
              </a:rPr>
              <a:t>CERTIFICAT DE CONFORMITATE </a:t>
            </a:r>
            <a:r>
              <a:rPr lang="en-US" sz="1800" dirty="0">
                <a:effectLst/>
                <a:latin typeface="Times New Roman" panose="02020603050405020304" pitchFamily="18" charset="0"/>
                <a:ea typeface="Times New Roman" panose="02020603050405020304" pitchFamily="18" charset="0"/>
              </a:rPr>
              <a:t>-  document care </a:t>
            </a:r>
            <a:r>
              <a:rPr lang="en-US" sz="1800" dirty="0" err="1">
                <a:effectLst/>
                <a:latin typeface="Times New Roman" panose="02020603050405020304" pitchFamily="18" charset="0"/>
                <a:ea typeface="Times New Roman" panose="02020603050405020304" pitchFamily="18" charset="0"/>
              </a:rPr>
              <a:t>atestă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că</a:t>
            </a:r>
            <a:r>
              <a:rPr lang="en-US" sz="1800" dirty="0">
                <a:effectLst/>
                <a:latin typeface="Times New Roman" panose="02020603050405020304" pitchFamily="18" charset="0"/>
                <a:ea typeface="Times New Roman" panose="02020603050405020304" pitchFamily="18" charset="0"/>
              </a:rPr>
              <a:t> un </a:t>
            </a:r>
            <a:r>
              <a:rPr lang="en-US" sz="1800" dirty="0" err="1">
                <a:effectLst/>
                <a:latin typeface="Times New Roman" panose="02020603050405020304" pitchFamily="18" charset="0"/>
                <a:ea typeface="Times New Roman" panose="02020603050405020304" pitchFamily="18" charset="0"/>
              </a:rPr>
              <a:t>produs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identificat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corespunzător</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fost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supus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procedurilor</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evaluare</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conformităţii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şi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că</a:t>
            </a:r>
            <a:r>
              <a:rPr lang="en-US" sz="1800" dirty="0">
                <a:effectLst/>
                <a:latin typeface="Times New Roman" panose="02020603050405020304" pitchFamily="18" charset="0"/>
                <a:ea typeface="Times New Roman" panose="02020603050405020304" pitchFamily="18" charset="0"/>
              </a:rPr>
              <a:t>, la </a:t>
            </a:r>
            <a:r>
              <a:rPr lang="en-US" sz="1800" dirty="0" err="1">
                <a:effectLst/>
                <a:latin typeface="Times New Roman" panose="02020603050405020304" pitchFamily="18" charset="0"/>
                <a:ea typeface="Times New Roman" panose="02020603050405020304" pitchFamily="18" charset="0"/>
              </a:rPr>
              <a:t>momentul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evaluării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produsul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este</a:t>
            </a:r>
            <a:r>
              <a:rPr lang="en-US" sz="1800" dirty="0">
                <a:effectLst/>
                <a:latin typeface="Times New Roman" panose="02020603050405020304" pitchFamily="18" charset="0"/>
                <a:ea typeface="Times New Roman" panose="02020603050405020304" pitchFamily="18" charset="0"/>
              </a:rPr>
              <a:t> conform </a:t>
            </a:r>
            <a:r>
              <a:rPr lang="en-US" sz="1800" dirty="0" err="1">
                <a:effectLst/>
                <a:latin typeface="Times New Roman" panose="02020603050405020304" pitchFamily="18" charset="0"/>
                <a:ea typeface="Times New Roman" panose="02020603050405020304" pitchFamily="18" charset="0"/>
              </a:rPr>
              <a:t>cerinţelor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specificate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aplicabile</a:t>
            </a:r>
            <a:r>
              <a:rPr lang="en-US" sz="1800" dirty="0">
                <a:effectLst/>
                <a:latin typeface="Times New Roman" panose="02020603050405020304" pitchFamily="18" charset="0"/>
                <a:ea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3" name="Picture 9">
            <a:extLst>
              <a:ext uri="{FF2B5EF4-FFF2-40B4-BE49-F238E27FC236}">
                <a16:creationId xmlns:a16="http://schemas.microsoft.com/office/drawing/2014/main" id="{80D9E5F4-1DA4-41E6-BDDD-03F7B52C2D64}"/>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900262" y="1943651"/>
            <a:ext cx="2306128" cy="3488758"/>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8">
            <a:extLst>
              <a:ext uri="{FF2B5EF4-FFF2-40B4-BE49-F238E27FC236}">
                <a16:creationId xmlns:a16="http://schemas.microsoft.com/office/drawing/2014/main" id="{0961C874-9D76-46C6-B8B5-832E2808E689}"/>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013166" y="3263201"/>
            <a:ext cx="2149415" cy="3323545"/>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8313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C2067E73-5361-4B91-9760-07E567CEF5F5}"/>
              </a:ext>
            </a:extLst>
          </p:cNvPr>
          <p:cNvSpPr>
            <a:spLocks noGrp="1"/>
          </p:cNvSpPr>
          <p:nvPr>
            <p:ph idx="1"/>
          </p:nvPr>
        </p:nvSpPr>
        <p:spPr>
          <a:xfrm>
            <a:off x="398497" y="2142066"/>
            <a:ext cx="11488704" cy="4525433"/>
          </a:xfrm>
        </p:spPr>
        <p:txBody>
          <a:bodyPr>
            <a:noAutofit/>
          </a:bodyPr>
          <a:lstStyle/>
          <a:p>
            <a:pPr marL="0" indent="0" algn="just">
              <a:spcBef>
                <a:spcPts val="600"/>
              </a:spcBef>
              <a:buNone/>
            </a:pPr>
            <a:r>
              <a:rPr lang="ru-RU" sz="1800" b="1" dirty="0">
                <a:latin typeface="Arial" pitchFamily="34" charset="0"/>
                <a:cs typeface="Arial" pitchFamily="34" charset="0"/>
              </a:rPr>
              <a:t>ЕДИНЫЙ ТАМОЖЕННЫЙ ТАРИФ</a:t>
            </a:r>
            <a:r>
              <a:rPr lang="en-US" sz="1800" b="1" dirty="0">
                <a:latin typeface="Arial" pitchFamily="34" charset="0"/>
                <a:cs typeface="Arial" pitchFamily="34" charset="0"/>
              </a:rPr>
              <a:t> </a:t>
            </a:r>
            <a:r>
              <a:rPr lang="ru-RU" sz="1800" b="1" dirty="0">
                <a:latin typeface="Arial" pitchFamily="34" charset="0"/>
                <a:cs typeface="Arial" pitchFamily="34" charset="0"/>
              </a:rPr>
              <a:t>Евразийского экономического союза </a:t>
            </a:r>
            <a:r>
              <a:rPr lang="ru-RU" sz="1800" dirty="0">
                <a:latin typeface="Arial" pitchFamily="34" charset="0"/>
                <a:cs typeface="Arial" pitchFamily="34" charset="0"/>
              </a:rPr>
              <a:t> </a:t>
            </a:r>
            <a:r>
              <a:rPr lang="en-US" sz="1800" dirty="0">
                <a:latin typeface="Arial" pitchFamily="34" charset="0"/>
                <a:cs typeface="Arial" pitchFamily="34" charset="0"/>
              </a:rPr>
              <a:t>- </a:t>
            </a:r>
            <a:r>
              <a:rPr lang="en-US" sz="1800" b="1" dirty="0">
                <a:solidFill>
                  <a:srgbClr val="FF0000"/>
                </a:solidFill>
                <a:latin typeface="Arial" pitchFamily="34" charset="0"/>
                <a:cs typeface="Arial" pitchFamily="34" charset="0"/>
              </a:rPr>
              <a:t>(</a:t>
            </a:r>
            <a:r>
              <a:rPr lang="ro-MO" sz="1800" b="1" dirty="0">
                <a:solidFill>
                  <a:srgbClr val="FF0000"/>
                </a:solidFill>
                <a:latin typeface="Arial" pitchFamily="34" charset="0"/>
                <a:cs typeface="Arial" pitchFamily="34" charset="0"/>
              </a:rPr>
              <a:t>TARIFUL VAMAL UNIT al Uniunii Economice Eurasiatice</a:t>
            </a:r>
            <a:r>
              <a:rPr lang="en-US" sz="1800" b="1" dirty="0">
                <a:solidFill>
                  <a:srgbClr val="FF0000"/>
                </a:solidFill>
                <a:latin typeface="Arial" pitchFamily="34" charset="0"/>
                <a:cs typeface="Arial" pitchFamily="34" charset="0"/>
              </a:rPr>
              <a:t>) </a:t>
            </a:r>
            <a:r>
              <a:rPr lang="ru-RU" sz="1800" dirty="0">
                <a:latin typeface="Arial" pitchFamily="34" charset="0"/>
                <a:cs typeface="Arial" pitchFamily="34" charset="0"/>
              </a:rPr>
              <a:t>— </a:t>
            </a:r>
            <a:r>
              <a:rPr lang="ro-RO" sz="1800" b="1" dirty="0">
                <a:latin typeface="Arial" pitchFamily="34" charset="0"/>
                <a:cs typeface="Arial" pitchFamily="34" charset="0"/>
              </a:rPr>
              <a:t>INLUDE, continuare</a:t>
            </a:r>
            <a:endParaRPr lang="en-US" sz="1800" b="1" dirty="0">
              <a:latin typeface="Arial" pitchFamily="34" charset="0"/>
              <a:cs typeface="Arial" pitchFamily="34" charset="0"/>
            </a:endParaRPr>
          </a:p>
          <a:p>
            <a:pPr algn="just">
              <a:spcBef>
                <a:spcPts val="600"/>
              </a:spcBef>
              <a:buFont typeface="Wingdings" pitchFamily="2" charset="2"/>
              <a:buChar char="§"/>
            </a:pPr>
            <a:r>
              <a:rPr lang="vi-VN" sz="1750" dirty="0">
                <a:latin typeface="Arial" pitchFamily="34" charset="0"/>
                <a:cs typeface="Arial" pitchFamily="34" charset="0"/>
              </a:rPr>
              <a:t>Secțiunea 6. Produsele din industria chimică și industriile conexe.</a:t>
            </a:r>
          </a:p>
          <a:p>
            <a:pPr algn="just">
              <a:spcBef>
                <a:spcPts val="600"/>
              </a:spcBef>
              <a:buFont typeface="Wingdings" pitchFamily="2" charset="2"/>
              <a:buChar char="§"/>
            </a:pPr>
            <a:r>
              <a:rPr lang="vi-VN" sz="1750" dirty="0">
                <a:latin typeface="Arial" pitchFamily="34" charset="0"/>
                <a:cs typeface="Arial" pitchFamily="34" charset="0"/>
              </a:rPr>
              <a:t>Secțiunea 7. Materiale plastice și articole din acestea; cauciuc, cauciuc și produse din acestea.</a:t>
            </a:r>
          </a:p>
          <a:p>
            <a:pPr algn="just">
              <a:spcBef>
                <a:spcPts val="600"/>
              </a:spcBef>
              <a:buFont typeface="Wingdings" pitchFamily="2" charset="2"/>
              <a:buChar char="§"/>
            </a:pPr>
            <a:r>
              <a:rPr lang="vi-VN" sz="1750" dirty="0">
                <a:latin typeface="Arial" pitchFamily="34" charset="0"/>
                <a:cs typeface="Arial" pitchFamily="34" charset="0"/>
              </a:rPr>
              <a:t>Secțiunea 8. Piei brute, piele, blănuri și articole din acestea; articole de sellerie și ham; accesorii de călătorie, genți de mână și articole similare; produse din intestine de animale (cu excepția fibrelor de fibroină de viermi de mătase).</a:t>
            </a:r>
          </a:p>
          <a:p>
            <a:pPr algn="just">
              <a:spcBef>
                <a:spcPts val="600"/>
              </a:spcBef>
              <a:buFont typeface="Wingdings" pitchFamily="2" charset="2"/>
              <a:buChar char="§"/>
            </a:pPr>
            <a:r>
              <a:rPr lang="vi-VN" sz="1750" dirty="0">
                <a:latin typeface="Arial" pitchFamily="34" charset="0"/>
                <a:cs typeface="Arial" pitchFamily="34" charset="0"/>
              </a:rPr>
              <a:t>Secțiunea 9. Lemn și produse din acesta; cărbune; plută și produse din acesta; articole din paie, alfa sau alte materiale de împletit; coșuri și alte produse din răchită.</a:t>
            </a:r>
          </a:p>
          <a:p>
            <a:pPr algn="just">
              <a:spcBef>
                <a:spcPts val="600"/>
              </a:spcBef>
              <a:buFont typeface="Wingdings" pitchFamily="2" charset="2"/>
              <a:buChar char="§"/>
            </a:pPr>
            <a:r>
              <a:rPr lang="vi-VN" sz="1750" dirty="0">
                <a:latin typeface="Arial" pitchFamily="34" charset="0"/>
                <a:cs typeface="Arial" pitchFamily="34" charset="0"/>
              </a:rPr>
              <a:t>Secțiunea 10. </a:t>
            </a:r>
            <a:r>
              <a:rPr lang="ro-RO" sz="1750" dirty="0">
                <a:latin typeface="Arial" pitchFamily="34" charset="0"/>
                <a:cs typeface="Arial" pitchFamily="34" charset="0"/>
              </a:rPr>
              <a:t>Articole </a:t>
            </a:r>
            <a:r>
              <a:rPr lang="vi-VN" sz="1750" dirty="0">
                <a:latin typeface="Arial" pitchFamily="34" charset="0"/>
                <a:cs typeface="Arial" pitchFamily="34" charset="0"/>
              </a:rPr>
              <a:t>de lemn sau alt material celulosic fibros; hârtie sau carton reciclabil (deșeuri de hârtie și deșeuri); hârtie, carton și articole din acestea.</a:t>
            </a:r>
          </a:p>
          <a:p>
            <a:pPr algn="just">
              <a:spcBef>
                <a:spcPts val="600"/>
              </a:spcBef>
              <a:buFont typeface="Wingdings" pitchFamily="2" charset="2"/>
              <a:buChar char="§"/>
            </a:pPr>
            <a:r>
              <a:rPr lang="vi-VN" sz="1750" dirty="0">
                <a:latin typeface="Arial" pitchFamily="34" charset="0"/>
                <a:cs typeface="Arial" pitchFamily="34" charset="0"/>
              </a:rPr>
              <a:t>Secțiunea 11. Textile și articole textile.</a:t>
            </a:r>
          </a:p>
          <a:p>
            <a:pPr algn="just">
              <a:spcBef>
                <a:spcPts val="600"/>
              </a:spcBef>
              <a:buFont typeface="Wingdings" pitchFamily="2" charset="2"/>
              <a:buChar char="§"/>
            </a:pPr>
            <a:r>
              <a:rPr lang="vi-VN" sz="1750" dirty="0">
                <a:latin typeface="Arial" pitchFamily="34" charset="0"/>
                <a:cs typeface="Arial" pitchFamily="34" charset="0"/>
              </a:rPr>
              <a:t>Secțiunea 12. Încălțăminte, pălării, umbrele, umbrele de soare, bastoane, bastoane, bici, bice și părți ale acestora; pene prelucrate și produse din acestea; flori artificiale; produse pentru păr uman.</a:t>
            </a:r>
          </a:p>
          <a:p>
            <a:pPr algn="just">
              <a:spcBef>
                <a:spcPts val="600"/>
              </a:spcBef>
              <a:buFont typeface="Wingdings" pitchFamily="2" charset="2"/>
              <a:buChar char="§"/>
            </a:pPr>
            <a:r>
              <a:rPr lang="vi-VN" sz="1750" dirty="0">
                <a:latin typeface="Arial" pitchFamily="34" charset="0"/>
                <a:cs typeface="Arial" pitchFamily="34" charset="0"/>
              </a:rPr>
              <a:t>Secțiunea 13. Articole din piatră, ipsos, ciment, azbest, mică sau materiale similare; produse ceramice; sticlă și produse din sticlă.</a:t>
            </a:r>
          </a:p>
        </p:txBody>
      </p:sp>
      <p:sp>
        <p:nvSpPr>
          <p:cNvPr id="4" name="TextBox 3"/>
          <p:cNvSpPr txBox="1"/>
          <p:nvPr/>
        </p:nvSpPr>
        <p:spPr>
          <a:xfrm>
            <a:off x="237067" y="1168842"/>
            <a:ext cx="11191851" cy="369332"/>
          </a:xfrm>
          <a:prstGeom prst="rect">
            <a:avLst/>
          </a:prstGeom>
          <a:noFill/>
        </p:spPr>
        <p:txBody>
          <a:bodyPr wrap="square" rtlCol="0">
            <a:spAutoFit/>
          </a:bodyPr>
          <a:lstStyle/>
          <a:p>
            <a:r>
              <a:rPr lang="en-US" b="1" dirty="0">
                <a:solidFill>
                  <a:srgbClr val="0000CC"/>
                </a:solidFill>
              </a:rPr>
              <a:t>II. </a:t>
            </a:r>
            <a:r>
              <a:rPr lang="ro-RO" b="1" dirty="0">
                <a:solidFill>
                  <a:srgbClr val="0000CC"/>
                </a:solidFill>
              </a:rPr>
              <a:t>Normele juridice referitoare la exporturile produselor pe pieţele Comunităţii Statelor Independente (CSI)</a:t>
            </a:r>
            <a:endParaRPr lang="ru-RU" b="1" dirty="0">
              <a:solidFill>
                <a:srgbClr val="0000CC"/>
              </a:solidFill>
            </a:endParaRPr>
          </a:p>
        </p:txBody>
      </p:sp>
      <p:sp>
        <p:nvSpPr>
          <p:cNvPr id="5" name="Прямоугольник 2"/>
          <p:cNvSpPr>
            <a:spLocks noChangeArrowheads="1"/>
          </p:cNvSpPr>
          <p:nvPr/>
        </p:nvSpPr>
        <p:spPr bwMode="auto">
          <a:xfrm>
            <a:off x="398497" y="1643694"/>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2.</a:t>
            </a:r>
            <a:r>
              <a:rPr lang="ro-RO" altLang="en-US" b="1" dirty="0">
                <a:solidFill>
                  <a:srgbClr val="FF0000"/>
                </a:solidFill>
              </a:rPr>
              <a:t>1</a:t>
            </a:r>
            <a:r>
              <a:rPr lang="en-US" altLang="en-US" b="1" dirty="0">
                <a:solidFill>
                  <a:srgbClr val="FF0000"/>
                </a:solidFill>
              </a:rPr>
              <a:t>.</a:t>
            </a:r>
            <a:r>
              <a:rPr lang="ro-RO" altLang="en-US" b="1" dirty="0">
                <a:solidFill>
                  <a:srgbClr val="FF0000"/>
                </a:solidFill>
              </a:rPr>
              <a:t> </a:t>
            </a:r>
            <a:r>
              <a:rPr lang="ro-RO" b="1" dirty="0">
                <a:solidFill>
                  <a:srgbClr val="FF0000"/>
                </a:solidFill>
              </a:rPr>
              <a:t>Cerințele CSI şi Comisiei Economice </a:t>
            </a:r>
            <a:r>
              <a:rPr lang="ro-RO" b="1" dirty="0" err="1">
                <a:solidFill>
                  <a:srgbClr val="FF0000"/>
                </a:solidFill>
              </a:rPr>
              <a:t>Euroasiatice</a:t>
            </a:r>
            <a:r>
              <a:rPr lang="ro-RO" b="1" dirty="0">
                <a:solidFill>
                  <a:srgbClr val="FF0000"/>
                </a:solidFill>
              </a:rPr>
              <a:t>  (Armenia, Belarus, Kazahstan, </a:t>
            </a:r>
            <a:r>
              <a:rPr lang="ro-RO" b="1" dirty="0" err="1">
                <a:solidFill>
                  <a:srgbClr val="FF0000"/>
                </a:solidFill>
              </a:rPr>
              <a:t>Kârgâzstan</a:t>
            </a:r>
            <a:r>
              <a:rPr lang="ro-RO" b="1" dirty="0">
                <a:solidFill>
                  <a:srgbClr val="FF0000"/>
                </a:solidFill>
              </a:rPr>
              <a:t>, Federația Rusă)</a:t>
            </a:r>
            <a:endParaRPr lang="en-US" altLang="en-US" b="1" dirty="0">
              <a:solidFill>
                <a:srgbClr val="FF0000"/>
              </a:solidFill>
            </a:endParaRPr>
          </a:p>
        </p:txBody>
      </p:sp>
      <p:pic>
        <p:nvPicPr>
          <p:cNvPr id="7"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89629" y="228600"/>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20200" y="228600"/>
            <a:ext cx="2222528" cy="757882"/>
          </a:xfrm>
          <a:prstGeom prst="rect">
            <a:avLst/>
          </a:prstGeom>
        </p:spPr>
      </p:pic>
      <p:pic>
        <p:nvPicPr>
          <p:cNvPr id="9" name="Рисунок 8">
            <a:extLst>
              <a:ext uri="{FF2B5EF4-FFF2-40B4-BE49-F238E27FC236}">
                <a16:creationId xmlns:a16="http://schemas.microsoft.com/office/drawing/2014/main" id="{83CA1555-3DC9-4FAD-923B-1B99204401F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21495" y="228600"/>
            <a:ext cx="1512779" cy="505652"/>
          </a:xfrm>
          <a:prstGeom prst="rect">
            <a:avLst/>
          </a:prstGeom>
        </p:spPr>
      </p:pic>
    </p:spTree>
    <p:extLst>
      <p:ext uri="{BB962C8B-B14F-4D97-AF65-F5344CB8AC3E}">
        <p14:creationId xmlns:p14="http://schemas.microsoft.com/office/powerpoint/2010/main" val="2168042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116131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a:t>
            </a:r>
            <a:r>
              <a:rPr lang="ro-RO" altLang="en-US" sz="2000" b="1" dirty="0">
                <a:solidFill>
                  <a:srgbClr val="FF0000"/>
                </a:solidFill>
              </a:rPr>
              <a:t>5</a:t>
            </a:r>
            <a:r>
              <a:rPr lang="en-US" altLang="en-US" sz="2000" b="1" dirty="0">
                <a:solidFill>
                  <a:srgbClr val="FF0000"/>
                </a:solidFill>
              </a:rPr>
              <a:t>. </a:t>
            </a:r>
            <a:r>
              <a:rPr lang="ro-RO" sz="2000" b="1" dirty="0">
                <a:solidFill>
                  <a:srgbClr val="FF0000"/>
                </a:solidFill>
              </a:rPr>
              <a:t>Algoritmul exportului și pregătirea actelor necesare pentru exportul produselor și serviciilor.</a:t>
            </a:r>
            <a:endParaRPr lang="ru-RU" sz="2000" b="1" dirty="0">
              <a:solidFill>
                <a:srgbClr val="FF0000"/>
              </a:solidFill>
            </a:endParaRPr>
          </a:p>
        </p:txBody>
      </p:sp>
      <p:sp>
        <p:nvSpPr>
          <p:cNvPr id="12" name="Прямоугольник 11"/>
          <p:cNvSpPr/>
          <p:nvPr/>
        </p:nvSpPr>
        <p:spPr>
          <a:xfrm>
            <a:off x="514878" y="2007143"/>
            <a:ext cx="6136087" cy="4247317"/>
          </a:xfrm>
          <a:prstGeom prst="rect">
            <a:avLst/>
          </a:prstGeom>
        </p:spPr>
        <p:txBody>
          <a:bodyPr wrap="square">
            <a:spAutoFit/>
          </a:bodyPr>
          <a:lstStyle/>
          <a:p>
            <a:pPr algn="just"/>
            <a:r>
              <a:rPr lang="en-US" sz="1800" b="1" dirty="0">
                <a:effectLst/>
                <a:latin typeface="Times New Roman" panose="02020603050405020304" pitchFamily="18" charset="0"/>
                <a:ea typeface="Times New Roman" panose="02020603050405020304" pitchFamily="18" charset="0"/>
              </a:rPr>
              <a:t>CERTIFICATUL FITOSANITAR/VETERINAR </a:t>
            </a:r>
            <a:r>
              <a:rPr lang="en-US" sz="1800" dirty="0">
                <a:effectLst/>
                <a:latin typeface="Times New Roman" panose="02020603050405020304" pitchFamily="18" charset="0"/>
                <a:ea typeface="Times New Roman" panose="02020603050405020304" pitchFamily="18" charset="0"/>
              </a:rPr>
              <a:t>-  document </a:t>
            </a:r>
            <a:r>
              <a:rPr lang="en-US" sz="1800" dirty="0" err="1">
                <a:effectLst/>
                <a:latin typeface="Times New Roman" panose="02020603050405020304" pitchFamily="18" charset="0"/>
                <a:ea typeface="Times New Roman" panose="02020603050405020304" pitchFamily="18" charset="0"/>
              </a:rPr>
              <a:t>oficial</a:t>
            </a:r>
            <a:r>
              <a:rPr lang="en-US" sz="1800" dirty="0">
                <a:effectLst/>
                <a:latin typeface="Times New Roman" panose="02020603050405020304" pitchFamily="18" charset="0"/>
                <a:ea typeface="Times New Roman" panose="02020603050405020304" pitchFamily="18" charset="0"/>
              </a:rPr>
              <a:t> care </a:t>
            </a:r>
            <a:r>
              <a:rPr lang="en-US" sz="1800" dirty="0" err="1">
                <a:effectLst/>
                <a:latin typeface="Times New Roman" panose="02020603050405020304" pitchFamily="18" charset="0"/>
                <a:ea typeface="Times New Roman" panose="02020603050405020304" pitchFamily="18" charset="0"/>
              </a:rPr>
              <a:t>indică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faptul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obiectul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contractului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îndeplinește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toate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cerințele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fitosanitare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veterinare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specifice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impuse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țara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importatoare</a:t>
            </a:r>
            <a:r>
              <a:rPr lang="en-US" sz="1800" dirty="0">
                <a:effectLst/>
                <a:latin typeface="Times New Roman" panose="02020603050405020304" pitchFamily="18" charset="0"/>
                <a:ea typeface="Times New Roman" panose="02020603050405020304" pitchFamily="18" charset="0"/>
              </a:rPr>
              <a:t>. </a:t>
            </a:r>
            <a:endParaRPr lang="ro-RO" sz="1800" dirty="0">
              <a:effectLst/>
              <a:latin typeface="Times New Roman" panose="02020603050405020304" pitchFamily="18" charset="0"/>
              <a:ea typeface="Times New Roman" panose="02020603050405020304" pitchFamily="18" charset="0"/>
            </a:endParaRPr>
          </a:p>
          <a:p>
            <a:pPr algn="just"/>
            <a:endParaRPr lang="ro-RO" sz="1800" dirty="0">
              <a:effectLst/>
              <a:latin typeface="Times New Roman" panose="02020603050405020304" pitchFamily="18" charset="0"/>
              <a:ea typeface="Times New Roman" panose="02020603050405020304" pitchFamily="18" charset="0"/>
            </a:endParaRPr>
          </a:p>
          <a:p>
            <a:pPr algn="just"/>
            <a:endParaRPr lang="ru-RU" sz="1800" dirty="0">
              <a:effectLst/>
              <a:latin typeface="Times New Roman" panose="02020603050405020304" pitchFamily="18" charset="0"/>
              <a:ea typeface="Times New Roman" panose="02020603050405020304" pitchFamily="18" charset="0"/>
            </a:endParaRPr>
          </a:p>
          <a:p>
            <a:pPr algn="just"/>
            <a:r>
              <a:rPr lang="en-US" sz="1800" b="1" dirty="0">
                <a:effectLst/>
                <a:latin typeface="Times New Roman" panose="02020603050405020304" pitchFamily="18" charset="0"/>
                <a:ea typeface="Times New Roman" panose="02020603050405020304" pitchFamily="18" charset="0"/>
              </a:rPr>
              <a:t>DECLARAȚIA VAMALĂ </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este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depusă</a:t>
            </a:r>
            <a:r>
              <a:rPr lang="en-US" sz="1800" dirty="0">
                <a:effectLst/>
                <a:latin typeface="Times New Roman" panose="02020603050405020304" pitchFamily="18" charset="0"/>
                <a:ea typeface="Times New Roman" panose="02020603050405020304" pitchFamily="18" charset="0"/>
              </a:rPr>
              <a:t> la </a:t>
            </a:r>
            <a:r>
              <a:rPr lang="en-US" sz="1800" dirty="0" err="1">
                <a:effectLst/>
                <a:latin typeface="Times New Roman" panose="02020603050405020304" pitchFamily="18" charset="0"/>
                <a:ea typeface="Times New Roman" panose="02020603050405020304" pitchFamily="18" charset="0"/>
              </a:rPr>
              <a:t>orice</a:t>
            </a:r>
            <a:r>
              <a:rPr lang="en-US" sz="1800" dirty="0">
                <a:effectLst/>
                <a:latin typeface="Times New Roman" panose="02020603050405020304" pitchFamily="18" charset="0"/>
                <a:ea typeface="Times New Roman" panose="02020603050405020304" pitchFamily="18" charset="0"/>
              </a:rPr>
              <a:t> post </a:t>
            </a:r>
            <a:r>
              <a:rPr lang="en-US" sz="1800" dirty="0" err="1">
                <a:effectLst/>
                <a:latin typeface="Times New Roman" panose="02020603050405020304" pitchFamily="18" charset="0"/>
                <a:ea typeface="Times New Roman" panose="02020603050405020304" pitchFamily="18" charset="0"/>
              </a:rPr>
              <a:t>vamal</a:t>
            </a:r>
            <a:r>
              <a:rPr lang="en-US" sz="1800" dirty="0">
                <a:effectLst/>
                <a:latin typeface="Times New Roman" panose="02020603050405020304" pitchFamily="18" charset="0"/>
                <a:ea typeface="Times New Roman" panose="02020603050405020304" pitchFamily="18" charset="0"/>
              </a:rPr>
              <a:t> cu tot </a:t>
            </a:r>
            <a:r>
              <a:rPr lang="en-US" sz="1800" dirty="0" err="1">
                <a:effectLst/>
                <a:latin typeface="Times New Roman" panose="02020603050405020304" pitchFamily="18" charset="0"/>
                <a:ea typeface="Times New Roman" panose="02020603050405020304" pitchFamily="18" charset="0"/>
              </a:rPr>
              <a:t>pachetul</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documente</a:t>
            </a:r>
            <a:r>
              <a:rPr lang="en-US" sz="1800" dirty="0">
                <a:effectLst/>
                <a:latin typeface="Times New Roman" panose="02020603050405020304" pitchFamily="18" charset="0"/>
                <a:ea typeface="Times New Roman" panose="02020603050405020304" pitchFamily="18" charset="0"/>
              </a:rPr>
              <a:t> sus </a:t>
            </a:r>
            <a:r>
              <a:rPr lang="en-US" sz="1800" dirty="0" err="1">
                <a:effectLst/>
                <a:latin typeface="Times New Roman" panose="02020603050405020304" pitchFamily="18" charset="0"/>
                <a:ea typeface="Times New Roman" panose="02020603050405020304" pitchFamily="18" charset="0"/>
              </a:rPr>
              <a:t>menționat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după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caz</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face </a:t>
            </a:r>
            <a:r>
              <a:rPr lang="en-US" sz="1800" dirty="0" err="1">
                <a:effectLst/>
                <a:latin typeface="Times New Roman" panose="02020603050405020304" pitchFamily="18" charset="0"/>
                <a:ea typeface="Times New Roman" panose="02020603050405020304" pitchFamily="18" charset="0"/>
              </a:rPr>
              <a:t>parte</a:t>
            </a:r>
            <a:r>
              <a:rPr lang="en-US" sz="1800" dirty="0">
                <a:effectLst/>
                <a:latin typeface="Times New Roman" panose="02020603050405020304" pitchFamily="18" charset="0"/>
                <a:ea typeface="Times New Roman" panose="02020603050405020304" pitchFamily="18" charset="0"/>
              </a:rPr>
              <a:t> din </a:t>
            </a:r>
            <a:r>
              <a:rPr lang="en-US" sz="1800" dirty="0" err="1">
                <a:effectLst/>
                <a:latin typeface="Times New Roman" panose="02020603050405020304" pitchFamily="18" charset="0"/>
                <a:ea typeface="Times New Roman" panose="02020603050405020304" pitchFamily="18" charset="0"/>
              </a:rPr>
              <a:t>procesul</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plasare</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mărfii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regim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vamal</a:t>
            </a:r>
            <a:r>
              <a:rPr lang="en-US" sz="1800" dirty="0">
                <a:effectLst/>
                <a:latin typeface="Times New Roman" panose="02020603050405020304" pitchFamily="18" charset="0"/>
                <a:ea typeface="Times New Roman" panose="02020603050405020304" pitchFamily="18" charset="0"/>
              </a:rPr>
              <a:t> (export), </a:t>
            </a:r>
            <a:r>
              <a:rPr lang="en-US" sz="1800" dirty="0" err="1">
                <a:effectLst/>
                <a:latin typeface="Times New Roman" panose="02020603050405020304" pitchFamily="18" charset="0"/>
                <a:ea typeface="Times New Roman" panose="02020603050405020304" pitchFamily="18" charset="0"/>
              </a:rPr>
              <a:t>astfel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exportatorul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asumă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responsabilitatea</a:t>
            </a:r>
            <a:r>
              <a:rPr lang="en-US" sz="1800" dirty="0">
                <a:effectLst/>
                <a:latin typeface="Times New Roman" panose="02020603050405020304" pitchFamily="18" charset="0"/>
                <a:ea typeface="Times New Roman" panose="02020603050405020304" pitchFamily="18" charset="0"/>
              </a:rPr>
              <a:t> de a </a:t>
            </a:r>
            <a:r>
              <a:rPr lang="en-US" sz="1800" dirty="0" err="1">
                <a:effectLst/>
                <a:latin typeface="Times New Roman" panose="02020603050405020304" pitchFamily="18" charset="0"/>
                <a:ea typeface="Times New Roman" panose="02020603050405020304" pitchFamily="18" charset="0"/>
              </a:rPr>
              <a:t>îndeplini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obligațiile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parvenite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prin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regimul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vamal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declarat</a:t>
            </a:r>
            <a:r>
              <a:rPr lang="en-US" sz="1800" dirty="0">
                <a:effectLst/>
                <a:latin typeface="Times New Roman" panose="02020603050405020304" pitchFamily="18" charset="0"/>
                <a:ea typeface="Times New Roman" panose="02020603050405020304" pitchFamily="18" charset="0"/>
              </a:rPr>
              <a:t>. </a:t>
            </a:r>
            <a:endParaRPr lang="ro-RO" sz="1800" dirty="0">
              <a:effectLst/>
              <a:latin typeface="Times New Roman" panose="02020603050405020304" pitchFamily="18" charset="0"/>
              <a:ea typeface="Times New Roman" panose="02020603050405020304" pitchFamily="18" charset="0"/>
            </a:endParaRPr>
          </a:p>
          <a:p>
            <a:pPr algn="just"/>
            <a:endParaRPr lang="ro-RO" sz="1800" dirty="0">
              <a:effectLst/>
              <a:latin typeface="Times New Roman" panose="02020603050405020304" pitchFamily="18" charset="0"/>
              <a:ea typeface="Times New Roman" panose="02020603050405020304" pitchFamily="18" charset="0"/>
            </a:endParaRPr>
          </a:p>
          <a:p>
            <a:pPr algn="just"/>
            <a:endParaRPr lang="ru-RU" sz="1800" dirty="0">
              <a:effectLst/>
              <a:latin typeface="Times New Roman" panose="02020603050405020304" pitchFamily="18" charset="0"/>
              <a:ea typeface="Times New Roman" panose="02020603050405020304" pitchFamily="18" charset="0"/>
            </a:endParaRPr>
          </a:p>
          <a:p>
            <a:pPr algn="just"/>
            <a:r>
              <a:rPr lang="ro-RO" b="1" dirty="0">
                <a:latin typeface="Times New Roman" panose="02020603050405020304" pitchFamily="18" charset="0"/>
                <a:ea typeface="Times New Roman" panose="02020603050405020304" pitchFamily="18" charset="0"/>
              </a:rPr>
              <a:t>L</a:t>
            </a:r>
            <a:r>
              <a:rPr lang="en-US" sz="1800" b="1" dirty="0">
                <a:effectLst/>
                <a:latin typeface="Times New Roman" panose="02020603050405020304" pitchFamily="18" charset="0"/>
                <a:ea typeface="Times New Roman" panose="02020603050405020304" pitchFamily="18" charset="0"/>
              </a:rPr>
              <a:t>ICENȚA </a:t>
            </a:r>
            <a:r>
              <a:rPr lang="ro-RO"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este</a:t>
            </a:r>
            <a:r>
              <a:rPr lang="en-US" sz="1800" dirty="0">
                <a:effectLst/>
                <a:latin typeface="Times New Roman" panose="02020603050405020304" pitchFamily="18" charset="0"/>
                <a:ea typeface="Times New Roman" panose="02020603050405020304" pitchFamily="18" charset="0"/>
              </a:rPr>
              <a:t> un document </a:t>
            </a:r>
            <a:r>
              <a:rPr lang="en-US" sz="1800" dirty="0" err="1">
                <a:effectLst/>
                <a:latin typeface="Times New Roman" panose="02020603050405020304" pitchFamily="18" charset="0"/>
                <a:ea typeface="Times New Roman" panose="02020603050405020304" pitchFamily="18" charset="0"/>
              </a:rPr>
              <a:t>necesar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doar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cazul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unor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anumite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genuri</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activitate</a:t>
            </a:r>
            <a:r>
              <a:rPr lang="en-US" sz="1800" dirty="0">
                <a:effectLst/>
                <a:latin typeface="Times New Roman" panose="02020603050405020304" pitchFamily="18" charset="0"/>
                <a:ea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6" name="Picture 2">
            <a:extLst>
              <a:ext uri="{FF2B5EF4-FFF2-40B4-BE49-F238E27FC236}">
                <a16:creationId xmlns:a16="http://schemas.microsoft.com/office/drawing/2014/main" id="{4286FF25-D311-462D-9347-2EAD83A1C855}"/>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988295" y="1872790"/>
            <a:ext cx="2825750" cy="4217987"/>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Рисунок 12">
            <a:extLst>
              <a:ext uri="{FF2B5EF4-FFF2-40B4-BE49-F238E27FC236}">
                <a16:creationId xmlns:a16="http://schemas.microsoft.com/office/drawing/2014/main" id="{D8EC2384-A90A-4637-9CE2-33916FDB83C3}"/>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34355" t="26101" r="35484" b="28172"/>
          <a:stretch/>
        </p:blipFill>
        <p:spPr>
          <a:xfrm>
            <a:off x="8485239" y="3834581"/>
            <a:ext cx="3201675" cy="2730382"/>
          </a:xfrm>
          <a:prstGeom prst="rect">
            <a:avLst/>
          </a:prstGeom>
        </p:spPr>
      </p:pic>
    </p:spTree>
    <p:extLst>
      <p:ext uri="{BB962C8B-B14F-4D97-AF65-F5344CB8AC3E}">
        <p14:creationId xmlns:p14="http://schemas.microsoft.com/office/powerpoint/2010/main" val="36224145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116131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a:t>
            </a:r>
            <a:r>
              <a:rPr lang="ro-RO" altLang="en-US" sz="2000" b="1" dirty="0">
                <a:solidFill>
                  <a:srgbClr val="FF0000"/>
                </a:solidFill>
              </a:rPr>
              <a:t>6</a:t>
            </a:r>
            <a:r>
              <a:rPr lang="en-US" altLang="en-US" sz="2000" b="1" dirty="0">
                <a:solidFill>
                  <a:srgbClr val="FF0000"/>
                </a:solidFill>
              </a:rPr>
              <a:t>. </a:t>
            </a:r>
            <a:r>
              <a:rPr lang="ro-RO" altLang="en-US" sz="2000" b="1" dirty="0">
                <a:solidFill>
                  <a:srgbClr val="FF0000"/>
                </a:solidFill>
              </a:rPr>
              <a:t>Promovarea şi diversificarea </a:t>
            </a:r>
            <a:r>
              <a:rPr lang="ro-RO" sz="2000" b="1" dirty="0">
                <a:solidFill>
                  <a:srgbClr val="FF0000"/>
                </a:solidFill>
              </a:rPr>
              <a:t>exportului produselor și serviciilor</a:t>
            </a:r>
            <a:endParaRPr lang="ru-RU" sz="2000" b="1" dirty="0">
              <a:solidFill>
                <a:srgbClr val="FF0000"/>
              </a:solidFill>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10" name="Содержимое 2"/>
          <p:cNvSpPr>
            <a:spLocks noGrp="1"/>
          </p:cNvSpPr>
          <p:nvPr>
            <p:ph idx="1"/>
          </p:nvPr>
        </p:nvSpPr>
        <p:spPr>
          <a:xfrm>
            <a:off x="466318" y="1921406"/>
            <a:ext cx="6383215" cy="4691061"/>
          </a:xfrm>
        </p:spPr>
        <p:txBody>
          <a:bodyPr>
            <a:noAutofit/>
          </a:bodyPr>
          <a:lstStyle/>
          <a:p>
            <a:pPr marL="342900" lvl="1" indent="-342900">
              <a:lnSpc>
                <a:spcPct val="100000"/>
              </a:lnSpc>
              <a:spcBef>
                <a:spcPts val="600"/>
              </a:spcBef>
              <a:buFont typeface="Wingdings" pitchFamily="2" charset="2"/>
              <a:buChar char="Ø"/>
              <a:defRPr/>
            </a:pPr>
            <a:r>
              <a:rPr lang="vi-VN" sz="2000" dirty="0">
                <a:latin typeface="Calibri" pitchFamily="34" charset="0"/>
              </a:rPr>
              <a:t>Identificarea </a:t>
            </a:r>
            <a:r>
              <a:rPr lang="ro-RO" sz="2000" dirty="0">
                <a:latin typeface="Calibri" pitchFamily="34" charset="0"/>
              </a:rPr>
              <a:t>pieţelor</a:t>
            </a:r>
            <a:r>
              <a:rPr lang="vi-VN" sz="2000" dirty="0">
                <a:latin typeface="Calibri" pitchFamily="34" charset="0"/>
              </a:rPr>
              <a:t> potrivite pentru export</a:t>
            </a:r>
          </a:p>
          <a:p>
            <a:pPr marL="342900" lvl="1" indent="-342900">
              <a:lnSpc>
                <a:spcPct val="100000"/>
              </a:lnSpc>
              <a:spcBef>
                <a:spcPts val="600"/>
              </a:spcBef>
              <a:buFont typeface="Wingdings" pitchFamily="2" charset="2"/>
              <a:buChar char="Ø"/>
              <a:defRPr/>
            </a:pPr>
            <a:r>
              <a:rPr lang="ro-RO" sz="2000" dirty="0">
                <a:latin typeface="Calibri" pitchFamily="34" charset="0"/>
              </a:rPr>
              <a:t>Estimarea capacităţii şi v</a:t>
            </a:r>
            <a:r>
              <a:rPr lang="vi-VN" sz="2000" dirty="0">
                <a:latin typeface="Calibri" pitchFamily="34" charset="0"/>
              </a:rPr>
              <a:t>olumul</a:t>
            </a:r>
            <a:r>
              <a:rPr lang="ro-RO" sz="2000" dirty="0">
                <a:latin typeface="Calibri" pitchFamily="34" charset="0"/>
              </a:rPr>
              <a:t>ui </a:t>
            </a:r>
            <a:r>
              <a:rPr lang="vi-VN" sz="2000" dirty="0">
                <a:latin typeface="Calibri" pitchFamily="34" charset="0"/>
              </a:rPr>
              <a:t>pieței</a:t>
            </a:r>
          </a:p>
          <a:p>
            <a:pPr marL="342900" lvl="1" indent="-342900">
              <a:lnSpc>
                <a:spcPct val="100000"/>
              </a:lnSpc>
              <a:spcBef>
                <a:spcPts val="600"/>
              </a:spcBef>
              <a:buFont typeface="Wingdings" pitchFamily="2" charset="2"/>
              <a:buChar char="Ø"/>
              <a:defRPr/>
            </a:pPr>
            <a:r>
              <a:rPr lang="vi-VN" sz="2000" dirty="0">
                <a:latin typeface="Calibri" pitchFamily="34" charset="0"/>
              </a:rPr>
              <a:t>Analiza prețurilor și </a:t>
            </a:r>
            <a:r>
              <a:rPr lang="ro-RO" sz="2000" dirty="0">
                <a:latin typeface="Calibri" pitchFamily="34" charset="0"/>
              </a:rPr>
              <a:t>locului pe </a:t>
            </a:r>
            <a:r>
              <a:rPr lang="vi-VN" sz="2000" dirty="0">
                <a:latin typeface="Calibri" pitchFamily="34" charset="0"/>
              </a:rPr>
              <a:t>raft</a:t>
            </a:r>
          </a:p>
          <a:p>
            <a:pPr marL="342900" lvl="1" indent="-342900">
              <a:lnSpc>
                <a:spcPct val="100000"/>
              </a:lnSpc>
              <a:spcBef>
                <a:spcPts val="600"/>
              </a:spcBef>
              <a:buFont typeface="Wingdings" pitchFamily="2" charset="2"/>
              <a:buChar char="Ø"/>
              <a:defRPr/>
            </a:pPr>
            <a:r>
              <a:rPr lang="vi-VN" sz="2000" dirty="0">
                <a:latin typeface="Calibri" pitchFamily="34" charset="0"/>
              </a:rPr>
              <a:t>Testarea produsului</a:t>
            </a:r>
            <a:r>
              <a:rPr lang="ro-RO" sz="2000" dirty="0">
                <a:latin typeface="Calibri" pitchFamily="34" charset="0"/>
              </a:rPr>
              <a:t> </a:t>
            </a:r>
            <a:r>
              <a:rPr lang="vi-VN" sz="2000" dirty="0">
                <a:latin typeface="Calibri" pitchFamily="34" charset="0"/>
              </a:rPr>
              <a:t>produsului pe piața țintă </a:t>
            </a:r>
            <a:endParaRPr lang="ro-RO" sz="2000" dirty="0">
              <a:latin typeface="Calibri" pitchFamily="34" charset="0"/>
              <a:ea typeface="Gungsuh" pitchFamily="18" charset="-127"/>
            </a:endParaRPr>
          </a:p>
          <a:p>
            <a:pPr marL="342900" lvl="1" indent="-342900">
              <a:lnSpc>
                <a:spcPct val="100000"/>
              </a:lnSpc>
              <a:spcBef>
                <a:spcPts val="600"/>
              </a:spcBef>
              <a:buFont typeface="Wingdings" pitchFamily="2" charset="2"/>
              <a:buChar char="Ø"/>
              <a:defRPr/>
            </a:pPr>
            <a:r>
              <a:rPr lang="ro-RO" sz="2000" kern="1200" dirty="0">
                <a:latin typeface="Calibri" pitchFamily="34" charset="0"/>
                <a:ea typeface="Gungsuh" pitchFamily="18" charset="-127"/>
              </a:rPr>
              <a:t>Informarea consumatorilor de spre produsele oferite şi serviciile prestate</a:t>
            </a:r>
          </a:p>
          <a:p>
            <a:pPr marL="342900" lvl="1" indent="-342900">
              <a:lnSpc>
                <a:spcPct val="100000"/>
              </a:lnSpc>
              <a:spcBef>
                <a:spcPts val="600"/>
              </a:spcBef>
              <a:buFont typeface="Wingdings" pitchFamily="2" charset="2"/>
              <a:buChar char="Ø"/>
              <a:defRPr/>
            </a:pPr>
            <a:r>
              <a:rPr lang="ro-RO" sz="2000" kern="1200" dirty="0">
                <a:latin typeface="Calibri" pitchFamily="34" charset="0"/>
                <a:ea typeface="Gungsuh" pitchFamily="18" charset="-127"/>
              </a:rPr>
              <a:t>Formarea unei imagini pozitive a întreprinderii</a:t>
            </a:r>
          </a:p>
          <a:p>
            <a:pPr marL="342900" lvl="1" indent="-342900">
              <a:lnSpc>
                <a:spcPct val="100000"/>
              </a:lnSpc>
              <a:spcBef>
                <a:spcPts val="600"/>
              </a:spcBef>
              <a:buFont typeface="Wingdings" pitchFamily="2" charset="2"/>
              <a:buChar char="Ø"/>
              <a:defRPr/>
            </a:pPr>
            <a:r>
              <a:rPr lang="ro-RO" sz="2000" kern="1200" dirty="0">
                <a:latin typeface="Calibri" pitchFamily="34" charset="0"/>
                <a:ea typeface="Gungsuh" pitchFamily="18" charset="-127"/>
              </a:rPr>
              <a:t>Promovarea produselor şi serviciilor noi</a:t>
            </a:r>
          </a:p>
          <a:p>
            <a:pPr marL="342900" lvl="1" indent="-342900">
              <a:lnSpc>
                <a:spcPct val="100000"/>
              </a:lnSpc>
              <a:spcBef>
                <a:spcPts val="600"/>
              </a:spcBef>
              <a:buFont typeface="Wingdings" pitchFamily="2" charset="2"/>
              <a:buChar char="Ø"/>
              <a:defRPr/>
            </a:pPr>
            <a:r>
              <a:rPr lang="ro-RO" sz="2000" kern="1200" dirty="0">
                <a:latin typeface="Calibri" pitchFamily="34" charset="0"/>
                <a:ea typeface="Gungsuh" pitchFamily="18" charset="-127"/>
              </a:rPr>
              <a:t>Vânzări directe inclusiv On Line</a:t>
            </a:r>
          </a:p>
          <a:p>
            <a:pPr marL="342900" lvl="1" indent="-342900">
              <a:lnSpc>
                <a:spcPct val="100000"/>
              </a:lnSpc>
              <a:spcBef>
                <a:spcPts val="600"/>
              </a:spcBef>
              <a:buFont typeface="Wingdings" pitchFamily="2" charset="2"/>
              <a:buChar char="Ø"/>
              <a:defRPr/>
            </a:pPr>
            <a:r>
              <a:rPr lang="ro-RO" sz="2000" kern="1200" dirty="0">
                <a:latin typeface="Calibri" pitchFamily="34" charset="0"/>
                <a:ea typeface="Gungsuh" pitchFamily="18" charset="-127"/>
              </a:rPr>
              <a:t>Reclama şi promovări la locul vânzării</a:t>
            </a:r>
          </a:p>
          <a:p>
            <a:pPr marL="342900" lvl="1" indent="-342900">
              <a:lnSpc>
                <a:spcPct val="100000"/>
              </a:lnSpc>
              <a:spcBef>
                <a:spcPts val="600"/>
              </a:spcBef>
              <a:buFont typeface="Wingdings" pitchFamily="2" charset="2"/>
              <a:buChar char="Ø"/>
              <a:defRPr/>
            </a:pPr>
            <a:r>
              <a:rPr lang="ro-RO" sz="2000" kern="1200" dirty="0">
                <a:latin typeface="Calibri" pitchFamily="34" charset="0"/>
                <a:ea typeface="Gungsuh" pitchFamily="18" charset="-127"/>
              </a:rPr>
              <a:t>Participarea la expoziţii şi târguri</a:t>
            </a:r>
          </a:p>
          <a:p>
            <a:pPr marL="342900" lvl="1" indent="-342900">
              <a:lnSpc>
                <a:spcPct val="100000"/>
              </a:lnSpc>
              <a:spcBef>
                <a:spcPts val="600"/>
              </a:spcBef>
              <a:buFont typeface="Wingdings" pitchFamily="2" charset="2"/>
              <a:buChar char="Ø"/>
              <a:defRPr/>
            </a:pPr>
            <a:r>
              <a:rPr lang="ro-RO" sz="2000" kern="1200" dirty="0">
                <a:latin typeface="Calibri" pitchFamily="34" charset="0"/>
                <a:ea typeface="Gungsuh" pitchFamily="18" charset="-127"/>
              </a:rPr>
              <a:t>Mecanisme de stimulare a vânzărilor, vânzări directe</a:t>
            </a:r>
          </a:p>
          <a:p>
            <a:pPr>
              <a:spcBef>
                <a:spcPts val="600"/>
              </a:spcBef>
              <a:buFont typeface="Wingdings" pitchFamily="2" charset="2"/>
              <a:buChar char="Ø"/>
              <a:defRPr/>
            </a:pPr>
            <a:endParaRPr lang="ro-RO" sz="2000" dirty="0">
              <a:latin typeface="Calibri" pitchFamily="34" charset="0"/>
            </a:endParaRPr>
          </a:p>
          <a:p>
            <a:pPr>
              <a:spcBef>
                <a:spcPts val="600"/>
              </a:spcBef>
              <a:buFont typeface="Wingdings" pitchFamily="2" charset="2"/>
              <a:buChar char="Ø"/>
              <a:defRPr/>
            </a:pPr>
            <a:endParaRPr lang="ro-RO" sz="2000" dirty="0">
              <a:latin typeface="Calibri" pitchFamily="34" charset="0"/>
            </a:endParaRPr>
          </a:p>
        </p:txBody>
      </p:sp>
      <p:pic>
        <p:nvPicPr>
          <p:cNvPr id="14" name="Picture 4"/>
          <p:cNvPicPr>
            <a:picLocks noChangeAspect="1" noChangeArrowheads="1"/>
          </p:cNvPicPr>
          <p:nvPr/>
        </p:nvPicPr>
        <p:blipFill>
          <a:blip r:embed="rId5">
            <a:extLst>
              <a:ext uri="{28A0092B-C50C-407E-A947-70E740481C1C}">
                <a14:useLocalDpi xmlns:a14="http://schemas.microsoft.com/office/drawing/2010/main"/>
              </a:ext>
            </a:extLst>
          </a:blip>
          <a:srcRect l="32240" t="37379" r="49825" b="38525"/>
          <a:stretch>
            <a:fillRect/>
          </a:stretch>
        </p:blipFill>
        <p:spPr bwMode="auto">
          <a:xfrm>
            <a:off x="7540545" y="1825701"/>
            <a:ext cx="3314373" cy="2145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descr="C:\Users\ACSA1\Pictures\Marketing FOTO\Reclama.gif"/>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540545" y="4229470"/>
            <a:ext cx="3441373" cy="2348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327746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II</a:t>
            </a:r>
            <a:r>
              <a:rPr lang="en-US" b="1" dirty="0">
                <a:solidFill>
                  <a:srgbClr val="0000CC"/>
                </a:solidFill>
              </a:rPr>
              <a:t>. </a:t>
            </a:r>
            <a:r>
              <a:rPr lang="ro-RO" sz="1800" b="1" dirty="0">
                <a:solidFill>
                  <a:srgbClr val="0000CC"/>
                </a:solidFill>
              </a:rPr>
              <a:t>STRATEGIA DE EXPORT: ANALIZA CAPACITĂȚII DE EXPORT, STRATEGIA ȘI PLANUL DE EXPORT. </a:t>
            </a:r>
            <a:endParaRPr lang="ru-RU" b="1" dirty="0">
              <a:solidFill>
                <a:srgbClr val="0000CC"/>
              </a:solidFill>
            </a:endParaRPr>
          </a:p>
        </p:txBody>
      </p:sp>
      <p:sp>
        <p:nvSpPr>
          <p:cNvPr id="11" name="Прямоугольник 2"/>
          <p:cNvSpPr>
            <a:spLocks noChangeArrowheads="1"/>
          </p:cNvSpPr>
          <p:nvPr/>
        </p:nvSpPr>
        <p:spPr bwMode="auto">
          <a:xfrm>
            <a:off x="351649" y="1425591"/>
            <a:ext cx="116131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3</a:t>
            </a:r>
            <a:r>
              <a:rPr lang="en-US" altLang="en-US" sz="2000" b="1" dirty="0">
                <a:solidFill>
                  <a:srgbClr val="FF0000"/>
                </a:solidFill>
              </a:rPr>
              <a:t>.</a:t>
            </a:r>
            <a:r>
              <a:rPr lang="ro-RO" altLang="en-US" sz="2000" b="1" dirty="0">
                <a:solidFill>
                  <a:srgbClr val="FF0000"/>
                </a:solidFill>
              </a:rPr>
              <a:t>6</a:t>
            </a:r>
            <a:r>
              <a:rPr lang="en-US" altLang="en-US" sz="2000" b="1" dirty="0">
                <a:solidFill>
                  <a:srgbClr val="FF0000"/>
                </a:solidFill>
              </a:rPr>
              <a:t>. </a:t>
            </a:r>
            <a:r>
              <a:rPr lang="ro-RO" altLang="en-US" sz="2000" b="1" dirty="0">
                <a:solidFill>
                  <a:srgbClr val="FF0000"/>
                </a:solidFill>
              </a:rPr>
              <a:t>Promovarea şi diversificarea </a:t>
            </a:r>
            <a:r>
              <a:rPr lang="ro-RO" sz="2000" b="1" dirty="0">
                <a:solidFill>
                  <a:srgbClr val="FF0000"/>
                </a:solidFill>
              </a:rPr>
              <a:t>exportului produselor și serviciilor</a:t>
            </a:r>
            <a:endParaRPr lang="ru-RU" sz="2000" b="1" dirty="0">
              <a:solidFill>
                <a:srgbClr val="FF0000"/>
              </a:solidFill>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7" name="Содержимое 2"/>
          <p:cNvSpPr>
            <a:spLocks noGrp="1"/>
          </p:cNvSpPr>
          <p:nvPr>
            <p:ph idx="1"/>
          </p:nvPr>
        </p:nvSpPr>
        <p:spPr>
          <a:xfrm>
            <a:off x="513861" y="2005012"/>
            <a:ext cx="5582139" cy="4215871"/>
          </a:xfrm>
        </p:spPr>
        <p:txBody>
          <a:bodyPr>
            <a:normAutofit lnSpcReduction="10000"/>
          </a:bodyPr>
          <a:lstStyle/>
          <a:p>
            <a:pPr algn="just">
              <a:buFontTx/>
              <a:buNone/>
              <a:defRPr/>
            </a:pPr>
            <a:endParaRPr lang="ro-RO" sz="1600" dirty="0">
              <a:latin typeface="Calibri" pitchFamily="34" charset="0"/>
            </a:endParaRPr>
          </a:p>
          <a:p>
            <a:pPr marL="342900" lvl="1" indent="-342900" algn="just">
              <a:spcAft>
                <a:spcPts val="600"/>
              </a:spcAft>
              <a:buFont typeface="Wingdings" pitchFamily="2" charset="2"/>
              <a:buChar char="Ø"/>
              <a:defRPr/>
            </a:pPr>
            <a:r>
              <a:rPr lang="ro-RO" altLang="en-US" sz="2000" dirty="0">
                <a:latin typeface="Calibri" pitchFamily="34" charset="0"/>
              </a:rPr>
              <a:t>Diversificarea </a:t>
            </a:r>
            <a:r>
              <a:rPr lang="ro-RO" sz="2000" dirty="0">
                <a:latin typeface="Calibri" pitchFamily="34" charset="0"/>
              </a:rPr>
              <a:t>exportului produselor și serviciilor </a:t>
            </a:r>
          </a:p>
          <a:p>
            <a:pPr marL="342900" lvl="1" indent="-342900" algn="just">
              <a:spcAft>
                <a:spcPts val="600"/>
              </a:spcAft>
              <a:buFont typeface="Wingdings" pitchFamily="2" charset="2"/>
              <a:buChar char="Ø"/>
              <a:defRPr/>
            </a:pPr>
            <a:r>
              <a:rPr lang="ro-RO" sz="2000" kern="1200" dirty="0">
                <a:latin typeface="Calibri" pitchFamily="34" charset="0"/>
                <a:ea typeface="Gungsuh" pitchFamily="18" charset="-127"/>
              </a:rPr>
              <a:t>Vânzări directe</a:t>
            </a:r>
          </a:p>
          <a:p>
            <a:pPr marL="342900" lvl="1" indent="-342900" algn="just">
              <a:spcAft>
                <a:spcPts val="600"/>
              </a:spcAft>
              <a:buFont typeface="Wingdings" pitchFamily="2" charset="2"/>
              <a:buChar char="Ø"/>
              <a:defRPr/>
            </a:pPr>
            <a:r>
              <a:rPr lang="ro-RO" sz="2000" kern="1200" dirty="0">
                <a:latin typeface="Calibri" pitchFamily="34" charset="0"/>
                <a:ea typeface="Gungsuh" pitchFamily="18" charset="-127"/>
              </a:rPr>
              <a:t>Reţea proprie, </a:t>
            </a:r>
          </a:p>
          <a:p>
            <a:pPr marL="342900" lvl="1" indent="-342900" algn="just">
              <a:spcAft>
                <a:spcPts val="600"/>
              </a:spcAft>
              <a:buFont typeface="Wingdings" pitchFamily="2" charset="2"/>
              <a:buChar char="Ø"/>
              <a:defRPr/>
            </a:pPr>
            <a:r>
              <a:rPr lang="ro-RO" sz="2000" kern="1200" dirty="0">
                <a:latin typeface="Calibri" pitchFamily="34" charset="0"/>
                <a:ea typeface="Gungsuh" pitchFamily="18" charset="-127"/>
              </a:rPr>
              <a:t>Pieţe en-gros, de fermier, </a:t>
            </a:r>
          </a:p>
          <a:p>
            <a:pPr marL="342900" lvl="1" indent="-342900" algn="just">
              <a:spcAft>
                <a:spcPts val="600"/>
              </a:spcAft>
              <a:buFont typeface="Wingdings" pitchFamily="2" charset="2"/>
              <a:buChar char="Ø"/>
              <a:defRPr/>
            </a:pPr>
            <a:r>
              <a:rPr lang="ro-RO" sz="2000" kern="1200" dirty="0">
                <a:latin typeface="Calibri" pitchFamily="34" charset="0"/>
                <a:ea typeface="Gungsuh" pitchFamily="18" charset="-127"/>
              </a:rPr>
              <a:t>Intermediari</a:t>
            </a:r>
          </a:p>
          <a:p>
            <a:pPr marL="342900" lvl="1" indent="-342900" algn="just">
              <a:spcAft>
                <a:spcPts val="600"/>
              </a:spcAft>
              <a:buFont typeface="Wingdings" pitchFamily="2" charset="2"/>
              <a:buChar char="Ø"/>
              <a:defRPr/>
            </a:pPr>
            <a:r>
              <a:rPr lang="ro-RO" sz="2000" kern="1200" dirty="0">
                <a:latin typeface="Calibri" pitchFamily="34" charset="0"/>
                <a:ea typeface="Gungsuh" pitchFamily="18" charset="-127"/>
              </a:rPr>
              <a:t>Distribuitori</a:t>
            </a:r>
          </a:p>
          <a:p>
            <a:pPr marL="342900" lvl="1" indent="-342900" algn="just">
              <a:spcAft>
                <a:spcPts val="600"/>
              </a:spcAft>
              <a:buFont typeface="Wingdings" pitchFamily="2" charset="2"/>
              <a:buChar char="Ø"/>
              <a:defRPr/>
            </a:pPr>
            <a:r>
              <a:rPr lang="ro-RO" sz="2000" kern="1200" dirty="0">
                <a:latin typeface="Calibri" pitchFamily="34" charset="0"/>
                <a:ea typeface="Gungsuh" pitchFamily="18" charset="-127"/>
              </a:rPr>
              <a:t>Principalele canale de desfacere</a:t>
            </a:r>
          </a:p>
          <a:p>
            <a:pPr marL="342900" lvl="1" indent="-342900" algn="just">
              <a:spcAft>
                <a:spcPts val="600"/>
              </a:spcAft>
              <a:buFont typeface="Wingdings" pitchFamily="2" charset="2"/>
              <a:buChar char="Ø"/>
              <a:defRPr/>
            </a:pPr>
            <a:r>
              <a:rPr lang="ro-RO" sz="2000" kern="1200" dirty="0">
                <a:latin typeface="Calibri" pitchFamily="34" charset="0"/>
                <a:ea typeface="Gungsuh" pitchFamily="18" charset="-127"/>
              </a:rPr>
              <a:t>Cota vânzărilor pentru fiecare canal</a:t>
            </a:r>
          </a:p>
          <a:p>
            <a:pPr marL="342900" lvl="1" indent="-342900" algn="just">
              <a:spcAft>
                <a:spcPts val="600"/>
              </a:spcAft>
              <a:buFont typeface="Wingdings" pitchFamily="2" charset="2"/>
              <a:buChar char="Ø"/>
              <a:defRPr/>
            </a:pPr>
            <a:r>
              <a:rPr lang="ro-RO" sz="2000" kern="1200" dirty="0">
                <a:latin typeface="Calibri" pitchFamily="34" charset="0"/>
                <a:ea typeface="Gungsuh" pitchFamily="18" charset="-127"/>
              </a:rPr>
              <a:t>Evoluţia canalelor de desfacere în ultimii trei ani şi perspectiva pe viitorii trei ani</a:t>
            </a:r>
          </a:p>
        </p:txBody>
      </p:sp>
      <p:grpSp>
        <p:nvGrpSpPr>
          <p:cNvPr id="6" name="Группа 5"/>
          <p:cNvGrpSpPr/>
          <p:nvPr/>
        </p:nvGrpSpPr>
        <p:grpSpPr>
          <a:xfrm>
            <a:off x="5802454" y="1625646"/>
            <a:ext cx="6162385" cy="4556069"/>
            <a:chOff x="5802454" y="1625646"/>
            <a:chExt cx="6162385" cy="4556069"/>
          </a:xfrm>
        </p:grpSpPr>
        <p:pic>
          <p:nvPicPr>
            <p:cNvPr id="10" name="Picture 29" descr="C:\Users\user\Pictures\1.Recoltare Capsun 13.jpg"/>
            <p:cNvPicPr>
              <a:picLocks noChangeAspect="1" noChangeArrowheads="1"/>
            </p:cNvPicPr>
            <p:nvPr/>
          </p:nvPicPr>
          <p:blipFill>
            <a:blip r:embed="rId5" cstate="email">
              <a:extLst>
                <a:ext uri="{28A0092B-C50C-407E-A947-70E740481C1C}">
                  <a14:useLocalDpi xmlns:a14="http://schemas.microsoft.com/office/drawing/2010/main"/>
                </a:ext>
              </a:extLst>
            </a:blip>
            <a:srcRect r="10622"/>
            <a:stretch>
              <a:fillRect/>
            </a:stretch>
          </p:blipFill>
          <p:spPr bwMode="auto">
            <a:xfrm>
              <a:off x="10082445" y="2533695"/>
              <a:ext cx="1882394" cy="1579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D:\FOTO DIVERS\Pomicultura\CAPSUNI\Recoltare Valorificare Capsuni\Capsune din Moldova.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802454" y="2353756"/>
              <a:ext cx="2047624" cy="174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5" descr="C:\Users\user\Pictures\1.Recoltare Capsun 9.jpg"/>
            <p:cNvPicPr>
              <a:picLocks noChangeAspect="1" noChangeArrowheads="1"/>
            </p:cNvPicPr>
            <p:nvPr/>
          </p:nvPicPr>
          <p:blipFill>
            <a:blip r:embed="rId7" cstate="email">
              <a:extLst>
                <a:ext uri="{28A0092B-C50C-407E-A947-70E740481C1C}">
                  <a14:useLocalDpi xmlns:a14="http://schemas.microsoft.com/office/drawing/2010/main"/>
                </a:ext>
              </a:extLst>
            </a:blip>
            <a:srcRect l="22060"/>
            <a:stretch>
              <a:fillRect/>
            </a:stretch>
          </p:blipFill>
          <p:spPr bwMode="auto">
            <a:xfrm>
              <a:off x="9141248" y="4366346"/>
              <a:ext cx="1882394" cy="1579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J:\FOTO DIVERS\Pomicultura\CAPSUNI\Recoltarea si Soiuri Capsun\PICT0135.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061343" y="1625646"/>
              <a:ext cx="1735988" cy="1456221"/>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J:\FOTO DIVERS\Pomicultura\CAPSUNI\Recoltarea si Soiuri Capsun\klubnika1.gif"/>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747385" y="4205861"/>
              <a:ext cx="1901281" cy="1579033"/>
            </a:xfrm>
            <a:prstGeom prst="rect">
              <a:avLst/>
            </a:prstGeom>
            <a:noFill/>
            <a:extLst>
              <a:ext uri="{909E8E84-426E-40DD-AFC4-6F175D3DCCD1}">
                <a14:hiddenFill xmlns:a14="http://schemas.microsoft.com/office/drawing/2010/main">
                  <a:solidFill>
                    <a:srgbClr val="FFFFFF"/>
                  </a:solidFill>
                </a14:hiddenFill>
              </a:ext>
            </a:extLst>
          </p:spPr>
        </p:pic>
        <p:sp>
          <p:nvSpPr>
            <p:cNvPr id="3" name="Выгнутая вверх стрелка 2"/>
            <p:cNvSpPr/>
            <p:nvPr/>
          </p:nvSpPr>
          <p:spPr>
            <a:xfrm rot="1980000">
              <a:off x="9821081" y="1757664"/>
              <a:ext cx="1432432" cy="419816"/>
            </a:xfrm>
            <a:prstGeom prst="curvedDownArrow">
              <a:avLst/>
            </a:prstGeom>
            <a:solidFill>
              <a:srgbClr val="FF000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rgbClr val="0000FF"/>
                  </a:solidFill>
                </a:ln>
                <a:solidFill>
                  <a:schemeClr val="tx1"/>
                </a:solidFill>
              </a:endParaRPr>
            </a:p>
          </p:txBody>
        </p:sp>
        <p:sp>
          <p:nvSpPr>
            <p:cNvPr id="16" name="Выгнутая вверх стрелка 15"/>
            <p:cNvSpPr/>
            <p:nvPr/>
          </p:nvSpPr>
          <p:spPr>
            <a:xfrm rot="7080000">
              <a:off x="10829006" y="4633748"/>
              <a:ext cx="1432432" cy="419816"/>
            </a:xfrm>
            <a:prstGeom prst="curvedDownArrow">
              <a:avLst/>
            </a:prstGeom>
            <a:solidFill>
              <a:srgbClr val="FF000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rgbClr val="0000FF"/>
                  </a:solidFill>
                </a:ln>
                <a:solidFill>
                  <a:schemeClr val="tx1"/>
                </a:solidFill>
              </a:endParaRPr>
            </a:p>
          </p:txBody>
        </p:sp>
        <p:sp>
          <p:nvSpPr>
            <p:cNvPr id="17" name="Выгнутая вверх стрелка 16"/>
            <p:cNvSpPr/>
            <p:nvPr/>
          </p:nvSpPr>
          <p:spPr>
            <a:xfrm rot="11160000">
              <a:off x="8079361" y="5761899"/>
              <a:ext cx="1432432" cy="419816"/>
            </a:xfrm>
            <a:prstGeom prst="curvedDownArrow">
              <a:avLst/>
            </a:prstGeom>
            <a:solidFill>
              <a:srgbClr val="FF000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rgbClr val="0000FF"/>
                  </a:solidFill>
                </a:ln>
                <a:solidFill>
                  <a:schemeClr val="tx1"/>
                </a:solidFill>
              </a:endParaRPr>
            </a:p>
          </p:txBody>
        </p:sp>
      </p:grpSp>
      <p:sp>
        <p:nvSpPr>
          <p:cNvPr id="18" name="Выгнутая вверх стрелка 17"/>
          <p:cNvSpPr/>
          <p:nvPr/>
        </p:nvSpPr>
        <p:spPr>
          <a:xfrm rot="14280000">
            <a:off x="5516088" y="3826002"/>
            <a:ext cx="1432432" cy="445005"/>
          </a:xfrm>
          <a:prstGeom prst="curvedDownArrow">
            <a:avLst/>
          </a:prstGeom>
          <a:solidFill>
            <a:srgbClr val="FF000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rgbClr val="0000FF"/>
                </a:solidFill>
              </a:ln>
              <a:solidFill>
                <a:schemeClr val="tx1"/>
              </a:solidFill>
            </a:endParaRPr>
          </a:p>
        </p:txBody>
      </p:sp>
    </p:spTree>
    <p:extLst>
      <p:ext uri="{BB962C8B-B14F-4D97-AF65-F5344CB8AC3E}">
        <p14:creationId xmlns:p14="http://schemas.microsoft.com/office/powerpoint/2010/main" val="7628854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875819" y="2398462"/>
            <a:ext cx="10622942" cy="2123658"/>
          </a:xfrm>
          <a:prstGeom prst="rect">
            <a:avLst/>
          </a:prstGeom>
          <a:noFill/>
        </p:spPr>
        <p:txBody>
          <a:bodyPr wrap="square" rtlCol="0">
            <a:spAutoFit/>
          </a:bodyPr>
          <a:lstStyle/>
          <a:p>
            <a:pPr algn="ctr"/>
            <a:r>
              <a:rPr lang="en-US" sz="4400" b="1" dirty="0">
                <a:solidFill>
                  <a:srgbClr val="0000CC"/>
                </a:solidFill>
              </a:rPr>
              <a:t>IV. </a:t>
            </a:r>
            <a:r>
              <a:rPr lang="x-none" sz="4400" b="1">
                <a:solidFill>
                  <a:srgbClr val="0000CC"/>
                </a:solidFill>
              </a:rPr>
              <a:t>MODALITĂȚILE DE LIVRARE - RECEPŢIONARE A MĂRFII ÎN CONFORMITATE CU INCOTERMS 20</a:t>
            </a:r>
            <a:r>
              <a:rPr lang="ro-RO" sz="4400" b="1" dirty="0">
                <a:solidFill>
                  <a:srgbClr val="0000CC"/>
                </a:solidFill>
              </a:rPr>
              <a:t>2</a:t>
            </a:r>
            <a:r>
              <a:rPr lang="x-none" sz="4400" b="1">
                <a:solidFill>
                  <a:srgbClr val="0000CC"/>
                </a:solidFill>
              </a:rPr>
              <a:t>0</a:t>
            </a:r>
            <a:endParaRPr lang="ru-RU" sz="4400" b="1" dirty="0">
              <a:solidFill>
                <a:srgbClr val="0000CC"/>
              </a:solidFill>
            </a:endParaRPr>
          </a:p>
        </p:txBody>
      </p:sp>
      <p:pic>
        <p:nvPicPr>
          <p:cNvPr id="3" name="Рисунок 2">
            <a:extLst>
              <a:ext uri="{FF2B5EF4-FFF2-40B4-BE49-F238E27FC236}">
                <a16:creationId xmlns:a16="http://schemas.microsoft.com/office/drawing/2014/main" id="{32197E2A-3305-4E10-9F55-88360C4EDC2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12316767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IV. </a:t>
            </a:r>
            <a:r>
              <a:rPr lang="x-none" b="1">
                <a:solidFill>
                  <a:srgbClr val="0000CC"/>
                </a:solidFill>
              </a:rPr>
              <a:t>MODALITĂȚILE DE LIVRARE - RECEPŢIONARE A MĂRFII ÎN CONFORMITATE CU INCOTERMS 20</a:t>
            </a:r>
            <a:r>
              <a:rPr lang="ro-RO" b="1" dirty="0">
                <a:solidFill>
                  <a:srgbClr val="0000CC"/>
                </a:solidFill>
              </a:rPr>
              <a:t>2</a:t>
            </a:r>
            <a:r>
              <a:rPr lang="x-none" b="1">
                <a:solidFill>
                  <a:srgbClr val="0000CC"/>
                </a:solidFill>
              </a:rPr>
              <a:t>0</a:t>
            </a:r>
            <a:endParaRPr lang="ru-RU" b="1" dirty="0">
              <a:solidFill>
                <a:srgbClr val="0000CC"/>
              </a:solidFill>
            </a:endParaRPr>
          </a:p>
        </p:txBody>
      </p:sp>
      <p:sp>
        <p:nvSpPr>
          <p:cNvPr id="11" name="Прямоугольник 2"/>
          <p:cNvSpPr>
            <a:spLocks noChangeArrowheads="1"/>
          </p:cNvSpPr>
          <p:nvPr/>
        </p:nvSpPr>
        <p:spPr bwMode="auto">
          <a:xfrm>
            <a:off x="351649" y="1452598"/>
            <a:ext cx="64800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sz="1600" b="1" dirty="0">
                <a:solidFill>
                  <a:srgbClr val="FF0000"/>
                </a:solidFill>
              </a:rPr>
              <a:t>4.1. </a:t>
            </a:r>
            <a:r>
              <a:rPr lang="ro-MO" sz="1600" b="1" dirty="0">
                <a:solidFill>
                  <a:srgbClr val="FF0000"/>
                </a:solidFill>
              </a:rPr>
              <a:t>Condițiile de livrare codificate</a:t>
            </a:r>
            <a:r>
              <a:rPr lang="ro-RO" sz="1600" b="1" dirty="0">
                <a:solidFill>
                  <a:srgbClr val="FF0000"/>
                </a:solidFill>
              </a:rPr>
              <a:t>:</a:t>
            </a:r>
            <a:r>
              <a:rPr lang="ro-MO" sz="1600" b="1" dirty="0">
                <a:solidFill>
                  <a:srgbClr val="FF0000"/>
                </a:solidFill>
              </a:rPr>
              <a:t> INCOTERMS</a:t>
            </a:r>
            <a:r>
              <a:rPr lang="en-US" sz="1600" b="1" dirty="0">
                <a:solidFill>
                  <a:srgbClr val="FF0000"/>
                </a:solidFill>
              </a:rPr>
              <a:t> 2020</a:t>
            </a:r>
            <a:r>
              <a:rPr lang="ro-RO" sz="1600" b="1" dirty="0">
                <a:solidFill>
                  <a:srgbClr val="FF0000"/>
                </a:solidFill>
              </a:rPr>
              <a:t> – noţiuni generale</a:t>
            </a:r>
            <a:r>
              <a:rPr lang="en-US" sz="1600" b="1" dirty="0">
                <a:solidFill>
                  <a:srgbClr val="FF0000"/>
                </a:solidFill>
              </a:rPr>
              <a:t> </a:t>
            </a:r>
            <a:r>
              <a:rPr lang="ro-MO" sz="1600" b="1" dirty="0">
                <a:solidFill>
                  <a:srgbClr val="FF0000"/>
                </a:solidFill>
              </a:rPr>
              <a:t> </a:t>
            </a:r>
            <a:endParaRPr lang="ro-MO" altLang="en-US" sz="1600" b="1" dirty="0">
              <a:solidFill>
                <a:srgbClr val="FF0000"/>
              </a:solidFill>
            </a:endParaRPr>
          </a:p>
        </p:txBody>
      </p:sp>
      <p:sp>
        <p:nvSpPr>
          <p:cNvPr id="12" name="Прямоугольник 11"/>
          <p:cNvSpPr/>
          <p:nvPr/>
        </p:nvSpPr>
        <p:spPr>
          <a:xfrm>
            <a:off x="456907" y="1816527"/>
            <a:ext cx="11320226" cy="4770537"/>
          </a:xfrm>
          <a:prstGeom prst="rect">
            <a:avLst/>
          </a:prstGeom>
        </p:spPr>
        <p:txBody>
          <a:bodyPr wrap="square">
            <a:spAutoFit/>
          </a:bodyPr>
          <a:lstStyle/>
          <a:p>
            <a:r>
              <a:rPr lang="ro-MO" sz="1600" b="1" dirty="0"/>
              <a:t>Condițiile de livrare codificate – INCOTERMS – permit definirea exacta a întinderii obligațiilor parților în legătura cu una din componentele esențiale ale derulării contractului: LIVRAREA şi PRELUAREA MĂRFII.</a:t>
            </a:r>
          </a:p>
          <a:p>
            <a:endParaRPr lang="ro-MO" sz="1600" dirty="0"/>
          </a:p>
          <a:p>
            <a:r>
              <a:rPr lang="ro-MO" sz="1600" dirty="0"/>
              <a:t>Condițiile INCOTERMS au fost create pentru a evita neînțelegerile şi confuziile între companii şi reprezintă termenii comerciali internaționali acceptați ce definesc şi statuează cadrul în care comparatorul şi vânzătorul îşi desfășoară rolul în privința:</a:t>
            </a:r>
          </a:p>
          <a:p>
            <a:endParaRPr lang="ro-MO" sz="1600" b="1" dirty="0"/>
          </a:p>
          <a:p>
            <a:pPr marL="285750" indent="-285750">
              <a:buFontTx/>
              <a:buChar char="-"/>
            </a:pPr>
            <a:r>
              <a:rPr lang="ro-MO" sz="1600" b="1" dirty="0"/>
              <a:t>transportului de marfă, </a:t>
            </a:r>
          </a:p>
          <a:p>
            <a:endParaRPr lang="ro-MO" sz="1600" b="1" dirty="0"/>
          </a:p>
          <a:p>
            <a:endParaRPr lang="ro-MO" sz="1600" b="1" dirty="0"/>
          </a:p>
          <a:p>
            <a:pPr marL="285750" indent="-285750">
              <a:buFontTx/>
              <a:buChar char="-"/>
            </a:pPr>
            <a:r>
              <a:rPr lang="ro-MO" sz="1600" b="1" dirty="0"/>
              <a:t>proprietatea asupra mărfii, </a:t>
            </a:r>
          </a:p>
          <a:p>
            <a:endParaRPr lang="ro-MO" sz="1600" b="1" dirty="0"/>
          </a:p>
          <a:p>
            <a:endParaRPr lang="ro-MO" sz="1600" b="1" dirty="0"/>
          </a:p>
          <a:p>
            <a:pPr marL="285750" indent="-285750">
              <a:buFontTx/>
              <a:buChar char="-"/>
            </a:pPr>
            <a:r>
              <a:rPr lang="ro-MO" sz="1600" b="1" dirty="0"/>
              <a:t>asigurarea mărfii. </a:t>
            </a:r>
          </a:p>
          <a:p>
            <a:pPr marL="285750" indent="-285750">
              <a:buFontTx/>
              <a:buChar char="-"/>
            </a:pPr>
            <a:endParaRPr lang="ro-MO" sz="1600" dirty="0"/>
          </a:p>
          <a:p>
            <a:endParaRPr lang="ro-MO" sz="1600" dirty="0"/>
          </a:p>
          <a:p>
            <a:endParaRPr lang="ro-MO" sz="1600" dirty="0"/>
          </a:p>
          <a:p>
            <a:pPr algn="just"/>
            <a:r>
              <a:rPr lang="ro-MO" sz="1600" b="1" dirty="0"/>
              <a:t>Primul set de clauze INCOTERMS a fost publicat de către Camera Internaționala de Comerț (I.C.C.) in 1936, urmat de amendamente si modificări în anii 1953, 1967, 1990, 2000, 2010 şi 2019 ultimul set de reguli fiind publicat la 19 septembrie 2020 (ICC № 723) şi denumit INCOTERMS 2020. </a:t>
            </a: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1026" name="Picture 2"/>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l="35865" t="46185" r="41718" b="45230"/>
          <a:stretch/>
        </p:blipFill>
        <p:spPr bwMode="auto">
          <a:xfrm>
            <a:off x="4020203" y="3147068"/>
            <a:ext cx="3294997" cy="809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l="59166" t="14907" r="3792" b="69806"/>
          <a:stretch/>
        </p:blipFill>
        <p:spPr bwMode="auto">
          <a:xfrm>
            <a:off x="3991596" y="3977990"/>
            <a:ext cx="3382871" cy="809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Рисунок 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030133" y="4787626"/>
            <a:ext cx="3344334" cy="809636"/>
          </a:xfrm>
          <a:prstGeom prst="rect">
            <a:avLst/>
          </a:prstGeom>
        </p:spPr>
      </p:pic>
    </p:spTree>
    <p:extLst>
      <p:ext uri="{BB962C8B-B14F-4D97-AF65-F5344CB8AC3E}">
        <p14:creationId xmlns:p14="http://schemas.microsoft.com/office/powerpoint/2010/main" val="30544359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IV. </a:t>
            </a:r>
            <a:r>
              <a:rPr lang="x-none" b="1">
                <a:solidFill>
                  <a:srgbClr val="0000CC"/>
                </a:solidFill>
              </a:rPr>
              <a:t>MODALITĂȚILE DE LIVRARE - RECEPŢIONARE A MĂRFII ÎN CONFORMITATE CU INCOTERMS 20</a:t>
            </a:r>
            <a:r>
              <a:rPr lang="ro-RO" b="1" dirty="0">
                <a:solidFill>
                  <a:srgbClr val="0000CC"/>
                </a:solidFill>
              </a:rPr>
              <a:t>2</a:t>
            </a:r>
            <a:r>
              <a:rPr lang="x-none" b="1">
                <a:solidFill>
                  <a:srgbClr val="0000CC"/>
                </a:solidFill>
              </a:rPr>
              <a:t>0</a:t>
            </a:r>
            <a:endParaRPr lang="ru-RU" b="1" dirty="0">
              <a:solidFill>
                <a:srgbClr val="0000CC"/>
              </a:solidFill>
            </a:endParaRPr>
          </a:p>
        </p:txBody>
      </p:sp>
      <p:sp>
        <p:nvSpPr>
          <p:cNvPr id="11" name="Прямоугольник 2"/>
          <p:cNvSpPr>
            <a:spLocks noChangeArrowheads="1"/>
          </p:cNvSpPr>
          <p:nvPr/>
        </p:nvSpPr>
        <p:spPr bwMode="auto">
          <a:xfrm>
            <a:off x="351649" y="1452598"/>
            <a:ext cx="64800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sz="1600" b="1" dirty="0">
                <a:solidFill>
                  <a:srgbClr val="FF0000"/>
                </a:solidFill>
              </a:rPr>
              <a:t>4.1. </a:t>
            </a:r>
            <a:r>
              <a:rPr lang="ro-MO" sz="1600" b="1" dirty="0">
                <a:solidFill>
                  <a:srgbClr val="FF0000"/>
                </a:solidFill>
              </a:rPr>
              <a:t>Condițiile de livrare codificate</a:t>
            </a:r>
            <a:r>
              <a:rPr lang="ro-RO" sz="1600" b="1" dirty="0">
                <a:solidFill>
                  <a:srgbClr val="FF0000"/>
                </a:solidFill>
              </a:rPr>
              <a:t>:</a:t>
            </a:r>
            <a:r>
              <a:rPr lang="ro-MO" sz="1600" b="1" dirty="0">
                <a:solidFill>
                  <a:srgbClr val="FF0000"/>
                </a:solidFill>
              </a:rPr>
              <a:t> INCOTERMS</a:t>
            </a:r>
            <a:r>
              <a:rPr lang="en-US" sz="1600" b="1" dirty="0">
                <a:solidFill>
                  <a:srgbClr val="FF0000"/>
                </a:solidFill>
              </a:rPr>
              <a:t> 2020</a:t>
            </a:r>
            <a:r>
              <a:rPr lang="ro-RO" sz="1600" b="1" dirty="0">
                <a:solidFill>
                  <a:srgbClr val="FF0000"/>
                </a:solidFill>
              </a:rPr>
              <a:t> – noţiuni generale</a:t>
            </a:r>
            <a:r>
              <a:rPr lang="en-US" sz="1600" b="1" dirty="0">
                <a:solidFill>
                  <a:srgbClr val="FF0000"/>
                </a:solidFill>
              </a:rPr>
              <a:t> </a:t>
            </a:r>
            <a:r>
              <a:rPr lang="ro-MO" sz="1600" b="1" dirty="0">
                <a:solidFill>
                  <a:srgbClr val="FF0000"/>
                </a:solidFill>
              </a:rPr>
              <a:t> </a:t>
            </a:r>
            <a:endParaRPr lang="ro-MO" altLang="en-US" sz="1600" b="1" dirty="0">
              <a:solidFill>
                <a:srgbClr val="FF0000"/>
              </a:solidFill>
            </a:endParaRPr>
          </a:p>
        </p:txBody>
      </p:sp>
      <p:sp>
        <p:nvSpPr>
          <p:cNvPr id="12" name="Прямоугольник 11"/>
          <p:cNvSpPr/>
          <p:nvPr/>
        </p:nvSpPr>
        <p:spPr>
          <a:xfrm>
            <a:off x="456907" y="1977394"/>
            <a:ext cx="8212960" cy="4524315"/>
          </a:xfrm>
          <a:prstGeom prst="rect">
            <a:avLst/>
          </a:prstGeom>
        </p:spPr>
        <p:txBody>
          <a:bodyPr wrap="square">
            <a:spAutoFit/>
          </a:bodyPr>
          <a:lstStyle/>
          <a:p>
            <a:r>
              <a:rPr lang="vi-VN" b="1" dirty="0">
                <a:latin typeface="Calibri" pitchFamily="34" charset="0"/>
              </a:rPr>
              <a:t>Regulile INCOTERMS se concentreaza pe doua aspecte-cheie ale tranzacției:</a:t>
            </a:r>
          </a:p>
          <a:p>
            <a:pPr marL="342900" indent="-342900" algn="just">
              <a:buFont typeface="+mj-lt"/>
              <a:buAutoNum type="arabicParenR"/>
            </a:pPr>
            <a:r>
              <a:rPr lang="vi-VN" dirty="0">
                <a:latin typeface="Calibri" pitchFamily="34" charset="0"/>
              </a:rPr>
              <a:t>Care parte – cumparator sau vanzator – este responsabila pentru organizarea si plata transportului (dar si pentru activitati asociate cum ar fi incarcarea sau descarcarea), procedurile de import si export, asigurarea bunurilor etc.</a:t>
            </a:r>
            <a:endParaRPr lang="ro-RO" dirty="0">
              <a:latin typeface="Calibri" pitchFamily="34" charset="0"/>
            </a:endParaRPr>
          </a:p>
          <a:p>
            <a:pPr marL="342900" indent="-342900" algn="just">
              <a:buFont typeface="+mj-lt"/>
              <a:buAutoNum type="arabicParenR"/>
            </a:pPr>
            <a:endParaRPr lang="ro-RO" dirty="0">
              <a:latin typeface="Calibri" pitchFamily="34" charset="0"/>
            </a:endParaRPr>
          </a:p>
          <a:p>
            <a:pPr marL="342900" indent="-342900" algn="just">
              <a:buFont typeface="+mj-lt"/>
              <a:buAutoNum type="arabicParenR"/>
            </a:pPr>
            <a:r>
              <a:rPr lang="vi-VN" dirty="0">
                <a:latin typeface="Calibri" pitchFamily="34" charset="0"/>
              </a:rPr>
              <a:t>In care punct al procesului de transport are loc transferul de responsabilitate de la vanzator la cumparator? Acest lucru devine important dacă marfurile sunt pierdute sau deteriorate în timpul transportului.</a:t>
            </a:r>
            <a:endParaRPr lang="ro-RO" dirty="0">
              <a:latin typeface="Calibri" pitchFamily="34" charset="0"/>
            </a:endParaRPr>
          </a:p>
          <a:p>
            <a:endParaRPr lang="vi-VN" dirty="0">
              <a:latin typeface="Calibri" pitchFamily="34" charset="0"/>
            </a:endParaRPr>
          </a:p>
          <a:p>
            <a:pPr algn="just"/>
            <a:r>
              <a:rPr lang="vi-VN" b="1" u="sng" dirty="0">
                <a:latin typeface="Calibri" pitchFamily="34" charset="0"/>
              </a:rPr>
              <a:t>Prin acceptarea folosirii unei clauze Incoterms, cumparatorul si vanzatorul obtin o precizie si o claritate in definirea obligațiilor și responsabilităților reciproce privind livrarea marfurilor. </a:t>
            </a:r>
            <a:endParaRPr lang="ro-RO" b="1" u="sng" dirty="0">
              <a:latin typeface="Calibri" pitchFamily="34" charset="0"/>
            </a:endParaRPr>
          </a:p>
          <a:p>
            <a:endParaRPr lang="ro-RO" dirty="0">
              <a:latin typeface="Calibri" pitchFamily="34" charset="0"/>
            </a:endParaRPr>
          </a:p>
          <a:p>
            <a:pPr algn="just"/>
            <a:r>
              <a:rPr lang="vi-VN" b="1" dirty="0">
                <a:solidFill>
                  <a:srgbClr val="FF0000"/>
                </a:solidFill>
                <a:latin typeface="Calibri" pitchFamily="34" charset="0"/>
              </a:rPr>
              <a:t>Retineti ca regulile Incoterms nu incearca sa acopere toate aspectele acordului comercial – exista aspecte importante, cum ar fi transferul titlului si modalitatea de plata a bunurilor, pentru care regulile Incoterms nu au prevederi explicite.</a:t>
            </a: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2050" name="Picture 2"/>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l="19991" t="17639" r="39146" b="9976"/>
          <a:stretch/>
        </p:blipFill>
        <p:spPr bwMode="auto">
          <a:xfrm>
            <a:off x="9033933" y="2265342"/>
            <a:ext cx="2948540" cy="2937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972903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IV. </a:t>
            </a:r>
            <a:r>
              <a:rPr lang="x-none" b="1">
                <a:solidFill>
                  <a:srgbClr val="0000CC"/>
                </a:solidFill>
              </a:rPr>
              <a:t>MODALITĂȚILE DE LIVRARE - RECEPŢIONARE A MĂRFII ÎN CONFORMITATE CU INCOTERMS 20</a:t>
            </a:r>
            <a:r>
              <a:rPr lang="ro-RO" b="1" dirty="0">
                <a:solidFill>
                  <a:srgbClr val="0000CC"/>
                </a:solidFill>
              </a:rPr>
              <a:t>2</a:t>
            </a:r>
            <a:r>
              <a:rPr lang="x-none" b="1">
                <a:solidFill>
                  <a:srgbClr val="0000CC"/>
                </a:solidFill>
              </a:rPr>
              <a:t>0</a:t>
            </a:r>
            <a:endParaRPr lang="ru-RU" b="1" dirty="0">
              <a:solidFill>
                <a:srgbClr val="0000CC"/>
              </a:solidFill>
            </a:endParaRPr>
          </a:p>
        </p:txBody>
      </p:sp>
      <p:sp>
        <p:nvSpPr>
          <p:cNvPr id="11" name="Прямоугольник 2"/>
          <p:cNvSpPr>
            <a:spLocks noChangeArrowheads="1"/>
          </p:cNvSpPr>
          <p:nvPr/>
        </p:nvSpPr>
        <p:spPr bwMode="auto">
          <a:xfrm>
            <a:off x="351649" y="1452598"/>
            <a:ext cx="64800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sz="1600" b="1" dirty="0">
                <a:solidFill>
                  <a:srgbClr val="FF0000"/>
                </a:solidFill>
              </a:rPr>
              <a:t>4.1. </a:t>
            </a:r>
            <a:r>
              <a:rPr lang="ro-MO" sz="1600" b="1" dirty="0">
                <a:solidFill>
                  <a:srgbClr val="FF0000"/>
                </a:solidFill>
              </a:rPr>
              <a:t>Condițiile de livrare codificate</a:t>
            </a:r>
            <a:r>
              <a:rPr lang="ro-RO" sz="1600" b="1" dirty="0">
                <a:solidFill>
                  <a:srgbClr val="FF0000"/>
                </a:solidFill>
              </a:rPr>
              <a:t>:</a:t>
            </a:r>
            <a:r>
              <a:rPr lang="ro-MO" sz="1600" b="1" dirty="0">
                <a:solidFill>
                  <a:srgbClr val="FF0000"/>
                </a:solidFill>
              </a:rPr>
              <a:t> INCOTERMS</a:t>
            </a:r>
            <a:r>
              <a:rPr lang="en-US" sz="1600" b="1" dirty="0">
                <a:solidFill>
                  <a:srgbClr val="FF0000"/>
                </a:solidFill>
              </a:rPr>
              <a:t> 2020</a:t>
            </a:r>
            <a:r>
              <a:rPr lang="ro-RO" sz="1600" b="1" dirty="0">
                <a:solidFill>
                  <a:srgbClr val="FF0000"/>
                </a:solidFill>
              </a:rPr>
              <a:t> – noţiuni generale</a:t>
            </a:r>
            <a:r>
              <a:rPr lang="en-US" sz="1600" b="1" dirty="0">
                <a:solidFill>
                  <a:srgbClr val="FF0000"/>
                </a:solidFill>
              </a:rPr>
              <a:t> </a:t>
            </a:r>
            <a:r>
              <a:rPr lang="ro-MO" sz="1600" b="1" dirty="0">
                <a:solidFill>
                  <a:srgbClr val="FF0000"/>
                </a:solidFill>
              </a:rPr>
              <a:t> </a:t>
            </a:r>
            <a:endParaRPr lang="ro-MO" altLang="en-US" sz="1600" b="1" dirty="0">
              <a:solidFill>
                <a:srgbClr val="FF0000"/>
              </a:solidFill>
            </a:endParaRPr>
          </a:p>
        </p:txBody>
      </p:sp>
      <p:sp>
        <p:nvSpPr>
          <p:cNvPr id="12" name="Прямоугольник 11"/>
          <p:cNvSpPr/>
          <p:nvPr/>
        </p:nvSpPr>
        <p:spPr>
          <a:xfrm>
            <a:off x="3352507" y="1892752"/>
            <a:ext cx="5080293" cy="338554"/>
          </a:xfrm>
          <a:prstGeom prst="rect">
            <a:avLst/>
          </a:prstGeom>
          <a:solidFill>
            <a:schemeClr val="accent6">
              <a:lumMod val="75000"/>
            </a:schemeClr>
          </a:solidFill>
          <a:ln w="28575">
            <a:solidFill>
              <a:schemeClr val="accent1"/>
            </a:solidFill>
          </a:ln>
        </p:spPr>
        <p:txBody>
          <a:bodyPr wrap="square">
            <a:spAutoFit/>
          </a:bodyPr>
          <a:lstStyle/>
          <a:p>
            <a:pPr algn="ctr"/>
            <a:r>
              <a:rPr lang="vi-VN" sz="1600" b="1" dirty="0">
                <a:solidFill>
                  <a:srgbClr val="FFFF00"/>
                </a:solidFill>
              </a:rPr>
              <a:t>Regulile INCOTERMS </a:t>
            </a:r>
            <a:r>
              <a:rPr lang="ro-RO" sz="1600" b="1" dirty="0">
                <a:solidFill>
                  <a:srgbClr val="FFFF00"/>
                </a:solidFill>
              </a:rPr>
              <a:t>definesc</a:t>
            </a:r>
            <a:r>
              <a:rPr lang="vi-VN" sz="1600" b="1" dirty="0">
                <a:solidFill>
                  <a:srgbClr val="FFFF00"/>
                </a:solidFill>
              </a:rPr>
              <a:t>:</a:t>
            </a:r>
            <a:endParaRPr lang="ro-RO" sz="1600" b="1" dirty="0">
              <a:solidFill>
                <a:srgbClr val="FFFF00"/>
              </a:solidFill>
            </a:endParaRP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9" name="Прямоугольник 8"/>
          <p:cNvSpPr/>
          <p:nvPr/>
        </p:nvSpPr>
        <p:spPr>
          <a:xfrm>
            <a:off x="262466" y="2598845"/>
            <a:ext cx="6036733" cy="2846933"/>
          </a:xfrm>
          <a:prstGeom prst="rect">
            <a:avLst/>
          </a:prstGeom>
          <a:ln w="28575">
            <a:solidFill>
              <a:srgbClr val="0000CC"/>
            </a:solidFill>
          </a:ln>
        </p:spPr>
        <p:txBody>
          <a:bodyPr wrap="square">
            <a:spAutoFit/>
          </a:bodyPr>
          <a:lstStyle/>
          <a:p>
            <a:pPr algn="just"/>
            <a:r>
              <a:rPr lang="ro-MO" sz="1600" b="1" dirty="0"/>
              <a:t>Clauze aplicabile tuturor modalităților de transport (indiferent de modul de transport si de numărul acestora):</a:t>
            </a:r>
          </a:p>
          <a:p>
            <a:pPr marL="285750" indent="-285750">
              <a:spcBef>
                <a:spcPts val="600"/>
              </a:spcBef>
              <a:buFont typeface="Wingdings" pitchFamily="2" charset="2"/>
              <a:buChar char="Ø"/>
            </a:pPr>
            <a:r>
              <a:rPr lang="ro-MO" sz="1600" b="1" dirty="0"/>
              <a:t>EXW (Ex-Works) - la sediul vânzătorului</a:t>
            </a:r>
            <a:endParaRPr lang="ro-MO" sz="1600" dirty="0"/>
          </a:p>
          <a:p>
            <a:pPr marL="285750" indent="-285750">
              <a:spcBef>
                <a:spcPts val="600"/>
              </a:spcBef>
              <a:buFont typeface="Wingdings" pitchFamily="2" charset="2"/>
              <a:buChar char="Ø"/>
            </a:pPr>
            <a:r>
              <a:rPr lang="ro-MO" sz="1600" b="1" dirty="0"/>
              <a:t>FCA (</a:t>
            </a:r>
            <a:r>
              <a:rPr lang="ro-MO" sz="1600" b="1" dirty="0" err="1"/>
              <a:t>Free</a:t>
            </a:r>
            <a:r>
              <a:rPr lang="ro-MO" sz="1600" b="1" dirty="0"/>
              <a:t> </a:t>
            </a:r>
            <a:r>
              <a:rPr lang="ro-MO" sz="1600" b="1" dirty="0" err="1"/>
              <a:t>Carrier</a:t>
            </a:r>
            <a:r>
              <a:rPr lang="ro-MO" sz="1600" b="1" dirty="0"/>
              <a:t>) - transportul gratuit până la primul cărăuş</a:t>
            </a:r>
            <a:endParaRPr lang="ro-MO" sz="1600" dirty="0"/>
          </a:p>
          <a:p>
            <a:pPr marL="285750" indent="-285750">
              <a:spcBef>
                <a:spcPts val="600"/>
              </a:spcBef>
              <a:buFont typeface="Wingdings" pitchFamily="2" charset="2"/>
              <a:buChar char="Ø"/>
            </a:pPr>
            <a:r>
              <a:rPr lang="ro-MO" sz="1600" b="1" dirty="0"/>
              <a:t>CPT (</a:t>
            </a:r>
            <a:r>
              <a:rPr lang="ro-MO" sz="1600" b="1" dirty="0" err="1"/>
              <a:t>Carriage</a:t>
            </a:r>
            <a:r>
              <a:rPr lang="ro-MO" sz="1600" b="1" dirty="0"/>
              <a:t> </a:t>
            </a:r>
            <a:r>
              <a:rPr lang="ro-MO" sz="1600" b="1" dirty="0" err="1"/>
              <a:t>Paid</a:t>
            </a:r>
            <a:r>
              <a:rPr lang="ro-MO" sz="1600" b="1" dirty="0"/>
              <a:t> </a:t>
            </a:r>
            <a:r>
              <a:rPr lang="ro-MO" sz="1600" b="1" dirty="0" err="1"/>
              <a:t>To</a:t>
            </a:r>
            <a:r>
              <a:rPr lang="ro-MO" sz="1600" b="1" dirty="0"/>
              <a:t>) - transport plătit până la</a:t>
            </a:r>
            <a:endParaRPr lang="ro-MO" sz="1600" dirty="0"/>
          </a:p>
          <a:p>
            <a:pPr marL="285750" indent="-285750">
              <a:spcBef>
                <a:spcPts val="600"/>
              </a:spcBef>
              <a:buFont typeface="Wingdings" pitchFamily="2" charset="2"/>
              <a:buChar char="Ø"/>
            </a:pPr>
            <a:r>
              <a:rPr lang="ro-MO" sz="1600" b="1" dirty="0"/>
              <a:t>CIP (</a:t>
            </a:r>
            <a:r>
              <a:rPr lang="ro-MO" sz="1600" b="1" dirty="0" err="1"/>
              <a:t>Carriage</a:t>
            </a:r>
            <a:r>
              <a:rPr lang="ro-MO" sz="1600" b="1" dirty="0"/>
              <a:t> </a:t>
            </a:r>
            <a:r>
              <a:rPr lang="ro-MO" sz="1600" b="1" dirty="0" err="1"/>
              <a:t>and</a:t>
            </a:r>
            <a:r>
              <a:rPr lang="ro-MO" sz="1600" b="1" dirty="0"/>
              <a:t> Insurance </a:t>
            </a:r>
            <a:r>
              <a:rPr lang="ro-MO" sz="1600" b="1" dirty="0" err="1"/>
              <a:t>Paid</a:t>
            </a:r>
            <a:r>
              <a:rPr lang="ro-MO" sz="1600" b="1" dirty="0"/>
              <a:t>) -  transport şi asigurare plătită</a:t>
            </a:r>
            <a:endParaRPr lang="ro-MO" sz="1600" dirty="0"/>
          </a:p>
          <a:p>
            <a:pPr marL="285750" indent="-285750">
              <a:spcBef>
                <a:spcPts val="600"/>
              </a:spcBef>
              <a:buFont typeface="Wingdings" pitchFamily="2" charset="2"/>
              <a:buChar char="Ø"/>
            </a:pPr>
            <a:r>
              <a:rPr lang="ro-MO" sz="1600" b="1" dirty="0"/>
              <a:t>DAP (</a:t>
            </a:r>
            <a:r>
              <a:rPr lang="ro-MO" sz="1600" b="1" dirty="0" err="1"/>
              <a:t>Delivered</a:t>
            </a:r>
            <a:r>
              <a:rPr lang="ro-MO" sz="1600" b="1" dirty="0"/>
              <a:t> At Place) – livrat la locul stabilit</a:t>
            </a:r>
          </a:p>
          <a:p>
            <a:pPr marL="285750" indent="-285750">
              <a:spcBef>
                <a:spcPts val="600"/>
              </a:spcBef>
              <a:buFont typeface="Wingdings" pitchFamily="2" charset="2"/>
              <a:buChar char="Ø"/>
            </a:pPr>
            <a:r>
              <a:rPr lang="ro-MO" sz="1600" b="1" dirty="0"/>
              <a:t>DAT (</a:t>
            </a:r>
            <a:r>
              <a:rPr lang="ro-MO" sz="1600" b="1" dirty="0" err="1"/>
              <a:t>Delivered</a:t>
            </a:r>
            <a:r>
              <a:rPr lang="ro-MO" sz="1600" b="1" dirty="0"/>
              <a:t> At Terminal) – livrat la terminal</a:t>
            </a:r>
          </a:p>
          <a:p>
            <a:pPr marL="285750" indent="-285750">
              <a:spcBef>
                <a:spcPts val="600"/>
              </a:spcBef>
              <a:buFont typeface="Wingdings" pitchFamily="2" charset="2"/>
              <a:buChar char="Ø"/>
            </a:pPr>
            <a:r>
              <a:rPr lang="ro-MO" sz="1600" b="1" dirty="0"/>
              <a:t>DDP (</a:t>
            </a:r>
            <a:r>
              <a:rPr lang="ro-MO" sz="1600" b="1" dirty="0" err="1"/>
              <a:t>Delivered</a:t>
            </a:r>
            <a:r>
              <a:rPr lang="ro-MO" sz="1600" b="1" dirty="0"/>
              <a:t> </a:t>
            </a:r>
            <a:r>
              <a:rPr lang="ro-MO" sz="1600" b="1" dirty="0" err="1"/>
              <a:t>Duty</a:t>
            </a:r>
            <a:r>
              <a:rPr lang="ro-MO" sz="1600" b="1" dirty="0"/>
              <a:t> </a:t>
            </a:r>
            <a:r>
              <a:rPr lang="ro-MO" sz="1600" b="1" dirty="0" err="1"/>
              <a:t>Paid</a:t>
            </a:r>
            <a:r>
              <a:rPr lang="ro-MO" sz="1600" b="1" dirty="0"/>
              <a:t>) – livrat cu taxele plătite)</a:t>
            </a:r>
          </a:p>
        </p:txBody>
      </p:sp>
      <p:sp>
        <p:nvSpPr>
          <p:cNvPr id="10" name="Прямоугольник 9"/>
          <p:cNvSpPr/>
          <p:nvPr/>
        </p:nvSpPr>
        <p:spPr>
          <a:xfrm>
            <a:off x="6584195" y="2598845"/>
            <a:ext cx="5396137" cy="2854628"/>
          </a:xfrm>
          <a:prstGeom prst="rect">
            <a:avLst/>
          </a:prstGeom>
          <a:ln w="28575">
            <a:solidFill>
              <a:srgbClr val="0000CC"/>
            </a:solidFill>
          </a:ln>
        </p:spPr>
        <p:txBody>
          <a:bodyPr wrap="square">
            <a:spAutoFit/>
          </a:bodyPr>
          <a:lstStyle/>
          <a:p>
            <a:pPr algn="just"/>
            <a:r>
              <a:rPr lang="pt-BR" sz="1600" b="1" dirty="0"/>
              <a:t>Clauze ce se aplica doar in transportul maritim sau transportul efectuat pe apele interioare navigabile</a:t>
            </a:r>
            <a:endParaRPr lang="ro-RO" sz="1600" b="1" dirty="0"/>
          </a:p>
          <a:p>
            <a:pPr marL="285750" indent="-285750">
              <a:spcBef>
                <a:spcPts val="1800"/>
              </a:spcBef>
              <a:spcAft>
                <a:spcPts val="300"/>
              </a:spcAft>
              <a:buFont typeface="Wingdings" pitchFamily="2" charset="2"/>
              <a:buChar char="Ø"/>
            </a:pPr>
            <a:r>
              <a:rPr lang="ro-MO" sz="1600" b="1" dirty="0"/>
              <a:t>FAS (</a:t>
            </a:r>
            <a:r>
              <a:rPr lang="ro-MO" sz="1600" b="1" dirty="0" err="1"/>
              <a:t>Free</a:t>
            </a:r>
            <a:r>
              <a:rPr lang="ro-MO" sz="1600" b="1" dirty="0"/>
              <a:t> </a:t>
            </a:r>
            <a:r>
              <a:rPr lang="ro-MO" sz="1600" b="1" dirty="0" err="1"/>
              <a:t>Alongside</a:t>
            </a:r>
            <a:r>
              <a:rPr lang="ro-MO" sz="1600" b="1" dirty="0"/>
              <a:t> </a:t>
            </a:r>
            <a:r>
              <a:rPr lang="ro-MO" sz="1600" b="1" dirty="0" err="1"/>
              <a:t>Ship</a:t>
            </a:r>
            <a:r>
              <a:rPr lang="ro-MO" sz="1600" b="1" dirty="0"/>
              <a:t>) – liber lângă vas</a:t>
            </a:r>
          </a:p>
          <a:p>
            <a:pPr marL="285750" indent="-285750">
              <a:spcBef>
                <a:spcPts val="1800"/>
              </a:spcBef>
              <a:spcAft>
                <a:spcPts val="300"/>
              </a:spcAft>
              <a:buFont typeface="Wingdings" pitchFamily="2" charset="2"/>
              <a:buChar char="Ø"/>
            </a:pPr>
            <a:r>
              <a:rPr lang="ro-MO" sz="1600" b="1" dirty="0"/>
              <a:t>FOB (</a:t>
            </a:r>
            <a:r>
              <a:rPr lang="ro-MO" sz="1600" b="1" dirty="0" err="1"/>
              <a:t>Free</a:t>
            </a:r>
            <a:r>
              <a:rPr lang="ro-MO" sz="1600" b="1" dirty="0"/>
              <a:t> On Board) – liber la bord:</a:t>
            </a:r>
          </a:p>
          <a:p>
            <a:pPr marL="285750" indent="-285750">
              <a:spcBef>
                <a:spcPts val="1800"/>
              </a:spcBef>
              <a:spcAft>
                <a:spcPts val="300"/>
              </a:spcAft>
              <a:buFont typeface="Wingdings" pitchFamily="2" charset="2"/>
              <a:buChar char="Ø"/>
            </a:pPr>
            <a:r>
              <a:rPr lang="ro-MO" sz="1600" b="1" dirty="0"/>
              <a:t>CFR (Cost </a:t>
            </a:r>
            <a:r>
              <a:rPr lang="ro-MO" sz="1600" b="1" dirty="0" err="1"/>
              <a:t>and</a:t>
            </a:r>
            <a:r>
              <a:rPr lang="ro-MO" sz="1600" b="1" dirty="0"/>
              <a:t> </a:t>
            </a:r>
            <a:r>
              <a:rPr lang="ro-MO" sz="1600" b="1" dirty="0" err="1"/>
              <a:t>Freight</a:t>
            </a:r>
            <a:r>
              <a:rPr lang="ro-MO" sz="1600" b="1" dirty="0"/>
              <a:t>) – </a:t>
            </a:r>
            <a:r>
              <a:rPr lang="ro-MO" sz="1600" b="1" dirty="0" err="1"/>
              <a:t>cost</a:t>
            </a:r>
            <a:r>
              <a:rPr lang="ro-MO" sz="1600" b="1" dirty="0"/>
              <a:t> şi transport</a:t>
            </a:r>
          </a:p>
          <a:p>
            <a:pPr marL="285750" indent="-285750" algn="just">
              <a:spcBef>
                <a:spcPts val="1800"/>
              </a:spcBef>
              <a:spcAft>
                <a:spcPts val="300"/>
              </a:spcAft>
              <a:buFont typeface="Wingdings" pitchFamily="2" charset="2"/>
              <a:buChar char="Ø"/>
            </a:pPr>
            <a:r>
              <a:rPr lang="ro-MO" sz="1600" b="1" dirty="0"/>
              <a:t>CIF (Cost, Insurance </a:t>
            </a:r>
            <a:r>
              <a:rPr lang="ro-MO" sz="1600" b="1" dirty="0" err="1"/>
              <a:t>and</a:t>
            </a:r>
            <a:r>
              <a:rPr lang="ro-MO" sz="1600" b="1" dirty="0"/>
              <a:t> </a:t>
            </a:r>
            <a:r>
              <a:rPr lang="ro-MO" sz="1600" b="1" dirty="0" err="1"/>
              <a:t>Freight</a:t>
            </a:r>
            <a:r>
              <a:rPr lang="ro-MO" sz="1600" b="1" dirty="0"/>
              <a:t>) – cost, asigurare şi transport</a:t>
            </a:r>
          </a:p>
        </p:txBody>
      </p:sp>
      <p:cxnSp>
        <p:nvCxnSpPr>
          <p:cNvPr id="6" name="Прямая со стрелкой 5"/>
          <p:cNvCxnSpPr/>
          <p:nvPr/>
        </p:nvCxnSpPr>
        <p:spPr>
          <a:xfrm flipH="1">
            <a:off x="4478867" y="2231306"/>
            <a:ext cx="956733" cy="300227"/>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a:off x="6747934" y="2231305"/>
            <a:ext cx="931332" cy="300227"/>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91649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IV. </a:t>
            </a:r>
            <a:r>
              <a:rPr lang="x-none" b="1">
                <a:solidFill>
                  <a:srgbClr val="0000CC"/>
                </a:solidFill>
              </a:rPr>
              <a:t>MODALITĂȚILE DE LIVRARE - RECEPŢIONARE A MĂRFII ÎN CONFORMITATE CU INCOTERMS 20</a:t>
            </a:r>
            <a:r>
              <a:rPr lang="ro-RO" b="1" dirty="0">
                <a:solidFill>
                  <a:srgbClr val="0000CC"/>
                </a:solidFill>
              </a:rPr>
              <a:t>2</a:t>
            </a:r>
            <a:r>
              <a:rPr lang="x-none" b="1">
                <a:solidFill>
                  <a:srgbClr val="0000CC"/>
                </a:solidFill>
              </a:rPr>
              <a:t>0</a:t>
            </a:r>
            <a:endParaRPr lang="ru-RU" b="1" dirty="0">
              <a:solidFill>
                <a:srgbClr val="0000CC"/>
              </a:solidFill>
            </a:endParaRPr>
          </a:p>
        </p:txBody>
      </p:sp>
      <p:sp>
        <p:nvSpPr>
          <p:cNvPr id="11" name="Прямоугольник 2"/>
          <p:cNvSpPr>
            <a:spLocks noChangeArrowheads="1"/>
          </p:cNvSpPr>
          <p:nvPr/>
        </p:nvSpPr>
        <p:spPr bwMode="auto">
          <a:xfrm>
            <a:off x="351649" y="1452598"/>
            <a:ext cx="6480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1400" b="1" dirty="0">
                <a:solidFill>
                  <a:srgbClr val="FF0000"/>
                </a:solidFill>
              </a:rPr>
              <a:t>Regulile INCOTERMS stabilesc expres cine asigură: </a:t>
            </a:r>
          </a:p>
          <a:p>
            <a:pPr marL="285750" indent="-285750" algn="just">
              <a:buFont typeface="Wingdings" pitchFamily="2" charset="2"/>
              <a:buChar char="Ø"/>
            </a:pPr>
            <a:r>
              <a:rPr lang="ro-RO" sz="1400" b="1" dirty="0">
                <a:solidFill>
                  <a:srgbClr val="0000FF"/>
                </a:solidFill>
              </a:rPr>
              <a:t>plata cheltuielilor de transport pentru livrarea de mărfuri</a:t>
            </a:r>
            <a:r>
              <a:rPr lang="ro-MO" altLang="en-US" sz="1400" b="1" dirty="0">
                <a:solidFill>
                  <a:srgbClr val="0000FF"/>
                </a:solidFill>
              </a:rPr>
              <a:t>:</a:t>
            </a:r>
          </a:p>
          <a:p>
            <a:pPr marL="285750" indent="-285750" algn="just">
              <a:buFont typeface="Wingdings" pitchFamily="2" charset="2"/>
              <a:buChar char="Ø"/>
            </a:pPr>
            <a:r>
              <a:rPr lang="ro-RO" altLang="en-US" sz="1400" b="1" dirty="0">
                <a:solidFill>
                  <a:srgbClr val="0000FF"/>
                </a:solidFill>
              </a:rPr>
              <a:t>a</a:t>
            </a:r>
            <a:r>
              <a:rPr lang="ro-RO" sz="1400" b="1" dirty="0">
                <a:solidFill>
                  <a:srgbClr val="0000FF"/>
                </a:solidFill>
              </a:rPr>
              <a:t>sigurarea riscurilor pentru transportul şi livrarea mărfii </a:t>
            </a:r>
            <a:r>
              <a:rPr lang="ro-MO" altLang="en-US" sz="1400" b="1" dirty="0">
                <a:solidFill>
                  <a:srgbClr val="0000FF"/>
                </a:solidFill>
              </a:rPr>
              <a:t>:</a:t>
            </a:r>
          </a:p>
          <a:p>
            <a:pPr marL="285750" lvl="0" indent="-285750" algn="just">
              <a:buFont typeface="Wingdings" pitchFamily="2" charset="2"/>
              <a:buChar char="Ø"/>
            </a:pPr>
            <a:r>
              <a:rPr lang="ro-RO" altLang="en-US" sz="1400" b="1" dirty="0">
                <a:solidFill>
                  <a:srgbClr val="0000FF"/>
                </a:solidFill>
              </a:rPr>
              <a:t>l</a:t>
            </a:r>
            <a:r>
              <a:rPr lang="ro-RO" sz="1400" b="1" dirty="0">
                <a:solidFill>
                  <a:srgbClr val="0000FF"/>
                </a:solidFill>
              </a:rPr>
              <a:t>ivrarea şi descărcarea fizică a mărfii la rampa importatorului</a:t>
            </a:r>
            <a:r>
              <a:rPr lang="ro-MO" altLang="en-US" sz="1400" b="1" dirty="0">
                <a:solidFill>
                  <a:srgbClr val="0000FF"/>
                </a:solidFill>
              </a:rPr>
              <a:t>:</a:t>
            </a:r>
            <a:endParaRPr lang="en-US" altLang="en-US" sz="1400" b="1" dirty="0">
              <a:solidFill>
                <a:srgbClr val="0000FF"/>
              </a:solidFill>
            </a:endParaRPr>
          </a:p>
        </p:txBody>
      </p:sp>
      <p:sp>
        <p:nvSpPr>
          <p:cNvPr id="12" name="Прямоугольник 11"/>
          <p:cNvSpPr/>
          <p:nvPr/>
        </p:nvSpPr>
        <p:spPr>
          <a:xfrm>
            <a:off x="7357240" y="1904975"/>
            <a:ext cx="4539125" cy="4755148"/>
          </a:xfrm>
          <a:prstGeom prst="rect">
            <a:avLst/>
          </a:prstGeom>
        </p:spPr>
        <p:txBody>
          <a:bodyPr wrap="square">
            <a:spAutoFit/>
          </a:bodyPr>
          <a:lstStyle/>
          <a:p>
            <a:pPr algn="just">
              <a:spcBef>
                <a:spcPts val="600"/>
              </a:spcBef>
            </a:pPr>
            <a:r>
              <a:rPr lang="ro-MO" sz="1600" b="1" dirty="0"/>
              <a:t>EXW (Ex-Works – la sediul vânzătorului):</a:t>
            </a:r>
            <a:r>
              <a:rPr lang="ro-MO" sz="1600" dirty="0"/>
              <a:t> </a:t>
            </a:r>
            <a:r>
              <a:rPr lang="ro-RO" sz="1600" dirty="0"/>
              <a:t>m</a:t>
            </a:r>
            <a:r>
              <a:rPr lang="ro-MO" sz="1600" dirty="0"/>
              <a:t>arfa este pusa la dispoziția comparatorului la sediul vânzătorului; comparatorul responsabil pentru plata transportului şi asigurării;</a:t>
            </a:r>
          </a:p>
          <a:p>
            <a:pPr algn="just">
              <a:spcBef>
                <a:spcPts val="600"/>
              </a:spcBef>
            </a:pPr>
            <a:r>
              <a:rPr lang="ro-MO" sz="1600" b="1" dirty="0"/>
              <a:t>FCA (</a:t>
            </a:r>
            <a:r>
              <a:rPr lang="ro-MO" sz="1600" b="1" dirty="0" err="1"/>
              <a:t>Free</a:t>
            </a:r>
            <a:r>
              <a:rPr lang="ro-MO" sz="1600" b="1" dirty="0"/>
              <a:t> </a:t>
            </a:r>
            <a:r>
              <a:rPr lang="ro-MO" sz="1600" b="1" dirty="0" err="1"/>
              <a:t>Carrier</a:t>
            </a:r>
            <a:r>
              <a:rPr lang="ro-MO" sz="1600" b="1" dirty="0"/>
              <a:t> – transportul gratuit până la primul cărăuş):</a:t>
            </a:r>
            <a:r>
              <a:rPr lang="ro-MO" sz="1600" dirty="0"/>
              <a:t> vânzătorul preda marfa primului cărăuș numit de comparator, intr-un loc prestabilit, cu marfa vămuită pentru export;</a:t>
            </a:r>
          </a:p>
          <a:p>
            <a:pPr algn="just">
              <a:spcBef>
                <a:spcPts val="600"/>
              </a:spcBef>
            </a:pPr>
            <a:r>
              <a:rPr lang="ro-MO" sz="1600" b="1" dirty="0"/>
              <a:t>CPT (</a:t>
            </a:r>
            <a:r>
              <a:rPr lang="ro-MO" sz="1600" b="1" dirty="0" err="1"/>
              <a:t>Carriage</a:t>
            </a:r>
            <a:r>
              <a:rPr lang="ro-MO" sz="1600" b="1" dirty="0"/>
              <a:t> </a:t>
            </a:r>
            <a:r>
              <a:rPr lang="ro-MO" sz="1600" b="1" dirty="0" err="1"/>
              <a:t>Paid</a:t>
            </a:r>
            <a:r>
              <a:rPr lang="ro-MO" sz="1600" b="1" dirty="0"/>
              <a:t> </a:t>
            </a:r>
            <a:r>
              <a:rPr lang="ro-MO" sz="1600" b="1" dirty="0" err="1"/>
              <a:t>To</a:t>
            </a:r>
            <a:r>
              <a:rPr lang="ro-MO" sz="1600" b="1" dirty="0"/>
              <a:t> – transport plătit până la):</a:t>
            </a:r>
            <a:r>
              <a:rPr lang="ro-MO" sz="1600" dirty="0"/>
              <a:t> vânzătorul plătește transportul pana la destinația convenita; toate riscurile, trec la vânzător în momentul predării mărfii către primul cărăuș; vânzătorul are obligația de a asigura vămuirea mărfii;</a:t>
            </a:r>
          </a:p>
          <a:p>
            <a:pPr algn="just">
              <a:spcBef>
                <a:spcPts val="600"/>
              </a:spcBef>
            </a:pPr>
            <a:r>
              <a:rPr lang="ro-MO" sz="1600" b="1" dirty="0"/>
              <a:t>CIP (</a:t>
            </a:r>
            <a:r>
              <a:rPr lang="ro-MO" sz="1600" b="1" dirty="0" err="1"/>
              <a:t>Carriage</a:t>
            </a:r>
            <a:r>
              <a:rPr lang="ro-MO" sz="1600" b="1" dirty="0"/>
              <a:t> </a:t>
            </a:r>
            <a:r>
              <a:rPr lang="ro-MO" sz="1600" b="1" dirty="0" err="1"/>
              <a:t>and</a:t>
            </a:r>
            <a:r>
              <a:rPr lang="ro-MO" sz="1600" b="1" dirty="0"/>
              <a:t> Insurance </a:t>
            </a:r>
            <a:r>
              <a:rPr lang="ro-MO" sz="1600" b="1" dirty="0" err="1"/>
              <a:t>Paid</a:t>
            </a:r>
            <a:r>
              <a:rPr lang="ro-MO" sz="1600" b="1" dirty="0"/>
              <a:t> – transport şi asigurare plătită):</a:t>
            </a:r>
            <a:r>
              <a:rPr lang="ro-MO" sz="1600" dirty="0"/>
              <a:t> vânzătorul are aceleași obligații ca în cazul CPT şi în plus acoperă şi asigurarea mărfii pentru orice situații pe timpul transportului; vânzătorul are obligația de a asigura vămuirea mărfii;</a:t>
            </a:r>
          </a:p>
        </p:txBody>
      </p:sp>
      <p:sp>
        <p:nvSpPr>
          <p:cNvPr id="6" name="TextBox 5"/>
          <p:cNvSpPr txBox="1"/>
          <p:nvPr/>
        </p:nvSpPr>
        <p:spPr>
          <a:xfrm>
            <a:off x="7006905" y="1452598"/>
            <a:ext cx="4733150" cy="307777"/>
          </a:xfrm>
          <a:prstGeom prst="rect">
            <a:avLst/>
          </a:prstGeom>
          <a:noFill/>
        </p:spPr>
        <p:txBody>
          <a:bodyPr wrap="square" rtlCol="0">
            <a:spAutoFit/>
          </a:bodyPr>
          <a:lstStyle/>
          <a:p>
            <a:pPr algn="ctr"/>
            <a:r>
              <a:rPr lang="ro-MO" sz="1400" b="1" dirty="0"/>
              <a:t>APLICABILE TUTUROR MODALITĂȚILOR DE TRANSPORT</a:t>
            </a:r>
          </a:p>
        </p:txBody>
      </p:sp>
      <p:grpSp>
        <p:nvGrpSpPr>
          <p:cNvPr id="3" name="Группа 2"/>
          <p:cNvGrpSpPr/>
          <p:nvPr/>
        </p:nvGrpSpPr>
        <p:grpSpPr>
          <a:xfrm>
            <a:off x="0" y="2445811"/>
            <a:ext cx="6890281" cy="3667520"/>
            <a:chOff x="0" y="2445811"/>
            <a:chExt cx="6890281" cy="3667520"/>
          </a:xfrm>
        </p:grpSpPr>
        <p:pic>
          <p:nvPicPr>
            <p:cNvPr id="9" name="Picture 3" descr="C:\Users\ACSA1\Pictures\INCOTERMS 2020.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t="1" b="59263"/>
            <a:stretch/>
          </p:blipFill>
          <p:spPr bwMode="auto">
            <a:xfrm>
              <a:off x="293093" y="2445811"/>
              <a:ext cx="6597188" cy="3667520"/>
            </a:xfrm>
            <a:prstGeom prst="rect">
              <a:avLst/>
            </a:prstGeom>
            <a:noFill/>
            <a:extLst>
              <a:ext uri="{909E8E84-426E-40DD-AFC4-6F175D3DCCD1}">
                <a14:hiddenFill xmlns:a14="http://schemas.microsoft.com/office/drawing/2010/main">
                  <a:solidFill>
                    <a:srgbClr val="FFFFFF"/>
                  </a:solidFill>
                </a14:hiddenFill>
              </a:ext>
            </a:extLst>
          </p:spPr>
        </p:pic>
        <p:sp>
          <p:nvSpPr>
            <p:cNvPr id="25" name="Прямоугольник 24"/>
            <p:cNvSpPr/>
            <p:nvPr/>
          </p:nvSpPr>
          <p:spPr>
            <a:xfrm>
              <a:off x="80495" y="3202274"/>
              <a:ext cx="795324" cy="600164"/>
            </a:xfrm>
            <a:prstGeom prst="rect">
              <a:avLst/>
            </a:prstGeom>
            <a:solidFill>
              <a:srgbClr val="FFFF00"/>
            </a:solidFill>
            <a:ln>
              <a:solidFill>
                <a:srgbClr val="0000CC"/>
              </a:solidFill>
            </a:ln>
          </p:spPr>
          <p:txBody>
            <a:bodyPr wrap="square">
              <a:spAutoFit/>
            </a:bodyPr>
            <a:lstStyle/>
            <a:p>
              <a:pPr algn="ctr"/>
              <a:r>
                <a:rPr lang="ro-MO" sz="1100" b="1" dirty="0"/>
                <a:t>EXW</a:t>
              </a:r>
            </a:p>
            <a:p>
              <a:pPr algn="ctr"/>
              <a:r>
                <a:rPr lang="ro-MO" sz="1100" b="1" dirty="0"/>
                <a:t> (Ex-Works)</a:t>
              </a:r>
              <a:endParaRPr lang="ru-RU" sz="1100" dirty="0"/>
            </a:p>
          </p:txBody>
        </p:sp>
        <p:sp>
          <p:nvSpPr>
            <p:cNvPr id="26" name="Прямоугольник 25"/>
            <p:cNvSpPr/>
            <p:nvPr/>
          </p:nvSpPr>
          <p:spPr>
            <a:xfrm>
              <a:off x="54155" y="3926255"/>
              <a:ext cx="795324" cy="600164"/>
            </a:xfrm>
            <a:prstGeom prst="rect">
              <a:avLst/>
            </a:prstGeom>
            <a:solidFill>
              <a:srgbClr val="FFFF00"/>
            </a:solidFill>
            <a:ln>
              <a:solidFill>
                <a:srgbClr val="0000CC"/>
              </a:solidFill>
            </a:ln>
          </p:spPr>
          <p:txBody>
            <a:bodyPr wrap="square">
              <a:spAutoFit/>
            </a:bodyPr>
            <a:lstStyle/>
            <a:p>
              <a:pPr algn="ctr"/>
              <a:r>
                <a:rPr lang="ro-MO" sz="1100" b="1" dirty="0"/>
                <a:t>FCA</a:t>
              </a:r>
            </a:p>
            <a:p>
              <a:pPr algn="ctr"/>
              <a:r>
                <a:rPr lang="ro-MO" sz="1100" b="1" dirty="0"/>
                <a:t> (</a:t>
              </a:r>
              <a:r>
                <a:rPr lang="ro-MO" sz="1100" b="1" dirty="0" err="1"/>
                <a:t>Free</a:t>
              </a:r>
              <a:r>
                <a:rPr lang="ro-MO" sz="1100" b="1" dirty="0"/>
                <a:t> </a:t>
              </a:r>
              <a:r>
                <a:rPr lang="ro-MO" sz="1100" b="1" dirty="0" err="1"/>
                <a:t>Carrier</a:t>
              </a:r>
              <a:r>
                <a:rPr lang="ro-MO" sz="1100" b="1" dirty="0"/>
                <a:t>)</a:t>
              </a:r>
              <a:endParaRPr lang="ru-RU" sz="1100" dirty="0"/>
            </a:p>
          </p:txBody>
        </p:sp>
        <p:sp>
          <p:nvSpPr>
            <p:cNvPr id="27" name="Прямоугольник 26"/>
            <p:cNvSpPr/>
            <p:nvPr/>
          </p:nvSpPr>
          <p:spPr>
            <a:xfrm>
              <a:off x="54155" y="4689488"/>
              <a:ext cx="795324" cy="600164"/>
            </a:xfrm>
            <a:prstGeom prst="rect">
              <a:avLst/>
            </a:prstGeom>
            <a:solidFill>
              <a:srgbClr val="FFFF00"/>
            </a:solidFill>
            <a:ln>
              <a:solidFill>
                <a:srgbClr val="0000CC"/>
              </a:solidFill>
            </a:ln>
          </p:spPr>
          <p:txBody>
            <a:bodyPr wrap="square">
              <a:spAutoFit/>
            </a:bodyPr>
            <a:lstStyle/>
            <a:p>
              <a:pPr algn="ctr"/>
              <a:r>
                <a:rPr lang="ro-MO" sz="1100" b="1" dirty="0"/>
                <a:t>CPT (</a:t>
              </a:r>
              <a:r>
                <a:rPr lang="ro-MO" sz="1100" b="1" dirty="0" err="1"/>
                <a:t>Carriage</a:t>
              </a:r>
              <a:r>
                <a:rPr lang="ro-MO" sz="1100" b="1" dirty="0"/>
                <a:t> </a:t>
              </a:r>
              <a:r>
                <a:rPr lang="ro-MO" sz="1100" b="1" dirty="0" err="1"/>
                <a:t>Paid</a:t>
              </a:r>
              <a:r>
                <a:rPr lang="ro-MO" sz="1100" b="1" dirty="0"/>
                <a:t> </a:t>
              </a:r>
              <a:r>
                <a:rPr lang="ro-MO" sz="1100" b="1" dirty="0" err="1"/>
                <a:t>To</a:t>
              </a:r>
              <a:r>
                <a:rPr lang="ro-MO" sz="1100" b="1" dirty="0"/>
                <a:t>)</a:t>
              </a:r>
              <a:endParaRPr lang="ru-RU" sz="1100" dirty="0"/>
            </a:p>
          </p:txBody>
        </p:sp>
        <p:sp>
          <p:nvSpPr>
            <p:cNvPr id="28" name="Прямоугольник 27"/>
            <p:cNvSpPr/>
            <p:nvPr/>
          </p:nvSpPr>
          <p:spPr>
            <a:xfrm>
              <a:off x="0" y="5439594"/>
              <a:ext cx="875819" cy="661720"/>
            </a:xfrm>
            <a:prstGeom prst="rect">
              <a:avLst/>
            </a:prstGeom>
            <a:solidFill>
              <a:srgbClr val="FFFF00"/>
            </a:solidFill>
            <a:ln>
              <a:solidFill>
                <a:srgbClr val="0000CC"/>
              </a:solidFill>
            </a:ln>
          </p:spPr>
          <p:txBody>
            <a:bodyPr wrap="square">
              <a:spAutoFit/>
            </a:bodyPr>
            <a:lstStyle/>
            <a:p>
              <a:pPr algn="ctr"/>
              <a:r>
                <a:rPr lang="ro-MO" sz="1000" b="1" dirty="0"/>
                <a:t>CIP </a:t>
              </a:r>
            </a:p>
            <a:p>
              <a:pPr algn="ctr"/>
              <a:r>
                <a:rPr lang="ro-MO" sz="900" b="1" dirty="0"/>
                <a:t>(</a:t>
              </a:r>
              <a:r>
                <a:rPr lang="ro-MO" sz="900" b="1" dirty="0" err="1"/>
                <a:t>Carriage</a:t>
              </a:r>
              <a:r>
                <a:rPr lang="ro-MO" sz="900" b="1" dirty="0"/>
                <a:t> </a:t>
              </a:r>
              <a:r>
                <a:rPr lang="ro-MO" sz="900" b="1" dirty="0" err="1"/>
                <a:t>and</a:t>
              </a:r>
              <a:r>
                <a:rPr lang="ro-MO" sz="900" b="1" dirty="0"/>
                <a:t> Insurance </a:t>
              </a:r>
              <a:r>
                <a:rPr lang="ro-MO" sz="900" b="1" dirty="0" err="1"/>
                <a:t>Paid</a:t>
              </a:r>
              <a:r>
                <a:rPr lang="ro-MO" sz="900" b="1" dirty="0"/>
                <a:t>):</a:t>
              </a:r>
              <a:endParaRPr lang="ru-RU" sz="900" dirty="0"/>
            </a:p>
          </p:txBody>
        </p:sp>
      </p:gr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94715888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V</a:t>
            </a:r>
            <a:r>
              <a:rPr lang="en-US" b="1" dirty="0">
                <a:solidFill>
                  <a:srgbClr val="0000CC"/>
                </a:solidFill>
              </a:rPr>
              <a:t>. </a:t>
            </a:r>
            <a:r>
              <a:rPr lang="x-none" b="1">
                <a:solidFill>
                  <a:srgbClr val="0000CC"/>
                </a:solidFill>
              </a:rPr>
              <a:t>MODALITĂȚILE DE LIVRARE - RECEPŢIONARE A MĂRFII ÎN CONFORMITATE CU INCOTERMS 20</a:t>
            </a:r>
            <a:r>
              <a:rPr lang="ro-RO" b="1" dirty="0">
                <a:solidFill>
                  <a:srgbClr val="0000CC"/>
                </a:solidFill>
              </a:rPr>
              <a:t>2</a:t>
            </a:r>
            <a:r>
              <a:rPr lang="x-none" b="1">
                <a:solidFill>
                  <a:srgbClr val="0000CC"/>
                </a:solidFill>
              </a:rPr>
              <a:t>0</a:t>
            </a:r>
            <a:endParaRPr lang="ru-RU" b="1" dirty="0">
              <a:solidFill>
                <a:srgbClr val="0000CC"/>
              </a:solidFill>
            </a:endParaRPr>
          </a:p>
        </p:txBody>
      </p:sp>
      <p:sp>
        <p:nvSpPr>
          <p:cNvPr id="12" name="Прямоугольник 11"/>
          <p:cNvSpPr/>
          <p:nvPr/>
        </p:nvSpPr>
        <p:spPr>
          <a:xfrm>
            <a:off x="7262648" y="1738058"/>
            <a:ext cx="4843925" cy="4632037"/>
          </a:xfrm>
          <a:prstGeom prst="rect">
            <a:avLst/>
          </a:prstGeom>
        </p:spPr>
        <p:txBody>
          <a:bodyPr wrap="square">
            <a:spAutoFit/>
          </a:bodyPr>
          <a:lstStyle/>
          <a:p>
            <a:pPr algn="just">
              <a:spcBef>
                <a:spcPts val="600"/>
              </a:spcBef>
            </a:pPr>
            <a:r>
              <a:rPr lang="ro-MO" sz="1500" b="1" dirty="0"/>
              <a:t>DAP (</a:t>
            </a:r>
            <a:r>
              <a:rPr lang="ro-MO" sz="1500" b="1" dirty="0" err="1"/>
              <a:t>Delivered</a:t>
            </a:r>
            <a:r>
              <a:rPr lang="ro-MO" sz="1500" b="1" dirty="0"/>
              <a:t> At Place – livrat la locul stabilit):</a:t>
            </a:r>
            <a:r>
              <a:rPr lang="ro-MO" sz="1500" dirty="0"/>
              <a:t> vânzătorul livrează mărfurile la locul stabilit cu cumpărătorul; vânzătorul are obligația sa asigure vămuirea mărfii pentru export şi acoperă toate costurile de transport, livrare şi descărcare la destinația convenita; DAP înlocuiește vechile clauze DAF si DDU;</a:t>
            </a:r>
          </a:p>
          <a:p>
            <a:pPr algn="just">
              <a:spcBef>
                <a:spcPts val="600"/>
              </a:spcBef>
            </a:pPr>
            <a:r>
              <a:rPr lang="ro-MO" sz="1500" b="1" dirty="0"/>
              <a:t>DAT (</a:t>
            </a:r>
            <a:r>
              <a:rPr lang="ro-MO" sz="1500" b="1" dirty="0" err="1"/>
              <a:t>Delivered</a:t>
            </a:r>
            <a:r>
              <a:rPr lang="ro-MO" sz="1500" b="1" dirty="0"/>
              <a:t> At Terminal – livrat la terminal):</a:t>
            </a:r>
            <a:r>
              <a:rPr lang="ro-MO" sz="1500" dirty="0"/>
              <a:t> vânzătorul asigura livrarea şi descărcarea mărfurilor în terminalul stabilit cu comparatorul, unde terminalul poate fi chei portuar, depozit, terminal cargo sau CFR; vânzătorul are obligația să acopere vămuirea mărfii şi costurile cu livrarea şi descărcarea la terminalul convenit;</a:t>
            </a:r>
          </a:p>
          <a:p>
            <a:pPr algn="just">
              <a:spcBef>
                <a:spcPts val="600"/>
              </a:spcBef>
            </a:pPr>
            <a:r>
              <a:rPr lang="ro-MO" sz="1500" b="1" dirty="0"/>
              <a:t>DDP (</a:t>
            </a:r>
            <a:r>
              <a:rPr lang="ro-MO" sz="1500" b="1" dirty="0" err="1"/>
              <a:t>Delivered</a:t>
            </a:r>
            <a:r>
              <a:rPr lang="ro-MO" sz="1500" b="1" dirty="0"/>
              <a:t> </a:t>
            </a:r>
            <a:r>
              <a:rPr lang="ro-MO" sz="1500" b="1" dirty="0" err="1"/>
              <a:t>Duty</a:t>
            </a:r>
            <a:r>
              <a:rPr lang="ro-MO" sz="1500" b="1" dirty="0"/>
              <a:t> </a:t>
            </a:r>
            <a:r>
              <a:rPr lang="ro-MO" sz="1500" b="1" dirty="0" err="1"/>
              <a:t>Paid</a:t>
            </a:r>
            <a:r>
              <a:rPr lang="ro-MO" sz="1500" b="1" dirty="0"/>
              <a:t> – livrat cu taxele plătite):</a:t>
            </a:r>
            <a:r>
              <a:rPr lang="ro-MO" sz="1500" dirty="0"/>
              <a:t> livrarea se considera efectuata când marfa a fost pusa la dispoziția comparatorului, în locul convenit cu acesta; vânzătorul are obligația să acopere toate costurile si riscurile legate de livrarea mărfurilor in locul convenit, inclusiv taxele vamale, atât de export cat si de import la locul de destinație, precum şi alte taxe si speze legale de import;</a:t>
            </a:r>
            <a:endParaRPr lang="ru-RU" sz="1500" dirty="0"/>
          </a:p>
        </p:txBody>
      </p:sp>
      <p:sp>
        <p:nvSpPr>
          <p:cNvPr id="6" name="TextBox 5"/>
          <p:cNvSpPr txBox="1"/>
          <p:nvPr/>
        </p:nvSpPr>
        <p:spPr>
          <a:xfrm>
            <a:off x="7006905" y="1361578"/>
            <a:ext cx="4733150" cy="307777"/>
          </a:xfrm>
          <a:prstGeom prst="rect">
            <a:avLst/>
          </a:prstGeom>
          <a:noFill/>
        </p:spPr>
        <p:txBody>
          <a:bodyPr wrap="square" rtlCol="0">
            <a:spAutoFit/>
          </a:bodyPr>
          <a:lstStyle/>
          <a:p>
            <a:pPr algn="ctr"/>
            <a:r>
              <a:rPr lang="ro-MO" sz="1400" b="1" dirty="0"/>
              <a:t>APLICABILE TUTUROR MODALITĂȚILOR DE TRANSPORT</a:t>
            </a:r>
          </a:p>
        </p:txBody>
      </p:sp>
      <p:grpSp>
        <p:nvGrpSpPr>
          <p:cNvPr id="3" name="Группа 2"/>
          <p:cNvGrpSpPr/>
          <p:nvPr/>
        </p:nvGrpSpPr>
        <p:grpSpPr>
          <a:xfrm>
            <a:off x="80495" y="2375928"/>
            <a:ext cx="6845822" cy="3423300"/>
            <a:chOff x="80495" y="2375928"/>
            <a:chExt cx="6845822" cy="3423300"/>
          </a:xfrm>
        </p:grpSpPr>
        <p:pic>
          <p:nvPicPr>
            <p:cNvPr id="9" name="Picture 3" descr="C:\Users\ACSA1\Pictures\INCOTERMS 2020.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b="92115"/>
            <a:stretch/>
          </p:blipFill>
          <p:spPr bwMode="auto">
            <a:xfrm>
              <a:off x="409717" y="2375928"/>
              <a:ext cx="6422008" cy="68258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C:\Users\ACSA1\Pictures\INCOTERMS 2020.jpg"/>
            <p:cNvPicPr>
              <a:picLocks noChangeAspect="1" noChangeArrowheads="1"/>
            </p:cNvPicPr>
            <p:nvPr/>
          </p:nvPicPr>
          <p:blipFill rotWithShape="1">
            <a:blip r:embed="rId5">
              <a:extLst>
                <a:ext uri="{28A0092B-C50C-407E-A947-70E740481C1C}">
                  <a14:useLocalDpi xmlns:a14="http://schemas.microsoft.com/office/drawing/2010/main"/>
                </a:ext>
              </a:extLst>
            </a:blip>
            <a:srcRect t="41204" b="34692"/>
            <a:stretch/>
          </p:blipFill>
          <p:spPr bwMode="auto">
            <a:xfrm>
              <a:off x="351649" y="3058510"/>
              <a:ext cx="6574668" cy="2740718"/>
            </a:xfrm>
            <a:prstGeom prst="rect">
              <a:avLst/>
            </a:prstGeom>
            <a:noFill/>
            <a:extLst>
              <a:ext uri="{909E8E84-426E-40DD-AFC4-6F175D3DCCD1}">
                <a14:hiddenFill xmlns:a14="http://schemas.microsoft.com/office/drawing/2010/main">
                  <a:solidFill>
                    <a:srgbClr val="FFFFFF"/>
                  </a:solidFill>
                </a14:hiddenFill>
              </a:ext>
            </a:extLst>
          </p:spPr>
        </p:pic>
        <p:sp>
          <p:nvSpPr>
            <p:cNvPr id="20" name="Прямоугольник 19"/>
            <p:cNvSpPr/>
            <p:nvPr/>
          </p:nvSpPr>
          <p:spPr>
            <a:xfrm>
              <a:off x="80495" y="3107680"/>
              <a:ext cx="795324" cy="769441"/>
            </a:xfrm>
            <a:prstGeom prst="rect">
              <a:avLst/>
            </a:prstGeom>
            <a:solidFill>
              <a:srgbClr val="FFFF00"/>
            </a:solidFill>
            <a:ln>
              <a:solidFill>
                <a:srgbClr val="0000CC"/>
              </a:solidFill>
            </a:ln>
          </p:spPr>
          <p:txBody>
            <a:bodyPr wrap="square">
              <a:spAutoFit/>
            </a:bodyPr>
            <a:lstStyle/>
            <a:p>
              <a:pPr algn="ctr"/>
              <a:r>
                <a:rPr lang="ro-MO" sz="1100" b="1" dirty="0"/>
                <a:t>DAP </a:t>
              </a:r>
            </a:p>
            <a:p>
              <a:pPr algn="ctr"/>
              <a:endParaRPr lang="ro-MO" sz="1100" b="1" dirty="0"/>
            </a:p>
            <a:p>
              <a:pPr algn="ctr"/>
              <a:r>
                <a:rPr lang="ro-MO" sz="1100" b="1" dirty="0"/>
                <a:t>(</a:t>
              </a:r>
              <a:r>
                <a:rPr lang="ro-MO" sz="1100" b="1" dirty="0" err="1"/>
                <a:t>Delivered</a:t>
              </a:r>
              <a:r>
                <a:rPr lang="ro-MO" sz="1100" b="1" dirty="0"/>
                <a:t> At Place):</a:t>
              </a:r>
              <a:endParaRPr lang="ru-RU" sz="1100" dirty="0"/>
            </a:p>
          </p:txBody>
        </p:sp>
        <p:sp>
          <p:nvSpPr>
            <p:cNvPr id="21" name="Прямоугольник 20"/>
            <p:cNvSpPr/>
            <p:nvPr/>
          </p:nvSpPr>
          <p:spPr>
            <a:xfrm>
              <a:off x="80495" y="4080007"/>
              <a:ext cx="795324" cy="707886"/>
            </a:xfrm>
            <a:prstGeom prst="rect">
              <a:avLst/>
            </a:prstGeom>
            <a:solidFill>
              <a:srgbClr val="FFFF00"/>
            </a:solidFill>
            <a:ln>
              <a:solidFill>
                <a:srgbClr val="0000CC"/>
              </a:solidFill>
            </a:ln>
          </p:spPr>
          <p:txBody>
            <a:bodyPr wrap="square">
              <a:spAutoFit/>
            </a:bodyPr>
            <a:lstStyle/>
            <a:p>
              <a:pPr algn="ctr"/>
              <a:r>
                <a:rPr lang="ro-MO" sz="1000" b="1" dirty="0"/>
                <a:t>DAT </a:t>
              </a:r>
            </a:p>
            <a:p>
              <a:pPr algn="ctr"/>
              <a:r>
                <a:rPr lang="ro-MO" sz="1000" b="1" dirty="0"/>
                <a:t>(</a:t>
              </a:r>
              <a:r>
                <a:rPr lang="ro-MO" sz="1000" b="1" dirty="0" err="1"/>
                <a:t>Delivered</a:t>
              </a:r>
              <a:r>
                <a:rPr lang="ro-MO" sz="1000" b="1" dirty="0"/>
                <a:t> At Terminal)</a:t>
              </a:r>
              <a:endParaRPr lang="ru-RU" sz="1000" dirty="0"/>
            </a:p>
          </p:txBody>
        </p:sp>
        <p:sp>
          <p:nvSpPr>
            <p:cNvPr id="22" name="Прямоугольник 21"/>
            <p:cNvSpPr/>
            <p:nvPr/>
          </p:nvSpPr>
          <p:spPr>
            <a:xfrm>
              <a:off x="99374" y="5013829"/>
              <a:ext cx="795324" cy="707886"/>
            </a:xfrm>
            <a:prstGeom prst="rect">
              <a:avLst/>
            </a:prstGeom>
            <a:solidFill>
              <a:srgbClr val="FFFF00"/>
            </a:solidFill>
            <a:ln>
              <a:solidFill>
                <a:srgbClr val="0000CC"/>
              </a:solidFill>
            </a:ln>
          </p:spPr>
          <p:txBody>
            <a:bodyPr wrap="square">
              <a:spAutoFit/>
            </a:bodyPr>
            <a:lstStyle/>
            <a:p>
              <a:pPr algn="ctr"/>
              <a:r>
                <a:rPr lang="ro-MO" sz="1000" b="1" dirty="0"/>
                <a:t>DDP </a:t>
              </a:r>
            </a:p>
            <a:p>
              <a:pPr algn="ctr"/>
              <a:endParaRPr lang="ro-MO" sz="1000" b="1" dirty="0"/>
            </a:p>
            <a:p>
              <a:pPr algn="ctr"/>
              <a:r>
                <a:rPr lang="ro-MO" sz="1000" b="1" dirty="0"/>
                <a:t>(</a:t>
              </a:r>
              <a:r>
                <a:rPr lang="ro-MO" sz="1000" b="1" dirty="0" err="1"/>
                <a:t>Delivered</a:t>
              </a:r>
              <a:r>
                <a:rPr lang="ro-MO" sz="1000" b="1" dirty="0"/>
                <a:t> </a:t>
              </a:r>
              <a:r>
                <a:rPr lang="ro-MO" sz="1000" b="1" dirty="0" err="1"/>
                <a:t>Duty</a:t>
              </a:r>
              <a:r>
                <a:rPr lang="ro-MO" sz="1000" b="1" dirty="0"/>
                <a:t> </a:t>
              </a:r>
              <a:r>
                <a:rPr lang="ro-MO" sz="1000" b="1" dirty="0" err="1"/>
                <a:t>Paid</a:t>
              </a:r>
              <a:r>
                <a:rPr lang="ro-MO" sz="1000" b="1" dirty="0"/>
                <a:t>:</a:t>
              </a:r>
              <a:endParaRPr lang="ru-RU" sz="1000" dirty="0"/>
            </a:p>
          </p:txBody>
        </p:sp>
      </p:grpSp>
      <p:pic>
        <p:nvPicPr>
          <p:cNvPr id="5" name="Рисунок 4">
            <a:extLst>
              <a:ext uri="{FF2B5EF4-FFF2-40B4-BE49-F238E27FC236}">
                <a16:creationId xmlns:a16="http://schemas.microsoft.com/office/drawing/2014/main" id="{FA4FB497-C526-4F92-B63B-730DB6691C8D}"/>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15" name="Прямоугольник 2"/>
          <p:cNvSpPr>
            <a:spLocks noChangeArrowheads="1"/>
          </p:cNvSpPr>
          <p:nvPr/>
        </p:nvSpPr>
        <p:spPr bwMode="auto">
          <a:xfrm>
            <a:off x="351649" y="1452598"/>
            <a:ext cx="6480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1400" b="1" dirty="0">
                <a:solidFill>
                  <a:srgbClr val="FF0000"/>
                </a:solidFill>
              </a:rPr>
              <a:t>Regulile INCOTERMS stabilesc expres cine asigură: </a:t>
            </a:r>
          </a:p>
          <a:p>
            <a:pPr marL="285750" indent="-285750" algn="just">
              <a:buFont typeface="Wingdings" pitchFamily="2" charset="2"/>
              <a:buChar char="Ø"/>
            </a:pPr>
            <a:r>
              <a:rPr lang="ro-RO" sz="1400" b="1" dirty="0">
                <a:solidFill>
                  <a:srgbClr val="0000FF"/>
                </a:solidFill>
              </a:rPr>
              <a:t>plata cheltuielilor de transport pentru livrarea de mărfuri</a:t>
            </a:r>
            <a:r>
              <a:rPr lang="ro-MO" altLang="en-US" sz="1400" b="1" dirty="0">
                <a:solidFill>
                  <a:srgbClr val="0000FF"/>
                </a:solidFill>
              </a:rPr>
              <a:t>:</a:t>
            </a:r>
          </a:p>
          <a:p>
            <a:pPr marL="285750" indent="-285750" algn="just">
              <a:buFont typeface="Wingdings" pitchFamily="2" charset="2"/>
              <a:buChar char="Ø"/>
            </a:pPr>
            <a:r>
              <a:rPr lang="ro-RO" altLang="en-US" sz="1400" b="1" dirty="0">
                <a:solidFill>
                  <a:srgbClr val="0000FF"/>
                </a:solidFill>
              </a:rPr>
              <a:t>a</a:t>
            </a:r>
            <a:r>
              <a:rPr lang="ro-RO" sz="1400" b="1" dirty="0">
                <a:solidFill>
                  <a:srgbClr val="0000FF"/>
                </a:solidFill>
              </a:rPr>
              <a:t>sigurarea riscurilor pentru transportul şi livrarea mărfii </a:t>
            </a:r>
            <a:r>
              <a:rPr lang="ro-MO" altLang="en-US" sz="1400" b="1" dirty="0">
                <a:solidFill>
                  <a:srgbClr val="0000FF"/>
                </a:solidFill>
              </a:rPr>
              <a:t>:</a:t>
            </a:r>
          </a:p>
          <a:p>
            <a:pPr marL="285750" lvl="0" indent="-285750" algn="just">
              <a:buFont typeface="Wingdings" pitchFamily="2" charset="2"/>
              <a:buChar char="Ø"/>
            </a:pPr>
            <a:r>
              <a:rPr lang="ro-RO" altLang="en-US" sz="1400" b="1" dirty="0">
                <a:solidFill>
                  <a:srgbClr val="0000FF"/>
                </a:solidFill>
              </a:rPr>
              <a:t>l</a:t>
            </a:r>
            <a:r>
              <a:rPr lang="ro-RO" sz="1400" b="1" dirty="0">
                <a:solidFill>
                  <a:srgbClr val="0000FF"/>
                </a:solidFill>
              </a:rPr>
              <a:t>ivrarea şi descărcarea fizică a mărfii la rampa importatorului</a:t>
            </a:r>
            <a:r>
              <a:rPr lang="ro-MO" altLang="en-US" sz="1400" b="1" dirty="0">
                <a:solidFill>
                  <a:srgbClr val="0000FF"/>
                </a:solidFill>
              </a:rPr>
              <a:t>:</a:t>
            </a:r>
            <a:endParaRPr lang="en-US" altLang="en-US" sz="1400" b="1" dirty="0">
              <a:solidFill>
                <a:srgbClr val="0000FF"/>
              </a:solidFill>
            </a:endParaRPr>
          </a:p>
        </p:txBody>
      </p:sp>
    </p:spTree>
    <p:extLst>
      <p:ext uri="{BB962C8B-B14F-4D97-AF65-F5344CB8AC3E}">
        <p14:creationId xmlns:p14="http://schemas.microsoft.com/office/powerpoint/2010/main" val="398951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V</a:t>
            </a:r>
            <a:r>
              <a:rPr lang="en-US" b="1" dirty="0">
                <a:solidFill>
                  <a:srgbClr val="0000CC"/>
                </a:solidFill>
              </a:rPr>
              <a:t>. </a:t>
            </a:r>
            <a:r>
              <a:rPr lang="x-none" b="1">
                <a:solidFill>
                  <a:srgbClr val="0000CC"/>
                </a:solidFill>
              </a:rPr>
              <a:t>MODALITĂȚILE DE LIVRARE - RECEPŢIONARE A MĂRFII ÎN CONFORMITATE CU INCOTERMS 20</a:t>
            </a:r>
            <a:r>
              <a:rPr lang="ro-RO" b="1" dirty="0">
                <a:solidFill>
                  <a:srgbClr val="0000CC"/>
                </a:solidFill>
              </a:rPr>
              <a:t>2</a:t>
            </a:r>
            <a:r>
              <a:rPr lang="x-none" b="1">
                <a:solidFill>
                  <a:srgbClr val="0000CC"/>
                </a:solidFill>
              </a:rPr>
              <a:t>0</a:t>
            </a:r>
            <a:endParaRPr lang="ru-RU" b="1" dirty="0">
              <a:solidFill>
                <a:srgbClr val="0000CC"/>
              </a:solidFill>
            </a:endParaRPr>
          </a:p>
        </p:txBody>
      </p:sp>
      <p:grpSp>
        <p:nvGrpSpPr>
          <p:cNvPr id="3" name="Группа 2"/>
          <p:cNvGrpSpPr/>
          <p:nvPr/>
        </p:nvGrpSpPr>
        <p:grpSpPr>
          <a:xfrm>
            <a:off x="61192" y="2623425"/>
            <a:ext cx="7230321" cy="3655744"/>
            <a:chOff x="1" y="1896805"/>
            <a:chExt cx="7230321" cy="3655744"/>
          </a:xfrm>
        </p:grpSpPr>
        <p:pic>
          <p:nvPicPr>
            <p:cNvPr id="12" name="Picture 3" descr="C:\Users\ACSA1\Pictures\INCOTERMS 2020.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t="1" b="92022"/>
            <a:stretch/>
          </p:blipFill>
          <p:spPr bwMode="auto">
            <a:xfrm>
              <a:off x="574328" y="1896805"/>
              <a:ext cx="6422008" cy="53108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p:cNvPicPr>
              <a:picLocks noChangeAspect="1" noChangeArrowheads="1"/>
            </p:cNvPicPr>
            <p:nvPr/>
          </p:nvPicPr>
          <p:blipFill rotWithShape="1">
            <a:blip r:embed="rId5">
              <a:extLst>
                <a:ext uri="{28A0092B-C50C-407E-A947-70E740481C1C}">
                  <a14:useLocalDpi xmlns:a14="http://schemas.microsoft.com/office/drawing/2010/main"/>
                </a:ext>
              </a:extLst>
            </a:blip>
            <a:srcRect l="60672" t="58726" r="5571" b="22309"/>
            <a:stretch/>
          </p:blipFill>
          <p:spPr bwMode="auto">
            <a:xfrm>
              <a:off x="340342" y="2441486"/>
              <a:ext cx="6889980" cy="3111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Прямоугольник 20"/>
            <p:cNvSpPr/>
            <p:nvPr/>
          </p:nvSpPr>
          <p:spPr>
            <a:xfrm>
              <a:off x="1" y="2427890"/>
              <a:ext cx="944059" cy="707886"/>
            </a:xfrm>
            <a:prstGeom prst="rect">
              <a:avLst/>
            </a:prstGeom>
            <a:solidFill>
              <a:srgbClr val="FFFF00"/>
            </a:solidFill>
            <a:ln>
              <a:solidFill>
                <a:srgbClr val="0000CC"/>
              </a:solidFill>
            </a:ln>
          </p:spPr>
          <p:txBody>
            <a:bodyPr wrap="square">
              <a:spAutoFit/>
            </a:bodyPr>
            <a:lstStyle/>
            <a:p>
              <a:pPr algn="ctr"/>
              <a:r>
                <a:rPr lang="ro-MO" sz="1000" b="1" dirty="0"/>
                <a:t>FAS </a:t>
              </a:r>
            </a:p>
            <a:p>
              <a:pPr algn="ctr"/>
              <a:r>
                <a:rPr lang="ro-MO" sz="1000" b="1" dirty="0"/>
                <a:t>(</a:t>
              </a:r>
              <a:r>
                <a:rPr lang="ro-MO" sz="1000" b="1" dirty="0" err="1"/>
                <a:t>Free</a:t>
              </a:r>
              <a:r>
                <a:rPr lang="ro-MO" sz="1000" b="1" dirty="0"/>
                <a:t> </a:t>
              </a:r>
              <a:r>
                <a:rPr lang="ro-MO" sz="1000" b="1" dirty="0" err="1"/>
                <a:t>Alongside</a:t>
              </a:r>
              <a:r>
                <a:rPr lang="ro-MO" sz="1000" b="1" dirty="0"/>
                <a:t> </a:t>
              </a:r>
              <a:r>
                <a:rPr lang="ro-MO" sz="1000" b="1" dirty="0" err="1"/>
                <a:t>Ship</a:t>
              </a:r>
              <a:r>
                <a:rPr lang="ro-MO" sz="1000" b="1" dirty="0"/>
                <a:t>)</a:t>
              </a:r>
              <a:endParaRPr lang="ru-RU" sz="950" dirty="0"/>
            </a:p>
          </p:txBody>
        </p:sp>
        <p:sp>
          <p:nvSpPr>
            <p:cNvPr id="22" name="Прямоугольник 21"/>
            <p:cNvSpPr/>
            <p:nvPr/>
          </p:nvSpPr>
          <p:spPr>
            <a:xfrm>
              <a:off x="61192" y="3326431"/>
              <a:ext cx="882868" cy="553998"/>
            </a:xfrm>
            <a:prstGeom prst="rect">
              <a:avLst/>
            </a:prstGeom>
            <a:solidFill>
              <a:srgbClr val="FFFF00"/>
            </a:solidFill>
            <a:ln>
              <a:solidFill>
                <a:srgbClr val="0000CC"/>
              </a:solidFill>
            </a:ln>
          </p:spPr>
          <p:txBody>
            <a:bodyPr wrap="square">
              <a:spAutoFit/>
            </a:bodyPr>
            <a:lstStyle/>
            <a:p>
              <a:pPr algn="ctr"/>
              <a:r>
                <a:rPr lang="ro-MO" sz="1000" b="1" dirty="0"/>
                <a:t>FOB </a:t>
              </a:r>
            </a:p>
            <a:p>
              <a:pPr algn="ctr"/>
              <a:r>
                <a:rPr lang="ro-MO" sz="1000" b="1" dirty="0"/>
                <a:t>(</a:t>
              </a:r>
              <a:r>
                <a:rPr lang="ro-MO" sz="1000" b="1" dirty="0" err="1"/>
                <a:t>Free</a:t>
              </a:r>
              <a:r>
                <a:rPr lang="ro-MO" sz="1000" b="1" dirty="0"/>
                <a:t> On Board)</a:t>
              </a:r>
              <a:endParaRPr lang="ru-RU" sz="950" dirty="0"/>
            </a:p>
          </p:txBody>
        </p:sp>
        <p:sp>
          <p:nvSpPr>
            <p:cNvPr id="23" name="Прямоугольник 22"/>
            <p:cNvSpPr/>
            <p:nvPr/>
          </p:nvSpPr>
          <p:spPr>
            <a:xfrm>
              <a:off x="30596" y="4151215"/>
              <a:ext cx="882868" cy="600164"/>
            </a:xfrm>
            <a:prstGeom prst="rect">
              <a:avLst/>
            </a:prstGeom>
            <a:solidFill>
              <a:srgbClr val="FFFF00"/>
            </a:solidFill>
            <a:ln>
              <a:solidFill>
                <a:srgbClr val="0000CC"/>
              </a:solidFill>
            </a:ln>
          </p:spPr>
          <p:txBody>
            <a:bodyPr wrap="square">
              <a:spAutoFit/>
            </a:bodyPr>
            <a:lstStyle/>
            <a:p>
              <a:pPr algn="ctr"/>
              <a:r>
                <a:rPr lang="ro-MO" sz="1100" b="1" dirty="0"/>
                <a:t>CFR </a:t>
              </a:r>
            </a:p>
            <a:p>
              <a:pPr algn="ctr"/>
              <a:r>
                <a:rPr lang="ro-MO" sz="1100" b="1" dirty="0"/>
                <a:t>(Cost </a:t>
              </a:r>
              <a:r>
                <a:rPr lang="ro-MO" sz="1100" b="1" dirty="0" err="1"/>
                <a:t>and</a:t>
              </a:r>
              <a:r>
                <a:rPr lang="ro-MO" sz="1100" b="1" dirty="0"/>
                <a:t> </a:t>
              </a:r>
              <a:r>
                <a:rPr lang="ro-MO" sz="1100" b="1" dirty="0" err="1"/>
                <a:t>Freight</a:t>
              </a:r>
              <a:r>
                <a:rPr lang="ro-MO" sz="1000" b="1" dirty="0"/>
                <a:t>)</a:t>
              </a:r>
              <a:endParaRPr lang="ru-RU" sz="950" dirty="0"/>
            </a:p>
          </p:txBody>
        </p:sp>
        <p:sp>
          <p:nvSpPr>
            <p:cNvPr id="24" name="Прямоугольник 23"/>
            <p:cNvSpPr/>
            <p:nvPr/>
          </p:nvSpPr>
          <p:spPr>
            <a:xfrm>
              <a:off x="61192" y="4834524"/>
              <a:ext cx="875818" cy="707886"/>
            </a:xfrm>
            <a:prstGeom prst="rect">
              <a:avLst/>
            </a:prstGeom>
            <a:solidFill>
              <a:srgbClr val="FFFF00"/>
            </a:solidFill>
            <a:ln>
              <a:solidFill>
                <a:srgbClr val="0000CC"/>
              </a:solidFill>
            </a:ln>
          </p:spPr>
          <p:txBody>
            <a:bodyPr wrap="square">
              <a:spAutoFit/>
            </a:bodyPr>
            <a:lstStyle/>
            <a:p>
              <a:pPr algn="ctr"/>
              <a:r>
                <a:rPr lang="ro-MO" sz="1000" b="1" dirty="0"/>
                <a:t>CIF </a:t>
              </a:r>
            </a:p>
            <a:p>
              <a:pPr algn="ctr"/>
              <a:r>
                <a:rPr lang="ro-MO" sz="1000" b="1" dirty="0"/>
                <a:t>(Cost, Insurance </a:t>
              </a:r>
              <a:r>
                <a:rPr lang="ro-MO" sz="1000" b="1" dirty="0" err="1"/>
                <a:t>and</a:t>
              </a:r>
              <a:r>
                <a:rPr lang="ro-MO" sz="1000" b="1" dirty="0"/>
                <a:t> </a:t>
              </a:r>
              <a:r>
                <a:rPr lang="ro-MO" sz="1000" b="1" dirty="0" err="1"/>
                <a:t>Freight</a:t>
              </a:r>
              <a:r>
                <a:rPr lang="ro-MO" sz="1000" b="1" dirty="0"/>
                <a:t>)</a:t>
              </a:r>
              <a:endParaRPr lang="ru-RU" sz="950" dirty="0"/>
            </a:p>
          </p:txBody>
        </p:sp>
      </p:grpSp>
      <p:sp>
        <p:nvSpPr>
          <p:cNvPr id="25" name="Прямоугольник 24"/>
          <p:cNvSpPr/>
          <p:nvPr/>
        </p:nvSpPr>
        <p:spPr>
          <a:xfrm>
            <a:off x="7535917" y="2312183"/>
            <a:ext cx="4413539" cy="4416594"/>
          </a:xfrm>
          <a:prstGeom prst="rect">
            <a:avLst/>
          </a:prstGeom>
        </p:spPr>
        <p:txBody>
          <a:bodyPr wrap="square">
            <a:spAutoFit/>
          </a:bodyPr>
          <a:lstStyle/>
          <a:p>
            <a:pPr algn="just">
              <a:spcBef>
                <a:spcPts val="600"/>
              </a:spcBef>
            </a:pPr>
            <a:r>
              <a:rPr lang="ro-MO" sz="1400" b="1" dirty="0"/>
              <a:t>FAS (</a:t>
            </a:r>
            <a:r>
              <a:rPr lang="ro-MO" sz="1400" b="1" dirty="0" err="1"/>
              <a:t>Free</a:t>
            </a:r>
            <a:r>
              <a:rPr lang="ro-MO" sz="1400" b="1" dirty="0"/>
              <a:t> </a:t>
            </a:r>
            <a:r>
              <a:rPr lang="ro-MO" sz="1400" b="1" dirty="0" err="1"/>
              <a:t>Alongside</a:t>
            </a:r>
            <a:r>
              <a:rPr lang="ro-MO" sz="1400" b="1" dirty="0"/>
              <a:t> </a:t>
            </a:r>
            <a:r>
              <a:rPr lang="ro-MO" sz="1400" b="1" dirty="0" err="1"/>
              <a:t>Ship</a:t>
            </a:r>
            <a:r>
              <a:rPr lang="ro-MO" sz="1400" b="1" dirty="0"/>
              <a:t> – liber lângă vas):</a:t>
            </a:r>
            <a:r>
              <a:rPr lang="ro-MO" sz="1400" dirty="0"/>
              <a:t> vânzătorul şi-a îndeplinit obligația de livrare când marfa este lângă vas, pe chei, în șlepuri sau </a:t>
            </a:r>
            <a:r>
              <a:rPr lang="ro-MO" sz="1400" dirty="0" err="1"/>
              <a:t>barje</a:t>
            </a:r>
            <a:r>
              <a:rPr lang="ro-MO" sz="1400" dirty="0"/>
              <a:t>, in portul de încărcare convenit;</a:t>
            </a:r>
          </a:p>
          <a:p>
            <a:pPr algn="just">
              <a:spcBef>
                <a:spcPts val="600"/>
              </a:spcBef>
            </a:pPr>
            <a:r>
              <a:rPr lang="ro-MO" sz="1400" b="1" dirty="0"/>
              <a:t>FOB (</a:t>
            </a:r>
            <a:r>
              <a:rPr lang="ro-MO" sz="1400" b="1" dirty="0" err="1"/>
              <a:t>Free</a:t>
            </a:r>
            <a:r>
              <a:rPr lang="ro-MO" sz="1400" b="1" dirty="0"/>
              <a:t> On Board – liber la bord)</a:t>
            </a:r>
            <a:r>
              <a:rPr lang="ro-MO" sz="1400" dirty="0"/>
              <a:t>: vânzătorul şi-a îndeplinit obligația de livrare când marfa trece balustrada vasului, in portul de incarnare convenit;</a:t>
            </a:r>
          </a:p>
          <a:p>
            <a:pPr algn="just">
              <a:spcBef>
                <a:spcPts val="600"/>
              </a:spcBef>
            </a:pPr>
            <a:r>
              <a:rPr lang="ro-MO" sz="1400" b="1" dirty="0"/>
              <a:t>CFR (Cost </a:t>
            </a:r>
            <a:r>
              <a:rPr lang="ro-MO" sz="1400" b="1" dirty="0" err="1"/>
              <a:t>and</a:t>
            </a:r>
            <a:r>
              <a:rPr lang="ro-MO" sz="1400" b="1" dirty="0"/>
              <a:t> </a:t>
            </a:r>
            <a:r>
              <a:rPr lang="ro-MO" sz="1400" b="1" dirty="0" err="1"/>
              <a:t>Freight</a:t>
            </a:r>
            <a:r>
              <a:rPr lang="ro-MO" sz="1400" b="1" dirty="0"/>
              <a:t> – </a:t>
            </a:r>
            <a:r>
              <a:rPr lang="ro-MO" sz="1400" b="1" dirty="0" err="1"/>
              <a:t>cost</a:t>
            </a:r>
            <a:r>
              <a:rPr lang="ro-MO" sz="1400" b="1" dirty="0"/>
              <a:t> şi transport):</a:t>
            </a:r>
            <a:r>
              <a:rPr lang="ro-MO" sz="1400" dirty="0"/>
              <a:t> vânzătorul este responsabil cu plata costurilor necesare pentru aducerea mărfii în portul de destinație convenit dar riscurile de pierdere sau deteriorare a mărfii sunt preluate de vânzător când marfa trece balustrada vasului in portul de încărcare;</a:t>
            </a:r>
          </a:p>
          <a:p>
            <a:pPr algn="just">
              <a:spcBef>
                <a:spcPts val="600"/>
              </a:spcBef>
            </a:pPr>
            <a:r>
              <a:rPr lang="ro-MO" sz="1400" b="1" dirty="0"/>
              <a:t>CIF (Cost, Insurance </a:t>
            </a:r>
            <a:r>
              <a:rPr lang="ro-MO" sz="1400" b="1" dirty="0" err="1"/>
              <a:t>and</a:t>
            </a:r>
            <a:r>
              <a:rPr lang="ro-MO" sz="1400" b="1" dirty="0"/>
              <a:t> </a:t>
            </a:r>
            <a:r>
              <a:rPr lang="ro-MO" sz="1400" b="1" dirty="0" err="1"/>
              <a:t>Freight</a:t>
            </a:r>
            <a:r>
              <a:rPr lang="ro-MO" sz="1400" b="1" dirty="0"/>
              <a:t> – cost, asigurare şi </a:t>
            </a:r>
            <a:r>
              <a:rPr lang="ro-MO" sz="1400" b="1" dirty="0" err="1"/>
              <a:t>trasport</a:t>
            </a:r>
            <a:r>
              <a:rPr lang="ro-MO" sz="1400" b="1" dirty="0"/>
              <a:t>):</a:t>
            </a:r>
            <a:r>
              <a:rPr lang="ro-MO" sz="1400" dirty="0"/>
              <a:t> vânzătorul are aceleași obligații ca în cazul CFR şi in plus acoperă şi asigurarea mărfii pentru situații de pierdere sau deteriorare pe timpul transportului; de asemenea implica obligația vânzătorului sa acopere vămuirea mărfii pentru export;</a:t>
            </a:r>
            <a:endParaRPr lang="ru-RU" sz="1400" dirty="0"/>
          </a:p>
        </p:txBody>
      </p:sp>
      <p:sp>
        <p:nvSpPr>
          <p:cNvPr id="26" name="TextBox 25"/>
          <p:cNvSpPr txBox="1"/>
          <p:nvPr/>
        </p:nvSpPr>
        <p:spPr>
          <a:xfrm>
            <a:off x="7216307" y="1459111"/>
            <a:ext cx="4733150" cy="738664"/>
          </a:xfrm>
          <a:prstGeom prst="rect">
            <a:avLst/>
          </a:prstGeom>
          <a:noFill/>
        </p:spPr>
        <p:txBody>
          <a:bodyPr wrap="square" rtlCol="0">
            <a:spAutoFit/>
          </a:bodyPr>
          <a:lstStyle/>
          <a:p>
            <a:pPr algn="ctr"/>
            <a:r>
              <a:rPr lang="ro-MO" sz="1400" b="1" dirty="0"/>
              <a:t>APLICABILE TUTUROR MODALITĂȚILOR DE TRANSPORT </a:t>
            </a:r>
            <a:r>
              <a:rPr lang="pt-BR" sz="1400" b="1" dirty="0"/>
              <a:t>MARITIM SAU TRANSPORTUL EFECTUAT PE APELE INTERIOARE NAVIGABILE</a:t>
            </a:r>
          </a:p>
        </p:txBody>
      </p:sp>
      <p:pic>
        <p:nvPicPr>
          <p:cNvPr id="5" name="Рисунок 4">
            <a:extLst>
              <a:ext uri="{FF2B5EF4-FFF2-40B4-BE49-F238E27FC236}">
                <a16:creationId xmlns:a16="http://schemas.microsoft.com/office/drawing/2014/main" id="{106D4E96-6AD1-4B17-9FC4-27435F078575}"/>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16" name="Прямоугольник 2"/>
          <p:cNvSpPr>
            <a:spLocks noChangeArrowheads="1"/>
          </p:cNvSpPr>
          <p:nvPr/>
        </p:nvSpPr>
        <p:spPr bwMode="auto">
          <a:xfrm>
            <a:off x="351649" y="1459111"/>
            <a:ext cx="64800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1400" b="1" dirty="0">
                <a:solidFill>
                  <a:srgbClr val="FF0000"/>
                </a:solidFill>
              </a:rPr>
              <a:t>Regulile INCOTERMS stabilesc expres cine asigură: </a:t>
            </a:r>
          </a:p>
          <a:p>
            <a:pPr marL="285750" indent="-285750" algn="just">
              <a:buFont typeface="Wingdings" pitchFamily="2" charset="2"/>
              <a:buChar char="Ø"/>
            </a:pPr>
            <a:r>
              <a:rPr lang="ro-RO" sz="1400" b="1" dirty="0">
                <a:solidFill>
                  <a:srgbClr val="0000FF"/>
                </a:solidFill>
              </a:rPr>
              <a:t>plata cheltuielilor de transport pentru livrarea de mărfuri</a:t>
            </a:r>
            <a:r>
              <a:rPr lang="ro-MO" altLang="en-US" sz="1400" b="1" dirty="0">
                <a:solidFill>
                  <a:srgbClr val="0000FF"/>
                </a:solidFill>
              </a:rPr>
              <a:t>:</a:t>
            </a:r>
          </a:p>
          <a:p>
            <a:pPr marL="285750" indent="-285750" algn="just">
              <a:buFont typeface="Wingdings" pitchFamily="2" charset="2"/>
              <a:buChar char="Ø"/>
            </a:pPr>
            <a:r>
              <a:rPr lang="ro-RO" altLang="en-US" sz="1400" b="1" dirty="0">
                <a:solidFill>
                  <a:srgbClr val="0000FF"/>
                </a:solidFill>
              </a:rPr>
              <a:t>a</a:t>
            </a:r>
            <a:r>
              <a:rPr lang="ro-RO" sz="1400" b="1" dirty="0">
                <a:solidFill>
                  <a:srgbClr val="0000FF"/>
                </a:solidFill>
              </a:rPr>
              <a:t>sigurarea riscurilor pentru transportul şi livrarea mărfii </a:t>
            </a:r>
            <a:r>
              <a:rPr lang="ro-MO" altLang="en-US" sz="1400" b="1" dirty="0">
                <a:solidFill>
                  <a:srgbClr val="0000FF"/>
                </a:solidFill>
              </a:rPr>
              <a:t>:</a:t>
            </a:r>
          </a:p>
          <a:p>
            <a:pPr marL="285750" lvl="0" indent="-285750" algn="just">
              <a:buFont typeface="Wingdings" pitchFamily="2" charset="2"/>
              <a:buChar char="Ø"/>
            </a:pPr>
            <a:r>
              <a:rPr lang="ro-RO" altLang="en-US" sz="1400" b="1" dirty="0">
                <a:solidFill>
                  <a:srgbClr val="0000FF"/>
                </a:solidFill>
              </a:rPr>
              <a:t>l</a:t>
            </a:r>
            <a:r>
              <a:rPr lang="ro-RO" sz="1400" b="1" dirty="0">
                <a:solidFill>
                  <a:srgbClr val="0000FF"/>
                </a:solidFill>
              </a:rPr>
              <a:t>ivrarea şi descărcarea fizică a mărfii la rampa importatorului</a:t>
            </a:r>
            <a:r>
              <a:rPr lang="ro-MO" altLang="en-US" sz="1400" b="1" dirty="0">
                <a:solidFill>
                  <a:srgbClr val="0000FF"/>
                </a:solidFill>
              </a:rPr>
              <a:t>:</a:t>
            </a:r>
            <a:endParaRPr lang="en-US" altLang="en-US" sz="1400" b="1" dirty="0">
              <a:solidFill>
                <a:srgbClr val="0000FF"/>
              </a:solidFill>
            </a:endParaRPr>
          </a:p>
        </p:txBody>
      </p:sp>
    </p:spTree>
    <p:extLst>
      <p:ext uri="{BB962C8B-B14F-4D97-AF65-F5344CB8AC3E}">
        <p14:creationId xmlns:p14="http://schemas.microsoft.com/office/powerpoint/2010/main" val="34912758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C2067E73-5361-4B91-9760-07E567CEF5F5}"/>
              </a:ext>
            </a:extLst>
          </p:cNvPr>
          <p:cNvSpPr>
            <a:spLocks noGrp="1"/>
          </p:cNvSpPr>
          <p:nvPr>
            <p:ph idx="1"/>
          </p:nvPr>
        </p:nvSpPr>
        <p:spPr>
          <a:xfrm>
            <a:off x="398497" y="2142066"/>
            <a:ext cx="11234704" cy="4525433"/>
          </a:xfrm>
        </p:spPr>
        <p:txBody>
          <a:bodyPr>
            <a:noAutofit/>
          </a:bodyPr>
          <a:lstStyle/>
          <a:p>
            <a:pPr marL="0" indent="0" algn="just">
              <a:spcBef>
                <a:spcPts val="600"/>
              </a:spcBef>
              <a:buNone/>
            </a:pPr>
            <a:r>
              <a:rPr lang="ru-RU" sz="1800" b="1" dirty="0">
                <a:latin typeface="Arial" pitchFamily="34" charset="0"/>
                <a:cs typeface="Arial" pitchFamily="34" charset="0"/>
              </a:rPr>
              <a:t>ЕДИНЫЙ ТАМОЖЕННЫЙ ТАРИФ</a:t>
            </a:r>
            <a:r>
              <a:rPr lang="en-US" sz="1800" b="1" dirty="0">
                <a:latin typeface="Arial" pitchFamily="34" charset="0"/>
                <a:cs typeface="Arial" pitchFamily="34" charset="0"/>
              </a:rPr>
              <a:t> </a:t>
            </a:r>
            <a:r>
              <a:rPr lang="ru-RU" sz="1800" b="1" dirty="0">
                <a:latin typeface="Arial" pitchFamily="34" charset="0"/>
                <a:cs typeface="Arial" pitchFamily="34" charset="0"/>
              </a:rPr>
              <a:t>Евразийского экономического союза </a:t>
            </a:r>
            <a:r>
              <a:rPr lang="ru-RU" sz="1800" dirty="0">
                <a:latin typeface="Arial" pitchFamily="34" charset="0"/>
                <a:cs typeface="Arial" pitchFamily="34" charset="0"/>
              </a:rPr>
              <a:t> </a:t>
            </a:r>
            <a:r>
              <a:rPr lang="en-US" sz="1800" dirty="0">
                <a:latin typeface="Arial" pitchFamily="34" charset="0"/>
                <a:cs typeface="Arial" pitchFamily="34" charset="0"/>
              </a:rPr>
              <a:t>- </a:t>
            </a:r>
            <a:r>
              <a:rPr lang="en-US" sz="1800" b="1" dirty="0">
                <a:solidFill>
                  <a:srgbClr val="FF0000"/>
                </a:solidFill>
                <a:latin typeface="Arial" pitchFamily="34" charset="0"/>
                <a:cs typeface="Arial" pitchFamily="34" charset="0"/>
              </a:rPr>
              <a:t>(</a:t>
            </a:r>
            <a:r>
              <a:rPr lang="ro-MO" sz="1800" b="1" dirty="0">
                <a:solidFill>
                  <a:srgbClr val="FF0000"/>
                </a:solidFill>
                <a:latin typeface="Arial" pitchFamily="34" charset="0"/>
                <a:cs typeface="Arial" pitchFamily="34" charset="0"/>
              </a:rPr>
              <a:t>TARIFUL VAMAL UNIT al Uniunii Economice Eurasiatice</a:t>
            </a:r>
            <a:r>
              <a:rPr lang="en-US" sz="1800" b="1" dirty="0">
                <a:solidFill>
                  <a:srgbClr val="FF0000"/>
                </a:solidFill>
                <a:latin typeface="Arial" pitchFamily="34" charset="0"/>
                <a:cs typeface="Arial" pitchFamily="34" charset="0"/>
              </a:rPr>
              <a:t>) </a:t>
            </a:r>
            <a:r>
              <a:rPr lang="ru-RU" sz="1800" dirty="0">
                <a:latin typeface="Arial" pitchFamily="34" charset="0"/>
                <a:cs typeface="Arial" pitchFamily="34" charset="0"/>
              </a:rPr>
              <a:t>— </a:t>
            </a:r>
            <a:r>
              <a:rPr lang="ro-RO" sz="1800" b="1" dirty="0">
                <a:latin typeface="Arial" pitchFamily="34" charset="0"/>
                <a:cs typeface="Arial" pitchFamily="34" charset="0"/>
              </a:rPr>
              <a:t>INLUDE, continuare</a:t>
            </a:r>
            <a:endParaRPr lang="en-US" sz="1800" b="1" dirty="0">
              <a:latin typeface="Arial" pitchFamily="34" charset="0"/>
              <a:cs typeface="Arial" pitchFamily="34" charset="0"/>
            </a:endParaRPr>
          </a:p>
          <a:p>
            <a:pPr algn="just">
              <a:spcBef>
                <a:spcPts val="600"/>
              </a:spcBef>
              <a:buFont typeface="Wingdings" pitchFamily="2" charset="2"/>
              <a:buChar char="§"/>
            </a:pPr>
            <a:r>
              <a:rPr lang="vi-VN" sz="1800" dirty="0">
                <a:latin typeface="Arial" pitchFamily="34" charset="0"/>
                <a:cs typeface="Arial" pitchFamily="34" charset="0"/>
              </a:rPr>
              <a:t>Secțiunea 14. Perle naturale sau de cultură, pietre prețioase sau semiprețioase, metale prețioase, metale îmbrăcate cu metale prețioase și articole din acestea; bijuterii; monede.</a:t>
            </a:r>
          </a:p>
          <a:p>
            <a:pPr algn="just">
              <a:spcBef>
                <a:spcPts val="600"/>
              </a:spcBef>
              <a:buFont typeface="Wingdings" pitchFamily="2" charset="2"/>
              <a:buChar char="§"/>
            </a:pPr>
            <a:r>
              <a:rPr lang="vi-VN" sz="1800" dirty="0">
                <a:latin typeface="Arial" pitchFamily="34" charset="0"/>
                <a:cs typeface="Arial" pitchFamily="34" charset="0"/>
              </a:rPr>
              <a:t>Secțiunea 15. Metale de bază și produse din acestea.</a:t>
            </a:r>
          </a:p>
          <a:p>
            <a:pPr algn="just">
              <a:spcBef>
                <a:spcPts val="600"/>
              </a:spcBef>
              <a:buFont typeface="Wingdings" pitchFamily="2" charset="2"/>
              <a:buChar char="§"/>
            </a:pPr>
            <a:r>
              <a:rPr lang="vi-VN" sz="1800" dirty="0">
                <a:latin typeface="Arial" pitchFamily="34" charset="0"/>
                <a:cs typeface="Arial" pitchFamily="34" charset="0"/>
              </a:rPr>
              <a:t>Secțiunea 16. Mașini, echipamente și mecanisme; Echipament electric; părțile lor; echipamente de înregistrare a sunetului și de reproducere a sunetului, echipamente pentru înregistrarea și reproducerea imaginilor și sunetului de televiziune, a pieselor și accesoriilor acestora.</a:t>
            </a:r>
          </a:p>
          <a:p>
            <a:pPr algn="just">
              <a:spcBef>
                <a:spcPts val="600"/>
              </a:spcBef>
              <a:buFont typeface="Wingdings" pitchFamily="2" charset="2"/>
              <a:buChar char="§"/>
            </a:pPr>
            <a:r>
              <a:rPr lang="vi-VN" sz="1800" dirty="0">
                <a:latin typeface="Arial" pitchFamily="34" charset="0"/>
                <a:cs typeface="Arial" pitchFamily="34" charset="0"/>
              </a:rPr>
              <a:t>Secțiunea 17. Mijloace de transport terestru, aeronave, ambarcațiuni plutitoare și dispozitive și echipamente legate de transport.</a:t>
            </a:r>
          </a:p>
          <a:p>
            <a:pPr algn="just">
              <a:spcBef>
                <a:spcPts val="600"/>
              </a:spcBef>
              <a:buFont typeface="Wingdings" pitchFamily="2" charset="2"/>
              <a:buChar char="§"/>
            </a:pPr>
            <a:r>
              <a:rPr lang="vi-VN" sz="1800" dirty="0">
                <a:latin typeface="Arial" pitchFamily="34" charset="0"/>
                <a:cs typeface="Arial" pitchFamily="34" charset="0"/>
              </a:rPr>
              <a:t>Secțiunea 18. Instrumente și aparate optice, fotografice, cinematografice, de măsurare, control, precizie, medicale sau chirurgicale; ceasuri de tot felul; instrumente muzicale; piesele și accesoriile acestora.</a:t>
            </a:r>
          </a:p>
          <a:p>
            <a:pPr algn="just">
              <a:spcBef>
                <a:spcPts val="600"/>
              </a:spcBef>
              <a:buFont typeface="Wingdings" pitchFamily="2" charset="2"/>
              <a:buChar char="§"/>
            </a:pPr>
            <a:r>
              <a:rPr lang="vi-VN" sz="1800" dirty="0">
                <a:latin typeface="Arial" pitchFamily="34" charset="0"/>
                <a:cs typeface="Arial" pitchFamily="34" charset="0"/>
              </a:rPr>
              <a:t>Secțiunea 19. Arme și muniție; piese și accesorii ale acestora.</a:t>
            </a:r>
          </a:p>
          <a:p>
            <a:pPr algn="just">
              <a:spcBef>
                <a:spcPts val="600"/>
              </a:spcBef>
              <a:buFont typeface="Wingdings" pitchFamily="2" charset="2"/>
              <a:buChar char="§"/>
            </a:pPr>
            <a:r>
              <a:rPr lang="vi-VN" sz="1800" dirty="0">
                <a:latin typeface="Arial" pitchFamily="34" charset="0"/>
                <a:cs typeface="Arial" pitchFamily="34" charset="0"/>
              </a:rPr>
              <a:t>Secțiunea 20. Diverse produse manufacturate.</a:t>
            </a:r>
          </a:p>
          <a:p>
            <a:pPr algn="just">
              <a:spcBef>
                <a:spcPts val="600"/>
              </a:spcBef>
              <a:buFont typeface="Wingdings" pitchFamily="2" charset="2"/>
              <a:buChar char="§"/>
            </a:pPr>
            <a:r>
              <a:rPr lang="vi-VN" sz="1800" dirty="0">
                <a:latin typeface="Arial" pitchFamily="34" charset="0"/>
                <a:cs typeface="Arial" pitchFamily="34" charset="0"/>
              </a:rPr>
              <a:t>Secțiunea 21. Opere de artă, obiecte de colecție și antichități.</a:t>
            </a:r>
            <a:endParaRPr lang="en-US" sz="1800" dirty="0">
              <a:latin typeface="Arial" pitchFamily="34" charset="0"/>
              <a:cs typeface="Arial" pitchFamily="34" charset="0"/>
            </a:endParaRPr>
          </a:p>
        </p:txBody>
      </p:sp>
      <p:sp>
        <p:nvSpPr>
          <p:cNvPr id="4" name="TextBox 3"/>
          <p:cNvSpPr txBox="1"/>
          <p:nvPr/>
        </p:nvSpPr>
        <p:spPr>
          <a:xfrm>
            <a:off x="237067" y="1168842"/>
            <a:ext cx="11191851" cy="369332"/>
          </a:xfrm>
          <a:prstGeom prst="rect">
            <a:avLst/>
          </a:prstGeom>
          <a:noFill/>
        </p:spPr>
        <p:txBody>
          <a:bodyPr wrap="square" rtlCol="0">
            <a:spAutoFit/>
          </a:bodyPr>
          <a:lstStyle/>
          <a:p>
            <a:r>
              <a:rPr lang="en-US" b="1" dirty="0">
                <a:solidFill>
                  <a:srgbClr val="0000CC"/>
                </a:solidFill>
              </a:rPr>
              <a:t>II. </a:t>
            </a:r>
            <a:r>
              <a:rPr lang="ro-RO" b="1" dirty="0">
                <a:solidFill>
                  <a:srgbClr val="0000CC"/>
                </a:solidFill>
              </a:rPr>
              <a:t>Normele juridice referitoare la exporturile produselor pe pieţele Comunităţii Statelor Independente (CSI)</a:t>
            </a:r>
            <a:endParaRPr lang="ru-RU" b="1" dirty="0">
              <a:solidFill>
                <a:srgbClr val="0000CC"/>
              </a:solidFill>
            </a:endParaRPr>
          </a:p>
        </p:txBody>
      </p:sp>
      <p:sp>
        <p:nvSpPr>
          <p:cNvPr id="5" name="Прямоугольник 2"/>
          <p:cNvSpPr>
            <a:spLocks noChangeArrowheads="1"/>
          </p:cNvSpPr>
          <p:nvPr/>
        </p:nvSpPr>
        <p:spPr bwMode="auto">
          <a:xfrm>
            <a:off x="398497" y="1643694"/>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2.</a:t>
            </a:r>
            <a:r>
              <a:rPr lang="ro-RO" altLang="en-US" b="1" dirty="0">
                <a:solidFill>
                  <a:srgbClr val="FF0000"/>
                </a:solidFill>
              </a:rPr>
              <a:t>1</a:t>
            </a:r>
            <a:r>
              <a:rPr lang="en-US" altLang="en-US" b="1" dirty="0">
                <a:solidFill>
                  <a:srgbClr val="FF0000"/>
                </a:solidFill>
              </a:rPr>
              <a:t>.</a:t>
            </a:r>
            <a:r>
              <a:rPr lang="ro-RO" altLang="en-US" b="1" dirty="0">
                <a:solidFill>
                  <a:srgbClr val="FF0000"/>
                </a:solidFill>
              </a:rPr>
              <a:t> </a:t>
            </a:r>
            <a:r>
              <a:rPr lang="ro-RO" b="1" dirty="0">
                <a:solidFill>
                  <a:srgbClr val="FF0000"/>
                </a:solidFill>
              </a:rPr>
              <a:t>Cerințele CSI şi Comisiei Economice </a:t>
            </a:r>
            <a:r>
              <a:rPr lang="ro-RO" b="1" dirty="0" err="1">
                <a:solidFill>
                  <a:srgbClr val="FF0000"/>
                </a:solidFill>
              </a:rPr>
              <a:t>Euroasiatice</a:t>
            </a:r>
            <a:r>
              <a:rPr lang="ro-RO" b="1" dirty="0">
                <a:solidFill>
                  <a:srgbClr val="FF0000"/>
                </a:solidFill>
              </a:rPr>
              <a:t>  (Armenia, Belarus, Kazahstan, </a:t>
            </a:r>
            <a:r>
              <a:rPr lang="ro-RO" b="1" dirty="0" err="1">
                <a:solidFill>
                  <a:srgbClr val="FF0000"/>
                </a:solidFill>
              </a:rPr>
              <a:t>Kârgâzstan</a:t>
            </a:r>
            <a:r>
              <a:rPr lang="ro-RO" b="1" dirty="0">
                <a:solidFill>
                  <a:srgbClr val="FF0000"/>
                </a:solidFill>
              </a:rPr>
              <a:t>, Federația Rusă)</a:t>
            </a:r>
            <a:endParaRPr lang="en-US" altLang="en-US" b="1" dirty="0">
              <a:solidFill>
                <a:srgbClr val="FF0000"/>
              </a:solidFill>
            </a:endParaRPr>
          </a:p>
        </p:txBody>
      </p:sp>
      <p:pic>
        <p:nvPicPr>
          <p:cNvPr id="7"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89629" y="228600"/>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20200" y="228600"/>
            <a:ext cx="2222528" cy="757882"/>
          </a:xfrm>
          <a:prstGeom prst="rect">
            <a:avLst/>
          </a:prstGeom>
        </p:spPr>
      </p:pic>
      <p:pic>
        <p:nvPicPr>
          <p:cNvPr id="9" name="Рисунок 8">
            <a:extLst>
              <a:ext uri="{FF2B5EF4-FFF2-40B4-BE49-F238E27FC236}">
                <a16:creationId xmlns:a16="http://schemas.microsoft.com/office/drawing/2014/main" id="{83CA1555-3DC9-4FAD-923B-1B99204401F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21495" y="228600"/>
            <a:ext cx="1512779" cy="505652"/>
          </a:xfrm>
          <a:prstGeom prst="rect">
            <a:avLst/>
          </a:prstGeom>
        </p:spPr>
      </p:pic>
    </p:spTree>
    <p:extLst>
      <p:ext uri="{BB962C8B-B14F-4D97-AF65-F5344CB8AC3E}">
        <p14:creationId xmlns:p14="http://schemas.microsoft.com/office/powerpoint/2010/main" val="1475758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V</a:t>
            </a:r>
            <a:r>
              <a:rPr lang="en-US" b="1" dirty="0">
                <a:solidFill>
                  <a:srgbClr val="0000CC"/>
                </a:solidFill>
              </a:rPr>
              <a:t>. </a:t>
            </a:r>
            <a:r>
              <a:rPr lang="x-none" b="1">
                <a:solidFill>
                  <a:srgbClr val="0000CC"/>
                </a:solidFill>
              </a:rPr>
              <a:t>MODALITĂȚILE DE LIVRARE - RECEPŢIONARE A MĂRFII ÎN CONFORMITATE CU INCOTERMS 20</a:t>
            </a:r>
            <a:r>
              <a:rPr lang="ro-RO" b="1" dirty="0">
                <a:solidFill>
                  <a:srgbClr val="0000CC"/>
                </a:solidFill>
              </a:rPr>
              <a:t>2</a:t>
            </a:r>
            <a:r>
              <a:rPr lang="x-none" b="1">
                <a:solidFill>
                  <a:srgbClr val="0000CC"/>
                </a:solidFill>
              </a:rPr>
              <a:t>0</a:t>
            </a:r>
            <a:endParaRPr lang="ru-RU" b="1" dirty="0">
              <a:solidFill>
                <a:srgbClr val="0000CC"/>
              </a:solidFill>
            </a:endParaRPr>
          </a:p>
        </p:txBody>
      </p:sp>
      <p:sp>
        <p:nvSpPr>
          <p:cNvPr id="25" name="Прямоугольник 24"/>
          <p:cNvSpPr/>
          <p:nvPr/>
        </p:nvSpPr>
        <p:spPr>
          <a:xfrm>
            <a:off x="235684" y="1979847"/>
            <a:ext cx="11820849" cy="4508927"/>
          </a:xfrm>
          <a:prstGeom prst="rect">
            <a:avLst/>
          </a:prstGeom>
        </p:spPr>
        <p:txBody>
          <a:bodyPr wrap="square">
            <a:spAutoFit/>
          </a:bodyPr>
          <a:lstStyle/>
          <a:p>
            <a:r>
              <a:rPr lang="ro-RO" sz="1600" b="1" dirty="0"/>
              <a:t>Modalităţi de transport internaţional pentru livrarea de mărfuri:</a:t>
            </a:r>
          </a:p>
          <a:p>
            <a:pPr marL="698500" indent="-342900">
              <a:buFont typeface="+mj-lt"/>
              <a:buAutoNum type="arabicPeriod"/>
            </a:pPr>
            <a:r>
              <a:rPr lang="ro-RO" sz="1600" b="1" i="1" dirty="0"/>
              <a:t>transportul maritim </a:t>
            </a:r>
            <a:endParaRPr lang="ru-RU" sz="1600" b="1" i="1" dirty="0"/>
          </a:p>
          <a:p>
            <a:pPr marL="698500" indent="-342900">
              <a:buFont typeface="+mj-lt"/>
              <a:buAutoNum type="arabicPeriod"/>
            </a:pPr>
            <a:r>
              <a:rPr lang="ro-RO" sz="1600" b="1" i="1" dirty="0"/>
              <a:t>transportul fluvial</a:t>
            </a:r>
            <a:endParaRPr lang="ru-RU" sz="1600" b="1" i="1" dirty="0"/>
          </a:p>
          <a:p>
            <a:pPr marL="698500" indent="-342900">
              <a:buFont typeface="+mj-lt"/>
              <a:buAutoNum type="arabicPeriod"/>
            </a:pPr>
            <a:r>
              <a:rPr lang="ro-RO" sz="1600" b="1" i="1" dirty="0"/>
              <a:t>transportul aerian</a:t>
            </a:r>
            <a:endParaRPr lang="ru-RU" sz="1600" b="1" i="1" dirty="0"/>
          </a:p>
          <a:p>
            <a:pPr marL="698500" indent="-342900">
              <a:buFont typeface="+mj-lt"/>
              <a:buAutoNum type="arabicPeriod"/>
            </a:pPr>
            <a:r>
              <a:rPr lang="ro-RO" sz="1600" b="1" i="1" dirty="0"/>
              <a:t>transportul feroviar</a:t>
            </a:r>
            <a:endParaRPr lang="ru-RU" sz="1600" b="1" i="1" dirty="0"/>
          </a:p>
          <a:p>
            <a:pPr marL="698500" indent="-342900">
              <a:buFont typeface="+mj-lt"/>
              <a:buAutoNum type="arabicPeriod"/>
            </a:pPr>
            <a:r>
              <a:rPr lang="ro-RO" sz="1600" b="1" i="1" dirty="0"/>
              <a:t>transportul rutier</a:t>
            </a:r>
            <a:endParaRPr lang="ru-RU" sz="1600" b="1" i="1" dirty="0"/>
          </a:p>
          <a:p>
            <a:pPr algn="just">
              <a:spcBef>
                <a:spcPts val="600"/>
              </a:spcBef>
            </a:pPr>
            <a:r>
              <a:rPr lang="ro-RO" sz="1600" b="1" i="1" dirty="0"/>
              <a:t>Transportul internațional rutier </a:t>
            </a:r>
            <a:r>
              <a:rPr lang="ro-RO" sz="1600" dirty="0"/>
              <a:t>se caracterizează printr-o mare flexibilitate si adaptabilitate la cerințele clienților. El permite realizarea de operațiuni de transport din poarta în poarta, dar si efectuarea de transporturi complementare altor moduri de transport (în aval sau în amonte de transportul principal). În practica internaționala se cunosc câteva tehnici de transport rutier:</a:t>
            </a:r>
            <a:endParaRPr lang="ru-RU" sz="1600" dirty="0"/>
          </a:p>
          <a:p>
            <a:pPr marL="719138" lvl="0" indent="-363538" algn="just">
              <a:buFont typeface="Wingdings" pitchFamily="2" charset="2"/>
              <a:buChar char="Ø"/>
            </a:pPr>
            <a:r>
              <a:rPr lang="ro-RO" sz="1600" dirty="0"/>
              <a:t>transportul pe cont propriu, când furnizorul se ocupa el însuși de realizarea transportului cu vehicule proprii;</a:t>
            </a:r>
            <a:endParaRPr lang="ru-RU" sz="1600" dirty="0"/>
          </a:p>
          <a:p>
            <a:pPr marL="719138" lvl="0" indent="-363538" algn="just">
              <a:buFont typeface="Wingdings" pitchFamily="2" charset="2"/>
              <a:buChar char="Ø"/>
            </a:pPr>
            <a:r>
              <a:rPr lang="ro-RO" sz="1600" dirty="0"/>
              <a:t>transportul prin închirierea de spațiu de transport de la firme ce dețin parcuri de camioane;</a:t>
            </a:r>
            <a:endParaRPr lang="ru-RU" sz="1600" dirty="0"/>
          </a:p>
          <a:p>
            <a:pPr marL="719138" lvl="0" indent="-363538" algn="just">
              <a:buFont typeface="Wingdings" pitchFamily="2" charset="2"/>
              <a:buChar char="Ø"/>
            </a:pPr>
            <a:r>
              <a:rPr lang="ro-RO" sz="1600" dirty="0"/>
              <a:t>grupajul, când marfa este livrata la un punct geografic precis indicat, în tara de expediție, unui transportator internațional, care o colectează la destinație.</a:t>
            </a:r>
            <a:endParaRPr lang="ru-RU" sz="1600" dirty="0"/>
          </a:p>
          <a:p>
            <a:pPr algn="just">
              <a:spcBef>
                <a:spcPts val="600"/>
              </a:spcBef>
            </a:pPr>
            <a:r>
              <a:rPr lang="ro-RO" sz="1600" b="1" i="1" dirty="0"/>
              <a:t>Contractul de transport auto internațional </a:t>
            </a:r>
            <a:r>
              <a:rPr lang="ro-RO" sz="1600" dirty="0"/>
              <a:t>este acel contract prin care un cărăuş auto profesionist se obliga sa transporte unei persoane (exportator sau importator) o cantitate determinata de mărfuri de la locul de expediere până la locul de destinație în schimbul unei sume de bani (taxa de transport). Acest contract se poate încheia telefonic, prin fax sau comanda de transport urmata de confirmarea comenzii.</a:t>
            </a:r>
          </a:p>
          <a:p>
            <a:pPr algn="just">
              <a:spcBef>
                <a:spcPts val="600"/>
              </a:spcBef>
            </a:pPr>
            <a:r>
              <a:rPr lang="ro-RO" sz="1600" b="1" dirty="0"/>
              <a:t>Preţul cheltuielilor de transport diferă după modul de transportare, distanţă, volum, greutate, etc.</a:t>
            </a:r>
            <a:endParaRPr lang="ru-RU" sz="1600" b="1" dirty="0"/>
          </a:p>
        </p:txBody>
      </p:sp>
      <p:sp>
        <p:nvSpPr>
          <p:cNvPr id="27" name="Прямоугольник 2"/>
          <p:cNvSpPr>
            <a:spLocks noChangeArrowheads="1"/>
          </p:cNvSpPr>
          <p:nvPr/>
        </p:nvSpPr>
        <p:spPr bwMode="auto">
          <a:xfrm>
            <a:off x="235684" y="1486979"/>
            <a:ext cx="6480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b="1" dirty="0">
                <a:solidFill>
                  <a:srgbClr val="FF0000"/>
                </a:solidFill>
              </a:rPr>
              <a:t>4</a:t>
            </a:r>
            <a:r>
              <a:rPr lang="en-US" altLang="en-US" b="1" dirty="0">
                <a:solidFill>
                  <a:srgbClr val="FF0000"/>
                </a:solidFill>
              </a:rPr>
              <a:t>.2. P</a:t>
            </a:r>
            <a:r>
              <a:rPr lang="ro-RO" b="1" dirty="0">
                <a:solidFill>
                  <a:srgbClr val="FF0000"/>
                </a:solidFill>
              </a:rPr>
              <a:t>lata cheltuielilor de transport pentru livrarea de mărfuri</a:t>
            </a:r>
            <a:r>
              <a:rPr lang="ro-MO" altLang="en-US" b="1" dirty="0">
                <a:solidFill>
                  <a:srgbClr val="FF0000"/>
                </a:solidFill>
              </a:rPr>
              <a:t>:</a:t>
            </a:r>
          </a:p>
        </p:txBody>
      </p:sp>
      <p:pic>
        <p:nvPicPr>
          <p:cNvPr id="5" name="Рисунок 4">
            <a:extLst>
              <a:ext uri="{FF2B5EF4-FFF2-40B4-BE49-F238E27FC236}">
                <a16:creationId xmlns:a16="http://schemas.microsoft.com/office/drawing/2014/main" id="{106D4E96-6AD1-4B17-9FC4-27435F07857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38698055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V</a:t>
            </a:r>
            <a:r>
              <a:rPr lang="en-US" b="1" dirty="0">
                <a:solidFill>
                  <a:srgbClr val="0000CC"/>
                </a:solidFill>
              </a:rPr>
              <a:t>. </a:t>
            </a:r>
            <a:r>
              <a:rPr lang="x-none" b="1">
                <a:solidFill>
                  <a:srgbClr val="0000CC"/>
                </a:solidFill>
              </a:rPr>
              <a:t>MODALITĂȚILE DE LIVRARE - RECEPŢIONARE A MĂRFII ÎN CONFORMITATE CU INCOTERMS 20</a:t>
            </a:r>
            <a:r>
              <a:rPr lang="ro-RO" b="1" dirty="0">
                <a:solidFill>
                  <a:srgbClr val="0000CC"/>
                </a:solidFill>
              </a:rPr>
              <a:t>2</a:t>
            </a:r>
            <a:r>
              <a:rPr lang="x-none" b="1">
                <a:solidFill>
                  <a:srgbClr val="0000CC"/>
                </a:solidFill>
              </a:rPr>
              <a:t>0</a:t>
            </a:r>
            <a:endParaRPr lang="ru-RU" b="1" dirty="0">
              <a:solidFill>
                <a:srgbClr val="0000CC"/>
              </a:solidFill>
            </a:endParaRPr>
          </a:p>
        </p:txBody>
      </p:sp>
      <p:sp>
        <p:nvSpPr>
          <p:cNvPr id="25" name="Прямоугольник 24"/>
          <p:cNvSpPr/>
          <p:nvPr/>
        </p:nvSpPr>
        <p:spPr>
          <a:xfrm>
            <a:off x="356184" y="2049717"/>
            <a:ext cx="11302416" cy="3939540"/>
          </a:xfrm>
          <a:prstGeom prst="rect">
            <a:avLst/>
          </a:prstGeom>
        </p:spPr>
        <p:txBody>
          <a:bodyPr wrap="square">
            <a:spAutoFit/>
          </a:bodyPr>
          <a:lstStyle/>
          <a:p>
            <a:pPr marL="342900" indent="-342900" algn="just">
              <a:spcBef>
                <a:spcPts val="600"/>
              </a:spcBef>
              <a:spcAft>
                <a:spcPts val="600"/>
              </a:spcAft>
              <a:buFont typeface="Wingdings" pitchFamily="2" charset="2"/>
              <a:buChar char="Ø"/>
            </a:pPr>
            <a:r>
              <a:rPr lang="ro-RO" sz="2000" dirty="0"/>
              <a:t>Mărfurile care circula în trafic internațional sunt supuse unor riscuri legate de operațiunile de manevrare, depozitare, transbordare ca si cele care țin de transportul propriu-zis "riscul mărfii".</a:t>
            </a:r>
            <a:endParaRPr lang="ru-RU" sz="2000" dirty="0"/>
          </a:p>
          <a:p>
            <a:pPr marL="342900" indent="-342900" algn="just">
              <a:spcBef>
                <a:spcPts val="600"/>
              </a:spcBef>
              <a:spcAft>
                <a:spcPts val="600"/>
              </a:spcAft>
              <a:buFont typeface="Wingdings" pitchFamily="2" charset="2"/>
              <a:buChar char="Ø"/>
            </a:pPr>
            <a:r>
              <a:rPr lang="ro-RO" sz="2000" dirty="0"/>
              <a:t>Principiul de baza al asigurării este ca după plata despăgubirii asiguratul trebuie sa se afle intr-o situație patrimoniala echivalenta cu cea avuta înainte de producerea pagubei.</a:t>
            </a:r>
            <a:endParaRPr lang="ru-RU" sz="2000" dirty="0"/>
          </a:p>
          <a:p>
            <a:pPr marL="342900" indent="-342900" algn="just">
              <a:spcBef>
                <a:spcPts val="600"/>
              </a:spcBef>
              <a:spcAft>
                <a:spcPts val="600"/>
              </a:spcAft>
              <a:buFont typeface="Wingdings" pitchFamily="2" charset="2"/>
              <a:buChar char="Ø"/>
            </a:pPr>
            <a:r>
              <a:rPr lang="ro-RO" sz="2000" dirty="0"/>
              <a:t>Necesitatea asigurării mărfii de către exportator sau importator deriva din importanta riscurilor. În cea ce privește </a:t>
            </a:r>
            <a:r>
              <a:rPr lang="ro-RO" sz="2000" b="1" dirty="0"/>
              <a:t>costul primei de asigurare se stabilește in funcție de natura mărfii, ambalaj, modul de transport, traseu,</a:t>
            </a:r>
            <a:r>
              <a:rPr lang="ro-RO" sz="2000" dirty="0"/>
              <a:t> etc.. </a:t>
            </a:r>
            <a:endParaRPr lang="ru-RU" sz="2000" dirty="0"/>
          </a:p>
          <a:p>
            <a:pPr marL="342900" indent="-342900" algn="just">
              <a:spcBef>
                <a:spcPts val="600"/>
              </a:spcBef>
              <a:spcAft>
                <a:spcPts val="600"/>
              </a:spcAft>
              <a:buFont typeface="Wingdings" pitchFamily="2" charset="2"/>
              <a:buChar char="Ø"/>
            </a:pPr>
            <a:r>
              <a:rPr lang="ro-RO" sz="2000" dirty="0"/>
              <a:t>Asigurarea de transport are rolul de a compensa, alături de cărăuş si expeditor pierderile suferite datorita producerii riscului; atunci când primii sunt exonerați de răspundere, asigurarea permite obținerea unei compensații egale cu prejudiciul suferit. Despăgubirea datorata de asigurator se deosebește de indemnizația la care este obligat cărăuşul.</a:t>
            </a:r>
            <a:endParaRPr lang="ru-RU" sz="2000" dirty="0"/>
          </a:p>
        </p:txBody>
      </p:sp>
      <p:sp>
        <p:nvSpPr>
          <p:cNvPr id="27" name="Прямоугольник 2"/>
          <p:cNvSpPr>
            <a:spLocks noChangeArrowheads="1"/>
          </p:cNvSpPr>
          <p:nvPr/>
        </p:nvSpPr>
        <p:spPr bwMode="auto">
          <a:xfrm>
            <a:off x="235684" y="1486979"/>
            <a:ext cx="6480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b="1" dirty="0">
                <a:solidFill>
                  <a:srgbClr val="FF0000"/>
                </a:solidFill>
              </a:rPr>
              <a:t>4</a:t>
            </a:r>
            <a:r>
              <a:rPr lang="en-US" altLang="en-US" b="1" dirty="0">
                <a:solidFill>
                  <a:srgbClr val="FF0000"/>
                </a:solidFill>
              </a:rPr>
              <a:t>.3. </a:t>
            </a:r>
            <a:r>
              <a:rPr lang="en-US" b="1" dirty="0">
                <a:solidFill>
                  <a:srgbClr val="FF0000"/>
                </a:solidFill>
              </a:rPr>
              <a:t>A</a:t>
            </a:r>
            <a:r>
              <a:rPr lang="ro-RO" b="1" dirty="0" err="1">
                <a:solidFill>
                  <a:srgbClr val="FF0000"/>
                </a:solidFill>
              </a:rPr>
              <a:t>sigurarea</a:t>
            </a:r>
            <a:r>
              <a:rPr lang="ro-RO" b="1" dirty="0">
                <a:solidFill>
                  <a:srgbClr val="FF0000"/>
                </a:solidFill>
              </a:rPr>
              <a:t> riscurilor pentru transportul şi livrarea mărfii </a:t>
            </a:r>
            <a:r>
              <a:rPr lang="ro-MO" altLang="en-US" b="1" dirty="0">
                <a:solidFill>
                  <a:srgbClr val="FF0000"/>
                </a:solidFill>
              </a:rPr>
              <a:t>:</a:t>
            </a:r>
          </a:p>
        </p:txBody>
      </p:sp>
      <p:pic>
        <p:nvPicPr>
          <p:cNvPr id="5" name="Рисунок 4">
            <a:extLst>
              <a:ext uri="{FF2B5EF4-FFF2-40B4-BE49-F238E27FC236}">
                <a16:creationId xmlns:a16="http://schemas.microsoft.com/office/drawing/2014/main" id="{106D4E96-6AD1-4B17-9FC4-27435F07857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14145812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V</a:t>
            </a:r>
            <a:r>
              <a:rPr lang="en-US" b="1" dirty="0">
                <a:solidFill>
                  <a:srgbClr val="0000CC"/>
                </a:solidFill>
              </a:rPr>
              <a:t>. </a:t>
            </a:r>
            <a:r>
              <a:rPr lang="x-none" b="1">
                <a:solidFill>
                  <a:srgbClr val="0000CC"/>
                </a:solidFill>
              </a:rPr>
              <a:t>MODALITĂȚILE DE LIVRARE - RECEPŢIONARE A MĂRFII ÎN CONFORMITATE CU INCOTERMS 20</a:t>
            </a:r>
            <a:r>
              <a:rPr lang="ro-RO" b="1" dirty="0">
                <a:solidFill>
                  <a:srgbClr val="0000CC"/>
                </a:solidFill>
              </a:rPr>
              <a:t>2</a:t>
            </a:r>
            <a:r>
              <a:rPr lang="x-none" b="1">
                <a:solidFill>
                  <a:srgbClr val="0000CC"/>
                </a:solidFill>
              </a:rPr>
              <a:t>0</a:t>
            </a:r>
            <a:endParaRPr lang="ru-RU" b="1" dirty="0">
              <a:solidFill>
                <a:srgbClr val="0000CC"/>
              </a:solidFill>
            </a:endParaRPr>
          </a:p>
        </p:txBody>
      </p:sp>
      <p:sp>
        <p:nvSpPr>
          <p:cNvPr id="25" name="Прямоугольник 24"/>
          <p:cNvSpPr/>
          <p:nvPr/>
        </p:nvSpPr>
        <p:spPr>
          <a:xfrm>
            <a:off x="356184" y="2049717"/>
            <a:ext cx="11302416" cy="4124206"/>
          </a:xfrm>
          <a:prstGeom prst="rect">
            <a:avLst/>
          </a:prstGeom>
        </p:spPr>
        <p:txBody>
          <a:bodyPr wrap="square">
            <a:spAutoFit/>
          </a:bodyPr>
          <a:lstStyle/>
          <a:p>
            <a:pPr algn="just"/>
            <a:r>
              <a:rPr lang="ro-RO" b="1" dirty="0">
                <a:solidFill>
                  <a:srgbClr val="FF0000"/>
                </a:solidFill>
              </a:rPr>
              <a:t>Contractul de asigurare </a:t>
            </a:r>
            <a:r>
              <a:rPr lang="ro-RO" dirty="0"/>
              <a:t>(</a:t>
            </a:r>
            <a:r>
              <a:rPr lang="ro-RO" b="1" dirty="0"/>
              <a:t>POLIȚA DE ASIGURARE</a:t>
            </a:r>
            <a:r>
              <a:rPr lang="ro-RO" dirty="0"/>
              <a:t>), este documentul care atesta acordul de voința, care se obliga sa plătească o suma de bani, prima de asigurare, si asigurator care se obliga sa-l despăgubească pe asigurat pentru daunele pe care le ar suferii datorita producerii riscurilor asigurate, care cuprinde următoarele elemente:</a:t>
            </a:r>
            <a:endParaRPr lang="ru-RU" dirty="0"/>
          </a:p>
          <a:p>
            <a:pPr marL="896938" indent="-355600" algn="just">
              <a:buFont typeface="+mj-lt"/>
              <a:buAutoNum type="arabicPeriod"/>
            </a:pPr>
            <a:r>
              <a:rPr lang="ro-RO" dirty="0"/>
              <a:t> numele si semnătura asiguratorului;</a:t>
            </a:r>
            <a:endParaRPr lang="ru-RU" dirty="0"/>
          </a:p>
          <a:p>
            <a:pPr marL="896938" indent="-355600" algn="just">
              <a:buFont typeface="+mj-lt"/>
              <a:buAutoNum type="arabicPeriod"/>
            </a:pPr>
            <a:r>
              <a:rPr lang="ro-RO" dirty="0"/>
              <a:t>numele asiguratului;</a:t>
            </a:r>
            <a:endParaRPr lang="ru-RU" dirty="0"/>
          </a:p>
          <a:p>
            <a:pPr marL="896938" indent="-355600" algn="just">
              <a:buFont typeface="+mj-lt"/>
              <a:buAutoNum type="arabicPeriod"/>
            </a:pPr>
            <a:r>
              <a:rPr lang="ro-RO" dirty="0"/>
              <a:t>andosarea asiguratului, în cazul în care polița este transmisibila prin gir;</a:t>
            </a:r>
            <a:endParaRPr lang="ru-RU" dirty="0"/>
          </a:p>
          <a:p>
            <a:pPr marL="896938" indent="-355600" algn="just">
              <a:buFont typeface="+mj-lt"/>
              <a:buAutoNum type="arabicPeriod"/>
            </a:pPr>
            <a:r>
              <a:rPr lang="ro-RO" dirty="0"/>
              <a:t>enumerarea si descrierea riscurilor acoperite;</a:t>
            </a:r>
            <a:endParaRPr lang="ru-RU" dirty="0"/>
          </a:p>
          <a:p>
            <a:pPr marL="896938" indent="-355600" algn="just">
              <a:buFont typeface="+mj-lt"/>
              <a:buAutoNum type="arabicPeriod"/>
            </a:pPr>
            <a:r>
              <a:rPr lang="ro-RO" dirty="0"/>
              <a:t>valoarea asigurata;</a:t>
            </a:r>
            <a:endParaRPr lang="ru-RU" dirty="0"/>
          </a:p>
          <a:p>
            <a:pPr marL="896938" indent="-355600" algn="just">
              <a:buFont typeface="+mj-lt"/>
              <a:buAutoNum type="arabicPeriod"/>
            </a:pPr>
            <a:r>
              <a:rPr lang="ro-RO" dirty="0"/>
              <a:t>locul unde se va" plăti despăgubirea în cazul producerii riscului.</a:t>
            </a:r>
            <a:endParaRPr lang="ru-RU" dirty="0"/>
          </a:p>
          <a:p>
            <a:pPr algn="just">
              <a:spcBef>
                <a:spcPts val="600"/>
              </a:spcBef>
            </a:pPr>
            <a:r>
              <a:rPr lang="ro-RO" b="1" dirty="0"/>
              <a:t>Persoana care subscrie asigurarea nu este neapărat beneficiarul</a:t>
            </a:r>
            <a:r>
              <a:rPr lang="ro-RO" dirty="0"/>
              <a:t>: plătind prima, acesta poate indica un alt beneficiar. </a:t>
            </a:r>
          </a:p>
          <a:p>
            <a:pPr algn="just">
              <a:spcBef>
                <a:spcPts val="600"/>
              </a:spcBef>
            </a:pPr>
            <a:r>
              <a:rPr lang="ro-RO" dirty="0"/>
              <a:t>Asigurarea cargo se încheie pentru o valoare de baza, reprezentând valoarea mărfurilor aflate în trafic internațional, inclusiv cheltuielile aferente transportului acestora. Totodată, ținând seama de valoarea prejudiciului comercial suferit de asigurat în cazul producerii riscului, </a:t>
            </a:r>
            <a:r>
              <a:rPr lang="ro-RO" b="1" dirty="0"/>
              <a:t>se admite ca valoarea asigurata poate fi majorata cu până 20% faţă de valoarea de bază</a:t>
            </a:r>
            <a:r>
              <a:rPr lang="ro-RO" dirty="0"/>
              <a:t>. </a:t>
            </a:r>
            <a:endParaRPr lang="ru-RU" dirty="0"/>
          </a:p>
        </p:txBody>
      </p:sp>
      <p:sp>
        <p:nvSpPr>
          <p:cNvPr id="27" name="Прямоугольник 2"/>
          <p:cNvSpPr>
            <a:spLocks noChangeArrowheads="1"/>
          </p:cNvSpPr>
          <p:nvPr/>
        </p:nvSpPr>
        <p:spPr bwMode="auto">
          <a:xfrm>
            <a:off x="235684" y="1486979"/>
            <a:ext cx="6480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b="1" dirty="0">
                <a:solidFill>
                  <a:srgbClr val="FF0000"/>
                </a:solidFill>
              </a:rPr>
              <a:t>4</a:t>
            </a:r>
            <a:r>
              <a:rPr lang="en-US" altLang="en-US" b="1" dirty="0">
                <a:solidFill>
                  <a:srgbClr val="FF0000"/>
                </a:solidFill>
              </a:rPr>
              <a:t>.3. </a:t>
            </a:r>
            <a:r>
              <a:rPr lang="en-US" b="1" dirty="0">
                <a:solidFill>
                  <a:srgbClr val="FF0000"/>
                </a:solidFill>
              </a:rPr>
              <a:t>A</a:t>
            </a:r>
            <a:r>
              <a:rPr lang="ro-RO" b="1" dirty="0" err="1">
                <a:solidFill>
                  <a:srgbClr val="FF0000"/>
                </a:solidFill>
              </a:rPr>
              <a:t>sigurarea</a:t>
            </a:r>
            <a:r>
              <a:rPr lang="ro-RO" b="1" dirty="0">
                <a:solidFill>
                  <a:srgbClr val="FF0000"/>
                </a:solidFill>
              </a:rPr>
              <a:t> riscurilor pentru transportul şi livrarea mărfii </a:t>
            </a:r>
            <a:r>
              <a:rPr lang="ro-MO" altLang="en-US" b="1" dirty="0">
                <a:solidFill>
                  <a:srgbClr val="FF0000"/>
                </a:solidFill>
              </a:rPr>
              <a:t>:</a:t>
            </a:r>
          </a:p>
        </p:txBody>
      </p:sp>
      <p:pic>
        <p:nvPicPr>
          <p:cNvPr id="5" name="Рисунок 4">
            <a:extLst>
              <a:ext uri="{FF2B5EF4-FFF2-40B4-BE49-F238E27FC236}">
                <a16:creationId xmlns:a16="http://schemas.microsoft.com/office/drawing/2014/main" id="{106D4E96-6AD1-4B17-9FC4-27435F07857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28776516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V</a:t>
            </a:r>
            <a:r>
              <a:rPr lang="en-US" b="1" dirty="0">
                <a:solidFill>
                  <a:srgbClr val="0000CC"/>
                </a:solidFill>
              </a:rPr>
              <a:t>. </a:t>
            </a:r>
            <a:r>
              <a:rPr lang="x-none" b="1">
                <a:solidFill>
                  <a:srgbClr val="0000CC"/>
                </a:solidFill>
              </a:rPr>
              <a:t>MODALITĂȚILE DE LIVRARE - RECEPŢIONARE A MĂRFII ÎN CONFORMITATE CU INCOTERMS 20</a:t>
            </a:r>
            <a:r>
              <a:rPr lang="ro-RO" b="1" dirty="0">
                <a:solidFill>
                  <a:srgbClr val="0000CC"/>
                </a:solidFill>
              </a:rPr>
              <a:t>2</a:t>
            </a:r>
            <a:r>
              <a:rPr lang="x-none" b="1">
                <a:solidFill>
                  <a:srgbClr val="0000CC"/>
                </a:solidFill>
              </a:rPr>
              <a:t>0</a:t>
            </a:r>
            <a:endParaRPr lang="ru-RU" b="1" dirty="0">
              <a:solidFill>
                <a:srgbClr val="0000CC"/>
              </a:solidFill>
            </a:endParaRPr>
          </a:p>
        </p:txBody>
      </p:sp>
      <p:sp>
        <p:nvSpPr>
          <p:cNvPr id="27" name="Прямоугольник 2"/>
          <p:cNvSpPr>
            <a:spLocks noChangeArrowheads="1"/>
          </p:cNvSpPr>
          <p:nvPr/>
        </p:nvSpPr>
        <p:spPr bwMode="auto">
          <a:xfrm>
            <a:off x="235684" y="1486979"/>
            <a:ext cx="82987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r>
              <a:rPr lang="ro-RO" altLang="en-US" b="1" dirty="0">
                <a:solidFill>
                  <a:srgbClr val="FF0000"/>
                </a:solidFill>
              </a:rPr>
              <a:t>4</a:t>
            </a:r>
            <a:r>
              <a:rPr lang="en-US" altLang="en-US" b="1" dirty="0">
                <a:solidFill>
                  <a:srgbClr val="FF0000"/>
                </a:solidFill>
              </a:rPr>
              <a:t>.4. L</a:t>
            </a:r>
            <a:r>
              <a:rPr lang="ro-RO" b="1" dirty="0" err="1">
                <a:solidFill>
                  <a:srgbClr val="FF0000"/>
                </a:solidFill>
              </a:rPr>
              <a:t>ivrarea</a:t>
            </a:r>
            <a:r>
              <a:rPr lang="ro-RO" b="1" dirty="0">
                <a:solidFill>
                  <a:srgbClr val="FF0000"/>
                </a:solidFill>
              </a:rPr>
              <a:t>, descărcarea şi recepţionarea fizică a mărfii la rampa importatorului</a:t>
            </a:r>
            <a:r>
              <a:rPr lang="ro-MO" altLang="en-US" b="1" dirty="0">
                <a:solidFill>
                  <a:srgbClr val="FF0000"/>
                </a:solidFill>
              </a:rPr>
              <a:t>:</a:t>
            </a:r>
            <a:endParaRPr lang="en-US" altLang="en-US" b="1" dirty="0">
              <a:solidFill>
                <a:srgbClr val="FF0000"/>
              </a:solidFill>
            </a:endParaRPr>
          </a:p>
        </p:txBody>
      </p:sp>
      <p:pic>
        <p:nvPicPr>
          <p:cNvPr id="5" name="Рисунок 4">
            <a:extLst>
              <a:ext uri="{FF2B5EF4-FFF2-40B4-BE49-F238E27FC236}">
                <a16:creationId xmlns:a16="http://schemas.microsoft.com/office/drawing/2014/main" id="{106D4E96-6AD1-4B17-9FC4-27435F07857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16" name="Прямоугольник 15"/>
          <p:cNvSpPr/>
          <p:nvPr/>
        </p:nvSpPr>
        <p:spPr>
          <a:xfrm>
            <a:off x="456907" y="1977394"/>
            <a:ext cx="10761426" cy="4431983"/>
          </a:xfrm>
          <a:prstGeom prst="rect">
            <a:avLst/>
          </a:prstGeom>
        </p:spPr>
        <p:txBody>
          <a:bodyPr wrap="square">
            <a:spAutoFit/>
          </a:bodyPr>
          <a:lstStyle/>
          <a:p>
            <a:r>
              <a:rPr lang="ro-RO" b="1" i="1" dirty="0"/>
              <a:t>Logistica - un concept atotcuprinzător în expediția internațională conex regulilor INCOTERMS</a:t>
            </a:r>
            <a:endParaRPr lang="ru-RU" dirty="0"/>
          </a:p>
          <a:p>
            <a:pPr marL="342900" indent="-342900" algn="just">
              <a:spcBef>
                <a:spcPts val="1200"/>
              </a:spcBef>
              <a:spcAft>
                <a:spcPts val="600"/>
              </a:spcAft>
              <a:buFont typeface="+mj-lt"/>
              <a:buAutoNum type="arabicPeriod"/>
            </a:pPr>
            <a:r>
              <a:rPr lang="ro-RO" dirty="0"/>
              <a:t>Expediția internațională este componenta a mecanismului de derulare a operațiunilor export/import; ea reprezintă interfața dintre </a:t>
            </a:r>
            <a:r>
              <a:rPr lang="ro-RO" dirty="0" err="1"/>
              <a:t>predatorul</a:t>
            </a:r>
            <a:r>
              <a:rPr lang="ro-RO" dirty="0"/>
              <a:t> mărfii şi cărăuş (transportator) si acesta din urma si destinatar, asigurând derularea fluxurilor de mărfuri în bune condiții. </a:t>
            </a:r>
          </a:p>
          <a:p>
            <a:pPr marL="342900" indent="-342900" algn="just">
              <a:spcAft>
                <a:spcPts val="600"/>
              </a:spcAft>
              <a:buFont typeface="+mj-lt"/>
              <a:buAutoNum type="arabicPeriod"/>
            </a:pPr>
            <a:r>
              <a:rPr lang="ro-RO" dirty="0"/>
              <a:t>Expeditorul este un intermediar sau comisionar - între cel care livrează marfa (încărcător) şi cărăuş.</a:t>
            </a:r>
            <a:endParaRPr lang="ru-RU" dirty="0"/>
          </a:p>
          <a:p>
            <a:pPr marL="342900" indent="-342900" algn="just">
              <a:spcAft>
                <a:spcPts val="600"/>
              </a:spcAft>
              <a:buFont typeface="+mj-lt"/>
              <a:buAutoNum type="arabicPeriod"/>
            </a:pPr>
            <a:r>
              <a:rPr lang="ro-RO" dirty="0"/>
              <a:t>Prin logistica se înțelege ansamblul operațiunilor care au ca scop punerea mărfii la dispoziția destinatarului la termenul si la locul stabilit prin contract, si la costul cel mai redus. </a:t>
            </a:r>
          </a:p>
          <a:p>
            <a:pPr marL="342900" indent="-342900" algn="just">
              <a:spcAft>
                <a:spcPts val="600"/>
              </a:spcAft>
              <a:buFont typeface="+mj-lt"/>
              <a:buAutoNum type="arabicPeriod"/>
            </a:pPr>
            <a:r>
              <a:rPr lang="ro-RO" dirty="0"/>
              <a:t>Logistica include, prin urmare, toate activitățile care sunt legate de circulația mărfurilor:</a:t>
            </a:r>
            <a:endParaRPr lang="ru-RU" dirty="0"/>
          </a:p>
          <a:p>
            <a:pPr marL="285750" indent="255588" algn="just">
              <a:buFont typeface="Wingdings" pitchFamily="2" charset="2"/>
              <a:buChar char="Ø"/>
            </a:pPr>
            <a:r>
              <a:rPr lang="ro-RO" dirty="0"/>
              <a:t>alegerea localizărilor pentru fabricare si depozitare;</a:t>
            </a:r>
            <a:endParaRPr lang="ru-RU" dirty="0"/>
          </a:p>
          <a:p>
            <a:pPr marL="285750" indent="255588" algn="just">
              <a:buFont typeface="Wingdings" pitchFamily="2" charset="2"/>
              <a:buChar char="Ø"/>
            </a:pPr>
            <a:r>
              <a:rPr lang="ro-RO" dirty="0"/>
              <a:t>gestiunea aprovizionării si a stocurilor;</a:t>
            </a:r>
            <a:endParaRPr lang="ru-RU" dirty="0"/>
          </a:p>
          <a:p>
            <a:pPr marL="285750" indent="255588" algn="just">
              <a:buFont typeface="Wingdings" pitchFamily="2" charset="2"/>
              <a:buChar char="Ø"/>
            </a:pPr>
            <a:r>
              <a:rPr lang="ro-RO" dirty="0"/>
              <a:t>ambalarea  si marcarea mărfii;</a:t>
            </a:r>
            <a:endParaRPr lang="ru-RU" dirty="0"/>
          </a:p>
          <a:p>
            <a:pPr marL="285750" indent="255588" algn="just">
              <a:buFont typeface="Wingdings" pitchFamily="2" charset="2"/>
              <a:buChar char="Ø"/>
            </a:pPr>
            <a:r>
              <a:rPr lang="ro-RO" dirty="0"/>
              <a:t>transportul;</a:t>
            </a:r>
            <a:endParaRPr lang="ru-RU" dirty="0"/>
          </a:p>
          <a:p>
            <a:pPr marL="285750" indent="255588" algn="just">
              <a:buFont typeface="Wingdings" pitchFamily="2" charset="2"/>
              <a:buChar char="Ø"/>
            </a:pPr>
            <a:r>
              <a:rPr lang="ro-RO" dirty="0"/>
              <a:t> asigurarea mărfurilor în traficul internaţional;</a:t>
            </a:r>
            <a:endParaRPr lang="ru-RU" dirty="0"/>
          </a:p>
          <a:p>
            <a:pPr marL="285750" indent="255588" algn="just">
              <a:buFont typeface="Wingdings" pitchFamily="2" charset="2"/>
              <a:buChar char="Ø"/>
            </a:pPr>
            <a:r>
              <a:rPr lang="ro-RO" dirty="0"/>
              <a:t> vămuirea şi operațiunile post-vânzare.</a:t>
            </a:r>
            <a:endParaRPr lang="ru-RU" dirty="0"/>
          </a:p>
        </p:txBody>
      </p:sp>
    </p:spTree>
    <p:extLst>
      <p:ext uri="{BB962C8B-B14F-4D97-AF65-F5344CB8AC3E}">
        <p14:creationId xmlns:p14="http://schemas.microsoft.com/office/powerpoint/2010/main" val="18944762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IV. </a:t>
            </a:r>
            <a:r>
              <a:rPr lang="x-none" b="1">
                <a:solidFill>
                  <a:srgbClr val="0000CC"/>
                </a:solidFill>
              </a:rPr>
              <a:t>MODALITĂȚILE DE LIVRARE - RECEPŢIONARE A MĂRFII ÎN CONFORMITATE CU INCOTERMS 20</a:t>
            </a:r>
            <a:r>
              <a:rPr lang="ro-RO" b="1" dirty="0">
                <a:solidFill>
                  <a:srgbClr val="0000CC"/>
                </a:solidFill>
              </a:rPr>
              <a:t>2</a:t>
            </a:r>
            <a:r>
              <a:rPr lang="x-none" b="1">
                <a:solidFill>
                  <a:srgbClr val="0000CC"/>
                </a:solidFill>
              </a:rPr>
              <a:t>0</a:t>
            </a:r>
            <a:endParaRPr lang="ru-RU" b="1" dirty="0">
              <a:solidFill>
                <a:srgbClr val="0000CC"/>
              </a:solidFill>
            </a:endParaRPr>
          </a:p>
        </p:txBody>
      </p:sp>
      <p:sp>
        <p:nvSpPr>
          <p:cNvPr id="11" name="Прямоугольник 2"/>
          <p:cNvSpPr>
            <a:spLocks noChangeArrowheads="1"/>
          </p:cNvSpPr>
          <p:nvPr/>
        </p:nvSpPr>
        <p:spPr bwMode="auto">
          <a:xfrm>
            <a:off x="351649" y="1452598"/>
            <a:ext cx="90632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r>
              <a:rPr lang="ro-RO" altLang="en-US" b="1" dirty="0">
                <a:solidFill>
                  <a:srgbClr val="FF0000"/>
                </a:solidFill>
              </a:rPr>
              <a:t>4</a:t>
            </a:r>
            <a:r>
              <a:rPr lang="en-US" altLang="en-US" b="1" dirty="0">
                <a:solidFill>
                  <a:srgbClr val="FF0000"/>
                </a:solidFill>
              </a:rPr>
              <a:t>.4. L</a:t>
            </a:r>
            <a:r>
              <a:rPr lang="ro-RO" b="1" dirty="0" err="1">
                <a:solidFill>
                  <a:srgbClr val="FF0000"/>
                </a:solidFill>
              </a:rPr>
              <a:t>ivrarea</a:t>
            </a:r>
            <a:r>
              <a:rPr lang="ro-RO" b="1" dirty="0">
                <a:solidFill>
                  <a:srgbClr val="FF0000"/>
                </a:solidFill>
              </a:rPr>
              <a:t>, descărcarea şi recepţionarea fizică a mărfii la rampa importatorului</a:t>
            </a:r>
            <a:r>
              <a:rPr lang="ro-MO" altLang="en-US" b="1" dirty="0">
                <a:solidFill>
                  <a:srgbClr val="FF0000"/>
                </a:solidFill>
              </a:rPr>
              <a:t>:</a:t>
            </a:r>
            <a:endParaRPr lang="en-US" altLang="en-US" b="1" dirty="0">
              <a:solidFill>
                <a:srgbClr val="FF0000"/>
              </a:solidFill>
            </a:endParaRPr>
          </a:p>
        </p:txBody>
      </p:sp>
      <p:sp>
        <p:nvSpPr>
          <p:cNvPr id="12" name="Прямоугольник 11"/>
          <p:cNvSpPr/>
          <p:nvPr/>
        </p:nvSpPr>
        <p:spPr>
          <a:xfrm>
            <a:off x="456907" y="1977394"/>
            <a:ext cx="10761426" cy="4078039"/>
          </a:xfrm>
          <a:prstGeom prst="rect">
            <a:avLst/>
          </a:prstGeom>
        </p:spPr>
        <p:txBody>
          <a:bodyPr wrap="square">
            <a:spAutoFit/>
          </a:bodyPr>
          <a:lstStyle/>
          <a:p>
            <a:r>
              <a:rPr lang="ro-RO" b="1" i="1" dirty="0"/>
              <a:t>Logistica - un concept atotcuprinzător în expediția internațională conex regulilor INCOTERMS</a:t>
            </a:r>
          </a:p>
          <a:p>
            <a:pPr marL="342900" indent="-342900" algn="just">
              <a:spcBef>
                <a:spcPts val="1200"/>
              </a:spcBef>
              <a:buFont typeface="+mj-lt"/>
              <a:buAutoNum type="arabicPeriod"/>
            </a:pPr>
            <a:r>
              <a:rPr lang="ro-RO" dirty="0"/>
              <a:t>Expeditorul internațional este o persoana fizica sau juridica care pe baza unui contract de mandat încheiat cu firma exportatoare se obliga sa preia mărfurile încredințate de acesta şi sa efectueze operațiunile necesare pentru ca marfa sa ajungă la destinatar. </a:t>
            </a:r>
          </a:p>
          <a:p>
            <a:pPr marL="342900" indent="-342900">
              <a:spcBef>
                <a:spcPts val="600"/>
              </a:spcBef>
              <a:buFont typeface="+mj-lt"/>
              <a:buAutoNum type="arabicPeriod"/>
            </a:pPr>
            <a:r>
              <a:rPr lang="ro-RO" dirty="0"/>
              <a:t>Serviciile legate direct de transport sunt:</a:t>
            </a:r>
          </a:p>
          <a:p>
            <a:pPr marL="719138" indent="-177800">
              <a:buFont typeface="Wingdings" pitchFamily="2" charset="2"/>
              <a:buChar char="Ø"/>
            </a:pPr>
            <a:r>
              <a:rPr lang="ro-RO" dirty="0"/>
              <a:t>alegerea mijloacelor de transport şi a rutelor</a:t>
            </a:r>
            <a:endParaRPr lang="ru-RU" dirty="0"/>
          </a:p>
          <a:p>
            <a:pPr marL="719138" indent="-177800">
              <a:buFont typeface="Wingdings" pitchFamily="2" charset="2"/>
              <a:buChar char="Ø"/>
            </a:pPr>
            <a:r>
              <a:rPr lang="ro-RO" dirty="0"/>
              <a:t>pregătirea calculelor pentru tarife</a:t>
            </a:r>
            <a:endParaRPr lang="ru-RU" dirty="0"/>
          </a:p>
          <a:p>
            <a:pPr marL="719138" indent="-177800">
              <a:buFont typeface="Wingdings" pitchFamily="2" charset="2"/>
              <a:buChar char="Ø"/>
            </a:pPr>
            <a:r>
              <a:rPr lang="ro-RO" dirty="0"/>
              <a:t>plata cheltuielilor legate de deplasare</a:t>
            </a:r>
            <a:endParaRPr lang="ru-RU" dirty="0"/>
          </a:p>
          <a:p>
            <a:pPr marL="719138" indent="-177800">
              <a:buFont typeface="Wingdings" pitchFamily="2" charset="2"/>
              <a:buChar char="Ø"/>
            </a:pPr>
            <a:r>
              <a:rPr lang="ro-RO" dirty="0"/>
              <a:t>procurarea documentelor de transport</a:t>
            </a:r>
            <a:endParaRPr lang="ru-RU" dirty="0"/>
          </a:p>
          <a:p>
            <a:pPr algn="just">
              <a:spcBef>
                <a:spcPts val="600"/>
              </a:spcBef>
            </a:pPr>
            <a:r>
              <a:rPr lang="ro-RO" dirty="0"/>
              <a:t>3.   Principalele documente sunt: </a:t>
            </a:r>
            <a:r>
              <a:rPr lang="ro-RO" b="1" dirty="0"/>
              <a:t>conosamentul, scrisoare de transport aerian, scrisoare de trăsura feroviara, scrisoare de trăsura CMR, document de transport </a:t>
            </a:r>
            <a:r>
              <a:rPr lang="ro-RO" b="1" dirty="0" err="1"/>
              <a:t>multimodal</a:t>
            </a:r>
            <a:r>
              <a:rPr lang="ro-RO" dirty="0"/>
              <a:t>.</a:t>
            </a:r>
            <a:endParaRPr lang="ru-RU" dirty="0"/>
          </a:p>
          <a:p>
            <a:pPr algn="just">
              <a:spcBef>
                <a:spcPts val="600"/>
              </a:spcBef>
            </a:pPr>
            <a:r>
              <a:rPr lang="ro-RO" dirty="0"/>
              <a:t>4.  </a:t>
            </a:r>
            <a:r>
              <a:rPr lang="ro-RO" b="1" dirty="0">
                <a:solidFill>
                  <a:srgbClr val="FF0000"/>
                </a:solidFill>
              </a:rPr>
              <a:t>Costurile cu logistica deţin între </a:t>
            </a:r>
            <a:r>
              <a:rPr lang="ro-RO" b="1" dirty="0">
                <a:solidFill>
                  <a:srgbClr val="0000CC"/>
                </a:solidFill>
              </a:rPr>
              <a:t>5% şi 20% </a:t>
            </a:r>
            <a:r>
              <a:rPr lang="ro-RO" b="1" dirty="0">
                <a:solidFill>
                  <a:srgbClr val="FF0000"/>
                </a:solidFill>
              </a:rPr>
              <a:t>din totalul costurilor în întreprinderile comerciale sau producătoare.</a:t>
            </a:r>
          </a:p>
        </p:txBody>
      </p:sp>
      <p:pic>
        <p:nvPicPr>
          <p:cNvPr id="5" name="Рисунок 4">
            <a:extLst>
              <a:ext uri="{FF2B5EF4-FFF2-40B4-BE49-F238E27FC236}">
                <a16:creationId xmlns:a16="http://schemas.microsoft.com/office/drawing/2014/main" id="{99AB5266-867A-437A-86DD-F203C339C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309976483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V</a:t>
            </a:r>
            <a:r>
              <a:rPr lang="en-US" b="1" dirty="0">
                <a:solidFill>
                  <a:srgbClr val="0000CC"/>
                </a:solidFill>
              </a:rPr>
              <a:t>. </a:t>
            </a:r>
            <a:r>
              <a:rPr lang="x-none" b="1">
                <a:solidFill>
                  <a:srgbClr val="0000CC"/>
                </a:solidFill>
              </a:rPr>
              <a:t>MODALITĂȚILE DE LIVRARE - RECEPŢIONARE A MĂRFII ÎN CONFORMITATE CU INCOTERMS 20</a:t>
            </a:r>
            <a:r>
              <a:rPr lang="ro-RO" b="1" dirty="0">
                <a:solidFill>
                  <a:srgbClr val="0000CC"/>
                </a:solidFill>
              </a:rPr>
              <a:t>2</a:t>
            </a:r>
            <a:r>
              <a:rPr lang="x-none" b="1">
                <a:solidFill>
                  <a:srgbClr val="0000CC"/>
                </a:solidFill>
              </a:rPr>
              <a:t>0</a:t>
            </a:r>
            <a:endParaRPr lang="ru-RU" b="1" dirty="0">
              <a:solidFill>
                <a:srgbClr val="0000CC"/>
              </a:solidFill>
            </a:endParaRPr>
          </a:p>
        </p:txBody>
      </p:sp>
      <p:sp>
        <p:nvSpPr>
          <p:cNvPr id="25" name="Прямоугольник 24"/>
          <p:cNvSpPr/>
          <p:nvPr/>
        </p:nvSpPr>
        <p:spPr>
          <a:xfrm>
            <a:off x="413372" y="1931183"/>
            <a:ext cx="11365256" cy="4562788"/>
          </a:xfrm>
          <a:prstGeom prst="rect">
            <a:avLst/>
          </a:prstGeom>
        </p:spPr>
        <p:txBody>
          <a:bodyPr wrap="square">
            <a:spAutoFit/>
          </a:bodyPr>
          <a:lstStyle/>
          <a:p>
            <a:r>
              <a:rPr lang="ro-RO" sz="1600" b="1" dirty="0"/>
              <a:t>Durata operațiunilor de logistica include timpul total necesar pentru tranzitul mărfii de la locul de expediție la locul de destinație. </a:t>
            </a:r>
            <a:r>
              <a:rPr lang="ro-RO" sz="1600" dirty="0"/>
              <a:t>Durata operațiunilor de logistica include:</a:t>
            </a:r>
            <a:endParaRPr lang="ru-RU" sz="1600" dirty="0"/>
          </a:p>
          <a:p>
            <a:pPr marL="804863" lvl="0" indent="-263525">
              <a:buFont typeface="Wingdings" pitchFamily="2" charset="2"/>
              <a:buChar char="Ø"/>
            </a:pPr>
            <a:r>
              <a:rPr lang="ro-RO" sz="1600" dirty="0"/>
              <a:t>durata transportului;</a:t>
            </a:r>
            <a:endParaRPr lang="ru-RU" sz="1600" dirty="0"/>
          </a:p>
          <a:p>
            <a:pPr marL="804863" lvl="0" indent="-263525">
              <a:buFont typeface="Wingdings" pitchFamily="2" charset="2"/>
              <a:buChar char="Ø"/>
            </a:pPr>
            <a:r>
              <a:rPr lang="ro-RO" sz="1600" dirty="0"/>
              <a:t>durata de așteptare (la încărcare, transbordare, descărcare etc.)</a:t>
            </a:r>
            <a:endParaRPr lang="ru-RU" sz="1600" dirty="0"/>
          </a:p>
          <a:p>
            <a:pPr marL="804863" lvl="0" indent="-263525">
              <a:buFont typeface="Wingdings" pitchFamily="2" charset="2"/>
              <a:buChar char="Ø"/>
            </a:pPr>
            <a:r>
              <a:rPr lang="ro-RO" sz="1600" dirty="0"/>
              <a:t>durata formalităților vamale.</a:t>
            </a:r>
          </a:p>
          <a:p>
            <a:pPr>
              <a:spcBef>
                <a:spcPts val="600"/>
              </a:spcBef>
            </a:pPr>
            <a:r>
              <a:rPr lang="ro-RO" sz="1600" dirty="0"/>
              <a:t>Respectarea termenului de livrare reprezintă o condiție a competitivității exportului alături de preț.</a:t>
            </a:r>
            <a:endParaRPr lang="ru-RU" sz="1600" dirty="0"/>
          </a:p>
          <a:p>
            <a:pPr>
              <a:spcBef>
                <a:spcPts val="600"/>
              </a:spcBef>
            </a:pPr>
            <a:r>
              <a:rPr lang="ro-RO" sz="1600" dirty="0"/>
              <a:t>Recepția mărfii este o </a:t>
            </a:r>
            <a:r>
              <a:rPr lang="ro-RO" sz="1600" b="1" i="1" dirty="0"/>
              <a:t>etapa importanta în menținerea calitativi mărfurilor importate</a:t>
            </a:r>
            <a:r>
              <a:rPr lang="ro-RO" sz="1600" dirty="0"/>
              <a:t> în cazul în care, la primirea partidei de marfa, destinatarul constata neconcordante între bunurile recepționate si modul în care acestea au fost determinate în contract, acesta poate formula reclamații, pe care le trimite partenerului contractual. Reclamațiile pot sa se refere la:</a:t>
            </a:r>
            <a:endParaRPr lang="ru-RU" sz="1600" dirty="0"/>
          </a:p>
          <a:p>
            <a:pPr marL="804863" indent="-263525">
              <a:buFont typeface="Wingdings" pitchFamily="2" charset="2"/>
              <a:buChar char="Ø"/>
            </a:pPr>
            <a:r>
              <a:rPr lang="ro-RO" sz="1600" dirty="0"/>
              <a:t>cantitate a mărfii, daca se constata lipsuri cantitative;</a:t>
            </a:r>
            <a:endParaRPr lang="ru-RU" sz="1600" dirty="0"/>
          </a:p>
          <a:p>
            <a:pPr marL="804863" indent="-263525">
              <a:buFont typeface="Wingdings" pitchFamily="2" charset="2"/>
              <a:buChar char="Ø"/>
            </a:pPr>
            <a:r>
              <a:rPr lang="ro-RO" sz="1600" dirty="0"/>
              <a:t>calitatea mărfii, în cazul în care aceasta nu corespunde clauzelor contractuale;</a:t>
            </a:r>
            <a:endParaRPr lang="ru-RU" sz="1600" dirty="0"/>
          </a:p>
          <a:p>
            <a:pPr algn="just">
              <a:spcBef>
                <a:spcPts val="600"/>
              </a:spcBef>
            </a:pPr>
            <a:r>
              <a:rPr lang="ro-RO" sz="1600" dirty="0"/>
              <a:t>Întotdeauna răspunderea vânzătorului este angajata daca lipsurile cantitative sau deteriorările calitative s-au produs din vina acestuia. În caz de pierdere sau deteriorare de marfa pe parcursul transportului din vina carasului este angajata răspunderea acestuia (cu excepția cazurilor de exonerare). </a:t>
            </a:r>
            <a:endParaRPr lang="ru-RU" sz="1600" dirty="0"/>
          </a:p>
          <a:p>
            <a:pPr algn="just">
              <a:spcBef>
                <a:spcPts val="600"/>
              </a:spcBef>
            </a:pPr>
            <a:r>
              <a:rPr lang="ro-RO" sz="1550" dirty="0"/>
              <a:t>La primirea mărfii în punctul de destinație importatorul procedează la preluarea mărfii de la cărăuş. În cazul în care marfa ajunge la destinație cu pierderi sau deteriorări, importatorul trebuie sa procedeze la emiterea în timp util a unor reclamații (rezerve) către ultimul transportator, luând masuri de conservare a bunului. </a:t>
            </a:r>
            <a:r>
              <a:rPr lang="ro-RO" sz="1550" b="1" dirty="0"/>
              <a:t>Importatorul va apela la un expert pentru stabilirea pagubelor în cazul existenţei lor.</a:t>
            </a:r>
            <a:endParaRPr lang="ru-RU" sz="1550" b="1" dirty="0"/>
          </a:p>
        </p:txBody>
      </p:sp>
      <p:sp>
        <p:nvSpPr>
          <p:cNvPr id="27" name="Прямоугольник 2"/>
          <p:cNvSpPr>
            <a:spLocks noChangeArrowheads="1"/>
          </p:cNvSpPr>
          <p:nvPr/>
        </p:nvSpPr>
        <p:spPr bwMode="auto">
          <a:xfrm>
            <a:off x="235683" y="1486979"/>
            <a:ext cx="90437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r>
              <a:rPr lang="ro-RO" altLang="en-US" b="1" dirty="0">
                <a:solidFill>
                  <a:srgbClr val="FF0000"/>
                </a:solidFill>
              </a:rPr>
              <a:t>4</a:t>
            </a:r>
            <a:r>
              <a:rPr lang="en-US" altLang="en-US" b="1" dirty="0">
                <a:solidFill>
                  <a:srgbClr val="FF0000"/>
                </a:solidFill>
              </a:rPr>
              <a:t>.4. L</a:t>
            </a:r>
            <a:r>
              <a:rPr lang="ro-RO" b="1" dirty="0" err="1">
                <a:solidFill>
                  <a:srgbClr val="FF0000"/>
                </a:solidFill>
              </a:rPr>
              <a:t>ivrarea</a:t>
            </a:r>
            <a:r>
              <a:rPr lang="ro-RO" b="1" dirty="0">
                <a:solidFill>
                  <a:srgbClr val="FF0000"/>
                </a:solidFill>
              </a:rPr>
              <a:t>, descărcarea şi recepţionarea fizică a mărfii la rampa importatorului</a:t>
            </a:r>
            <a:r>
              <a:rPr lang="ro-MO" altLang="en-US" b="1" dirty="0">
                <a:solidFill>
                  <a:srgbClr val="FF0000"/>
                </a:solidFill>
              </a:rPr>
              <a:t>:</a:t>
            </a:r>
            <a:endParaRPr lang="en-US" altLang="en-US" b="1" dirty="0">
              <a:solidFill>
                <a:srgbClr val="FF0000"/>
              </a:solidFill>
            </a:endParaRPr>
          </a:p>
        </p:txBody>
      </p:sp>
      <p:pic>
        <p:nvPicPr>
          <p:cNvPr id="5" name="Рисунок 4">
            <a:extLst>
              <a:ext uri="{FF2B5EF4-FFF2-40B4-BE49-F238E27FC236}">
                <a16:creationId xmlns:a16="http://schemas.microsoft.com/office/drawing/2014/main" id="{106D4E96-6AD1-4B17-9FC4-27435F07857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35303380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90262" y="1032117"/>
            <a:ext cx="9282338" cy="338554"/>
          </a:xfrm>
          <a:prstGeom prst="rect">
            <a:avLst/>
          </a:prstGeom>
          <a:noFill/>
        </p:spPr>
        <p:txBody>
          <a:bodyPr wrap="square" rtlCol="0">
            <a:spAutoFit/>
          </a:bodyPr>
          <a:lstStyle/>
          <a:p>
            <a:pPr algn="ctr"/>
            <a:r>
              <a:rPr lang="en-US" sz="1600" b="1" dirty="0">
                <a:solidFill>
                  <a:srgbClr val="0000CC"/>
                </a:solidFill>
              </a:rPr>
              <a:t>I</a:t>
            </a:r>
            <a:r>
              <a:rPr lang="ro-RO" sz="1600" b="1" dirty="0">
                <a:solidFill>
                  <a:srgbClr val="0000CC"/>
                </a:solidFill>
              </a:rPr>
              <a:t>V</a:t>
            </a:r>
            <a:r>
              <a:rPr lang="en-US" sz="1600" b="1" dirty="0">
                <a:solidFill>
                  <a:srgbClr val="0000CC"/>
                </a:solidFill>
              </a:rPr>
              <a:t>. </a:t>
            </a:r>
            <a:r>
              <a:rPr lang="x-none" sz="1600" b="1">
                <a:solidFill>
                  <a:srgbClr val="0000CC"/>
                </a:solidFill>
              </a:rPr>
              <a:t>MODALITĂȚILE DE LIVRARE - RECEPŢIONARE A MĂRFII ÎN CONFORMITATE CU INCOTERMS 20</a:t>
            </a:r>
            <a:r>
              <a:rPr lang="ro-RO" sz="1600" b="1" dirty="0">
                <a:solidFill>
                  <a:srgbClr val="0000CC"/>
                </a:solidFill>
              </a:rPr>
              <a:t>2</a:t>
            </a:r>
            <a:r>
              <a:rPr lang="x-none" sz="1600" b="1">
                <a:solidFill>
                  <a:srgbClr val="0000CC"/>
                </a:solidFill>
              </a:rPr>
              <a:t>0</a:t>
            </a:r>
            <a:endParaRPr lang="ru-RU" sz="1600" b="1" dirty="0">
              <a:solidFill>
                <a:srgbClr val="0000CC"/>
              </a:solidFill>
            </a:endParaRPr>
          </a:p>
        </p:txBody>
      </p:sp>
      <p:sp>
        <p:nvSpPr>
          <p:cNvPr id="27" name="Прямоугольник 2"/>
          <p:cNvSpPr>
            <a:spLocks noChangeArrowheads="1"/>
          </p:cNvSpPr>
          <p:nvPr/>
        </p:nvSpPr>
        <p:spPr bwMode="auto">
          <a:xfrm>
            <a:off x="235683" y="1486979"/>
            <a:ext cx="785844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1600" b="1" dirty="0">
                <a:solidFill>
                  <a:srgbClr val="FF0000"/>
                </a:solidFill>
              </a:rPr>
              <a:t>4</a:t>
            </a:r>
            <a:r>
              <a:rPr lang="en-US" altLang="en-US" sz="1600" b="1" dirty="0">
                <a:solidFill>
                  <a:srgbClr val="FF0000"/>
                </a:solidFill>
              </a:rPr>
              <a:t>.</a:t>
            </a:r>
            <a:r>
              <a:rPr lang="ro-RO" altLang="en-US" sz="1600" b="1" dirty="0">
                <a:solidFill>
                  <a:srgbClr val="FF0000"/>
                </a:solidFill>
              </a:rPr>
              <a:t>6</a:t>
            </a:r>
            <a:r>
              <a:rPr lang="en-US" altLang="en-US" sz="1600" b="1" dirty="0">
                <a:solidFill>
                  <a:srgbClr val="FF0000"/>
                </a:solidFill>
              </a:rPr>
              <a:t>. </a:t>
            </a:r>
            <a:r>
              <a:rPr lang="ro-MO" sz="1600" b="1" dirty="0">
                <a:solidFill>
                  <a:srgbClr val="FF0000"/>
                </a:solidFill>
              </a:rPr>
              <a:t>SPECIFICAȚIILE DE AMBALAJ şi de DESCRIERE A MĂRFII</a:t>
            </a:r>
            <a:r>
              <a:rPr lang="ro-MO" altLang="en-US" sz="1600" b="1" dirty="0">
                <a:solidFill>
                  <a:srgbClr val="FF0000"/>
                </a:solidFill>
              </a:rPr>
              <a:t>:</a:t>
            </a:r>
            <a:endParaRPr lang="en-US" altLang="en-US" sz="1600" b="1" dirty="0">
              <a:solidFill>
                <a:srgbClr val="FF0000"/>
              </a:solidFill>
            </a:endParaRPr>
          </a:p>
        </p:txBody>
      </p:sp>
      <p:pic>
        <p:nvPicPr>
          <p:cNvPr id="5" name="Рисунок 4">
            <a:extLst>
              <a:ext uri="{FF2B5EF4-FFF2-40B4-BE49-F238E27FC236}">
                <a16:creationId xmlns:a16="http://schemas.microsoft.com/office/drawing/2014/main" id="{106D4E96-6AD1-4B17-9FC4-27435F07857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grpSp>
        <p:nvGrpSpPr>
          <p:cNvPr id="18" name="Группа 17"/>
          <p:cNvGrpSpPr/>
          <p:nvPr/>
        </p:nvGrpSpPr>
        <p:grpSpPr>
          <a:xfrm>
            <a:off x="413372" y="979318"/>
            <a:ext cx="11086458" cy="5714654"/>
            <a:chOff x="413372" y="979318"/>
            <a:chExt cx="11086458" cy="5714654"/>
          </a:xfrm>
        </p:grpSpPr>
        <p:sp>
          <p:nvSpPr>
            <p:cNvPr id="25" name="Прямоугольник 24"/>
            <p:cNvSpPr/>
            <p:nvPr/>
          </p:nvSpPr>
          <p:spPr>
            <a:xfrm>
              <a:off x="413372" y="1777294"/>
              <a:ext cx="8019428" cy="4201150"/>
            </a:xfrm>
            <a:prstGeom prst="rect">
              <a:avLst/>
            </a:prstGeom>
          </p:spPr>
          <p:txBody>
            <a:bodyPr wrap="square">
              <a:spAutoFit/>
            </a:bodyPr>
            <a:lstStyle/>
            <a:p>
              <a:pPr algn="just">
                <a:spcBef>
                  <a:spcPts val="600"/>
                </a:spcBef>
              </a:pPr>
              <a:endParaRPr lang="ro-MO" sz="1400" b="1" dirty="0"/>
            </a:p>
            <a:p>
              <a:pPr algn="just"/>
              <a:r>
                <a:rPr lang="ro-RO" sz="1400" dirty="0"/>
                <a:t>Ambalajul poate fi realizat sub diferite forme, în funcție de natura mărfurilor ce urmează a fi transportate:</a:t>
              </a:r>
              <a:endParaRPr lang="ru-RU" sz="1400" dirty="0"/>
            </a:p>
            <a:p>
              <a:pPr marL="285750" indent="-285750" algn="just">
                <a:spcBef>
                  <a:spcPts val="1200"/>
                </a:spcBef>
                <a:spcAft>
                  <a:spcPts val="600"/>
                </a:spcAft>
                <a:buFont typeface="Wingdings" pitchFamily="2" charset="2"/>
                <a:buChar char="Ø"/>
              </a:pPr>
              <a:r>
                <a:rPr lang="ro-RO" sz="1400" b="1" i="1" dirty="0"/>
                <a:t>mărfuri ce pot fi transportate neambalate</a:t>
              </a:r>
              <a:r>
                <a:rPr lang="ro-RO" sz="1400" dirty="0"/>
                <a:t>: de exemplu, fier vechi, țevi, bare, netăbăcite, în general acele mărfuri al căror volum si forma nu necesita am aceste mărfuri călătoresc pe riscul lor, transportatorul nerăspunzând pentru numărul de bucăţi sau pentru deteriorare;</a:t>
              </a:r>
              <a:endParaRPr lang="ru-RU" sz="1400" dirty="0"/>
            </a:p>
            <a:p>
              <a:pPr marL="285750" indent="-285750" algn="just">
                <a:spcBef>
                  <a:spcPts val="1200"/>
                </a:spcBef>
                <a:spcAft>
                  <a:spcPts val="600"/>
                </a:spcAft>
                <a:buFont typeface="Wingdings" pitchFamily="2" charset="2"/>
                <a:buChar char="Ø"/>
              </a:pPr>
              <a:r>
                <a:rPr lang="ro-RO" sz="1400" b="1" i="1" dirty="0"/>
                <a:t>mărfuri transportate în vrac</a:t>
              </a:r>
              <a:r>
                <a:rPr lang="ro-RO" sz="1400" dirty="0"/>
                <a:t>: de exemplu, mărfuri cu greutate mare, cărbune, cereale;</a:t>
              </a:r>
              <a:endParaRPr lang="ru-RU" sz="1400" dirty="0"/>
            </a:p>
            <a:p>
              <a:pPr marL="285750" indent="-285750" algn="just">
                <a:spcBef>
                  <a:spcPts val="1200"/>
                </a:spcBef>
                <a:spcAft>
                  <a:spcPts val="600"/>
                </a:spcAft>
                <a:buFont typeface="Wingdings" pitchFamily="2" charset="2"/>
                <a:buChar char="Ø"/>
              </a:pPr>
              <a:r>
                <a:rPr lang="ro-RO" sz="1400" b="1" i="1" dirty="0"/>
                <a:t>mărfuri transportate în saci</a:t>
              </a:r>
              <a:r>
                <a:rPr lang="ro-RO" sz="1400" dirty="0"/>
                <a:t>: aceste mărfuri sunt transportate libere de avarie si scurgere,</a:t>
              </a:r>
              <a:endParaRPr lang="ru-RU" sz="1400" dirty="0"/>
            </a:p>
            <a:p>
              <a:pPr marL="285750" indent="-285750" algn="just">
                <a:spcBef>
                  <a:spcPts val="1200"/>
                </a:spcBef>
                <a:spcAft>
                  <a:spcPts val="600"/>
                </a:spcAft>
                <a:buFont typeface="Wingdings" pitchFamily="2" charset="2"/>
                <a:buChar char="Ø"/>
              </a:pPr>
              <a:r>
                <a:rPr lang="ro-RO" sz="1400" b="1" i="1" dirty="0"/>
                <a:t>mărfuri transportate sub forma </a:t>
              </a:r>
              <a:r>
                <a:rPr lang="ro-RO" sz="1400" b="1" i="1" dirty="0" err="1"/>
                <a:t>baloţilor</a:t>
              </a:r>
              <a:r>
                <a:rPr lang="ro-RO" sz="1400" dirty="0"/>
                <a:t>, care cuprind mai multe pachete legate împreuna,</a:t>
              </a:r>
              <a:endParaRPr lang="ru-RU" sz="1400" dirty="0"/>
            </a:p>
            <a:p>
              <a:pPr marL="285750" indent="-285750" algn="just">
                <a:spcBef>
                  <a:spcPts val="1200"/>
                </a:spcBef>
                <a:spcAft>
                  <a:spcPts val="600"/>
                </a:spcAft>
                <a:buFont typeface="Wingdings" pitchFamily="2" charset="2"/>
                <a:buChar char="Ø"/>
              </a:pPr>
              <a:r>
                <a:rPr lang="ro-RO" sz="1400" b="1" i="1" dirty="0"/>
                <a:t>Lichidele şi gaze </a:t>
              </a:r>
              <a:r>
                <a:rPr lang="ro-RO" sz="1400" dirty="0"/>
                <a:t>sunt transportate în butoaie sau cisterne;</a:t>
              </a:r>
              <a:endParaRPr lang="ru-RU" sz="1400" dirty="0"/>
            </a:p>
            <a:p>
              <a:pPr marL="285750" indent="-285750" algn="just">
                <a:spcBef>
                  <a:spcPts val="1200"/>
                </a:spcBef>
                <a:spcAft>
                  <a:spcPts val="600"/>
                </a:spcAft>
                <a:buFont typeface="Wingdings" pitchFamily="2" charset="2"/>
                <a:buChar char="Ø"/>
              </a:pPr>
              <a:r>
                <a:rPr lang="ro-RO" sz="1400" b="1" i="1" dirty="0"/>
                <a:t>mărfurile cu volum redus </a:t>
              </a:r>
              <a:r>
                <a:rPr lang="ro-RO" sz="1400" dirty="0"/>
                <a:t>sunt, de regula, transportate în pachete, care pot fi din lemn sau carton; în cazul lăzilor din lemn masiv, grosimea scândurilor trebuie sa fie proporționala cu greutatea conținutului; lăzile transparente prezintă riscuri de avarie sau perforare, care nu sunt în sarcina cărăuşului; cutiile din carton trebuie sa fie rezistente, impermeabile, cu cercuri metalice.</a:t>
              </a:r>
              <a:endParaRPr lang="ru-RU" sz="1400" dirty="0"/>
            </a:p>
          </p:txBody>
        </p:sp>
        <p:pic>
          <p:nvPicPr>
            <p:cNvPr id="3074" name="Picture 2"/>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l="54754" t="22947" r="3501" b="41596"/>
            <a:stretch/>
          </p:blipFill>
          <p:spPr bwMode="auto">
            <a:xfrm>
              <a:off x="9234756" y="979318"/>
              <a:ext cx="2222528" cy="846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l="55216" t="17541" r="4107" b="32659"/>
            <a:stretch/>
          </p:blipFill>
          <p:spPr bwMode="auto">
            <a:xfrm>
              <a:off x="9248938" y="1899530"/>
              <a:ext cx="2250892" cy="826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l="54708" t="14726" r="4565" b="39113"/>
            <a:stretch/>
          </p:blipFill>
          <p:spPr bwMode="auto">
            <a:xfrm>
              <a:off x="9277303" y="2827868"/>
              <a:ext cx="2222527"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l="58304" t="14811" r="6295" b="50956"/>
            <a:stretch/>
          </p:blipFill>
          <p:spPr bwMode="auto">
            <a:xfrm>
              <a:off x="9248938" y="3797858"/>
              <a:ext cx="2222527" cy="965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rotWithShape="1">
            <a:blip r:embed="rId9" cstate="email">
              <a:extLst>
                <a:ext uri="{28A0092B-C50C-407E-A947-70E740481C1C}">
                  <a14:useLocalDpi xmlns:a14="http://schemas.microsoft.com/office/drawing/2010/main"/>
                </a:ext>
              </a:extLst>
            </a:blip>
            <a:srcRect l="57180" t="16683" r="5117" b="55470"/>
            <a:stretch/>
          </p:blipFill>
          <p:spPr bwMode="auto">
            <a:xfrm>
              <a:off x="9263120" y="4841640"/>
              <a:ext cx="2222527" cy="899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rotWithShape="1">
            <a:blip r:embed="rId10" cstate="email">
              <a:extLst>
                <a:ext uri="{28A0092B-C50C-407E-A947-70E740481C1C}">
                  <a14:useLocalDpi xmlns:a14="http://schemas.microsoft.com/office/drawing/2010/main"/>
                </a:ext>
              </a:extLst>
            </a:blip>
            <a:srcRect l="56692" t="15509" r="3263" b="50114"/>
            <a:stretch/>
          </p:blipFill>
          <p:spPr bwMode="auto">
            <a:xfrm>
              <a:off x="9277303" y="5847692"/>
              <a:ext cx="2222527" cy="846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Прямая со стрелкой 5"/>
            <p:cNvCxnSpPr/>
            <p:nvPr/>
          </p:nvCxnSpPr>
          <p:spPr>
            <a:xfrm flipV="1">
              <a:off x="7260167" y="3361267"/>
              <a:ext cx="1946223" cy="745066"/>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p:nvPr/>
          </p:nvCxnSpPr>
          <p:spPr>
            <a:xfrm flipV="1">
              <a:off x="7061200" y="2633133"/>
              <a:ext cx="2065867" cy="100753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flipV="1">
              <a:off x="8390467" y="1639379"/>
              <a:ext cx="889000" cy="114615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p:nvPr/>
          </p:nvCxnSpPr>
          <p:spPr>
            <a:xfrm flipV="1">
              <a:off x="7484533" y="4279731"/>
              <a:ext cx="1721857" cy="28654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p:nvPr/>
          </p:nvCxnSpPr>
          <p:spPr>
            <a:xfrm>
              <a:off x="5071533" y="4996078"/>
              <a:ext cx="4055534" cy="15165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Прямая со стрелкой 25"/>
            <p:cNvCxnSpPr/>
            <p:nvPr/>
          </p:nvCxnSpPr>
          <p:spPr>
            <a:xfrm>
              <a:off x="5765800" y="6045200"/>
              <a:ext cx="3361267" cy="22563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8877361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V</a:t>
            </a:r>
            <a:r>
              <a:rPr lang="en-US" b="1" dirty="0">
                <a:solidFill>
                  <a:srgbClr val="0000CC"/>
                </a:solidFill>
              </a:rPr>
              <a:t>. </a:t>
            </a:r>
            <a:r>
              <a:rPr lang="x-none" b="1">
                <a:solidFill>
                  <a:srgbClr val="0000CC"/>
                </a:solidFill>
              </a:rPr>
              <a:t>MODALITĂȚILE DE LIVRARE - RECEPŢIONARE A MĂRFII ÎN CONFORMITATE CU INCOTERMS 20</a:t>
            </a:r>
            <a:r>
              <a:rPr lang="ro-RO" b="1" dirty="0">
                <a:solidFill>
                  <a:srgbClr val="0000CC"/>
                </a:solidFill>
              </a:rPr>
              <a:t>2</a:t>
            </a:r>
            <a:r>
              <a:rPr lang="x-none" b="1">
                <a:solidFill>
                  <a:srgbClr val="0000CC"/>
                </a:solidFill>
              </a:rPr>
              <a:t>0</a:t>
            </a:r>
            <a:endParaRPr lang="ru-RU" b="1" dirty="0">
              <a:solidFill>
                <a:srgbClr val="0000CC"/>
              </a:solidFill>
            </a:endParaRPr>
          </a:p>
        </p:txBody>
      </p:sp>
      <p:sp>
        <p:nvSpPr>
          <p:cNvPr id="25" name="Прямоугольник 24"/>
          <p:cNvSpPr/>
          <p:nvPr/>
        </p:nvSpPr>
        <p:spPr>
          <a:xfrm>
            <a:off x="413372" y="1931183"/>
            <a:ext cx="7943228" cy="4708981"/>
          </a:xfrm>
          <a:prstGeom prst="rect">
            <a:avLst/>
          </a:prstGeom>
        </p:spPr>
        <p:txBody>
          <a:bodyPr wrap="square">
            <a:spAutoFit/>
          </a:bodyPr>
          <a:lstStyle/>
          <a:p>
            <a:pPr algn="just"/>
            <a:r>
              <a:rPr lang="ro-RO" sz="2000" b="1" dirty="0"/>
              <a:t>O importanta speciala o prezintă, în comerțul internațional, livrarea cu ajutorul paletelor şi în containere. </a:t>
            </a:r>
          </a:p>
          <a:p>
            <a:pPr algn="just"/>
            <a:endParaRPr lang="ro-RO" sz="2000" dirty="0"/>
          </a:p>
          <a:p>
            <a:pPr marL="342900" indent="-342900" algn="just">
              <a:buFont typeface="Wingdings" pitchFamily="2" charset="2"/>
              <a:buChar char="Ø"/>
            </a:pPr>
            <a:r>
              <a:rPr lang="ro-RO" sz="2000" b="1" dirty="0"/>
              <a:t>Paletizarea </a:t>
            </a:r>
            <a:r>
              <a:rPr lang="ro-RO" sz="2000" dirty="0"/>
              <a:t>permite reunirea într-o singura unitate de încărcare a mai multor mărfuri ambalate depuse pe paleta. Transportul cu ajutorul paletei face mai rapida manipularea mărfii, facilitând operațiunile de încărcare, depozitare si distribuire a produsului. Costul paletelor fiind relativ redus, ele sunt frecvent furnizate gratuit, împreuna cu marfa.</a:t>
            </a:r>
          </a:p>
          <a:p>
            <a:pPr marL="342900" indent="-342900" algn="just">
              <a:buFont typeface="Wingdings" pitchFamily="2" charset="2"/>
              <a:buChar char="Ø"/>
            </a:pPr>
            <a:endParaRPr lang="ru-RU" sz="2000" dirty="0"/>
          </a:p>
          <a:p>
            <a:pPr marL="342900" indent="-342900" algn="just">
              <a:buFont typeface="Wingdings" pitchFamily="2" charset="2"/>
              <a:buChar char="Ø"/>
            </a:pPr>
            <a:r>
              <a:rPr lang="ro-RO" sz="2000" b="1" dirty="0"/>
              <a:t>Containerul</a:t>
            </a:r>
            <a:r>
              <a:rPr lang="ro-RO" sz="2000" dirty="0"/>
              <a:t> este un recipient, mobil si ermetic, conceput pentru a fi încărcat cu bunuri în vrac sau ușor ambalate, altfel încât transportul sa se facă fără manipulări sau transbordări de mărfuri de la locul de expediție la cel de destinație. El este un ambalaj definitiv, în care marfa circula "din poarta în poarta", fără nici o intervenție asupra acesteia pe parcursul transportului.</a:t>
            </a:r>
            <a:endParaRPr lang="ru-RU" sz="2000" dirty="0"/>
          </a:p>
        </p:txBody>
      </p:sp>
      <p:sp>
        <p:nvSpPr>
          <p:cNvPr id="27" name="Прямоугольник 2"/>
          <p:cNvSpPr>
            <a:spLocks noChangeArrowheads="1"/>
          </p:cNvSpPr>
          <p:nvPr/>
        </p:nvSpPr>
        <p:spPr bwMode="auto">
          <a:xfrm>
            <a:off x="235684" y="1486979"/>
            <a:ext cx="6480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b="1" dirty="0">
                <a:solidFill>
                  <a:srgbClr val="FF0000"/>
                </a:solidFill>
              </a:rPr>
              <a:t>4</a:t>
            </a:r>
            <a:r>
              <a:rPr lang="en-US" altLang="en-US" b="1" dirty="0">
                <a:solidFill>
                  <a:srgbClr val="FF0000"/>
                </a:solidFill>
              </a:rPr>
              <a:t>.</a:t>
            </a:r>
            <a:r>
              <a:rPr lang="ro-RO" altLang="en-US" b="1" dirty="0">
                <a:solidFill>
                  <a:srgbClr val="FF0000"/>
                </a:solidFill>
              </a:rPr>
              <a:t>6</a:t>
            </a:r>
            <a:r>
              <a:rPr lang="en-US" altLang="en-US" b="1" dirty="0">
                <a:solidFill>
                  <a:srgbClr val="FF0000"/>
                </a:solidFill>
              </a:rPr>
              <a:t>. </a:t>
            </a:r>
            <a:r>
              <a:rPr lang="ro-MO" b="1" dirty="0">
                <a:solidFill>
                  <a:srgbClr val="FF0000"/>
                </a:solidFill>
              </a:rPr>
              <a:t>SPECIFICAȚIILE DE AMBALAJ şi de DESCRIERE A MĂRFII</a:t>
            </a:r>
            <a:r>
              <a:rPr lang="ro-MO" altLang="en-US" b="1" dirty="0">
                <a:solidFill>
                  <a:srgbClr val="FF0000"/>
                </a:solidFill>
              </a:rPr>
              <a:t>:</a:t>
            </a:r>
            <a:endParaRPr lang="en-US" altLang="en-US" b="1" dirty="0">
              <a:solidFill>
                <a:srgbClr val="FF0000"/>
              </a:solidFill>
            </a:endParaRPr>
          </a:p>
        </p:txBody>
      </p:sp>
      <p:pic>
        <p:nvPicPr>
          <p:cNvPr id="5" name="Рисунок 4">
            <a:extLst>
              <a:ext uri="{FF2B5EF4-FFF2-40B4-BE49-F238E27FC236}">
                <a16:creationId xmlns:a16="http://schemas.microsoft.com/office/drawing/2014/main" id="{106D4E96-6AD1-4B17-9FC4-27435F07857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1026" name="Picture 2"/>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l="55734" t="17116" r="3354" b="28791"/>
          <a:stretch/>
        </p:blipFill>
        <p:spPr bwMode="auto">
          <a:xfrm>
            <a:off x="8939718" y="1856311"/>
            <a:ext cx="2618447" cy="1947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l="55241" t="21226" r="4583" b="29213"/>
          <a:stretch/>
        </p:blipFill>
        <p:spPr bwMode="auto">
          <a:xfrm>
            <a:off x="8939718" y="4285672"/>
            <a:ext cx="2718818" cy="1886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997981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418487270"/>
              </p:ext>
            </p:extLst>
          </p:nvPr>
        </p:nvGraphicFramePr>
        <p:xfrm>
          <a:off x="875819" y="1585639"/>
          <a:ext cx="4616450" cy="2468592"/>
        </p:xfrm>
        <a:graphic>
          <a:graphicData uri="http://schemas.openxmlformats.org/drawingml/2006/table">
            <a:tbl>
              <a:tblPr/>
              <a:tblGrid>
                <a:gridCol w="1447727">
                  <a:extLst>
                    <a:ext uri="{9D8B030D-6E8A-4147-A177-3AD203B41FA5}">
                      <a16:colId xmlns:a16="http://schemas.microsoft.com/office/drawing/2014/main" val="20000"/>
                    </a:ext>
                  </a:extLst>
                </a:gridCol>
                <a:gridCol w="3168723">
                  <a:extLst>
                    <a:ext uri="{9D8B030D-6E8A-4147-A177-3AD203B41FA5}">
                      <a16:colId xmlns:a16="http://schemas.microsoft.com/office/drawing/2014/main" val="20001"/>
                    </a:ext>
                  </a:extLst>
                </a:gridCol>
              </a:tblGrid>
              <a:tr h="152929">
                <a:tc>
                  <a:txBody>
                    <a:bodyPr/>
                    <a:lstStyle/>
                    <a:p>
                      <a:pPr algn="ctr"/>
                      <a:r>
                        <a:rPr lang="ro-RO" sz="1600" b="1" dirty="0">
                          <a:effectLst/>
                        </a:rPr>
                        <a:t>Tip paletă</a:t>
                      </a:r>
                      <a:endParaRPr lang="ro-MO" sz="1600" b="1" dirty="0">
                        <a:effectLst/>
                      </a:endParaRPr>
                    </a:p>
                  </a:txBody>
                  <a:tcPr marL="91451" marR="91451" marT="45700" marB="4570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o-RO" sz="1600" b="1" dirty="0">
                          <a:effectLst/>
                        </a:rPr>
                        <a:t>Mărimi</a:t>
                      </a:r>
                      <a:r>
                        <a:rPr lang="ru-RU" sz="1600" b="1" dirty="0">
                          <a:effectLst/>
                        </a:rPr>
                        <a:t> (</a:t>
                      </a:r>
                      <a:r>
                        <a:rPr lang="ro-RO" sz="1600" b="1" dirty="0">
                          <a:effectLst/>
                        </a:rPr>
                        <a:t>L</a:t>
                      </a:r>
                      <a:r>
                        <a:rPr lang="ru-RU" sz="1600" b="1" dirty="0">
                          <a:effectLst/>
                        </a:rPr>
                        <a:t> × </a:t>
                      </a:r>
                      <a:r>
                        <a:rPr lang="ro-RO" sz="1600" b="1" dirty="0">
                          <a:effectLst/>
                        </a:rPr>
                        <a:t>l</a:t>
                      </a:r>
                      <a:r>
                        <a:rPr lang="ru-RU" sz="1600" b="1" dirty="0">
                          <a:effectLst/>
                        </a:rPr>
                        <a:t>)</a:t>
                      </a:r>
                      <a:endParaRPr lang="ro-MO" sz="1600" b="1" dirty="0">
                        <a:effectLst/>
                      </a:endParaRPr>
                    </a:p>
                  </a:txBody>
                  <a:tcPr marL="91451" marR="91451" marT="45700" marB="4570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extLst>
                  <a:ext uri="{0D108BD9-81ED-4DB2-BD59-A6C34878D82A}">
                    <a16:rowId xmlns:a16="http://schemas.microsoft.com/office/drawing/2014/main" val="10000"/>
                  </a:ext>
                </a:extLst>
              </a:tr>
              <a:tr h="0">
                <a:tc>
                  <a:txBody>
                    <a:bodyPr/>
                    <a:lstStyle/>
                    <a:p>
                      <a:r>
                        <a:rPr lang="ro-MO" sz="1600" dirty="0">
                          <a:effectLst/>
                        </a:rPr>
                        <a:t>EUR 1</a:t>
                      </a:r>
                    </a:p>
                  </a:txBody>
                  <a:tcPr marL="91451" marR="91451" marT="45700" marB="4570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pPr marL="0" algn="ctr" defTabSz="914400" rtl="0" eaLnBrk="1" latinLnBrk="0" hangingPunct="1"/>
                      <a:r>
                        <a:rPr lang="ro-MO" sz="1600" kern="1200" dirty="0">
                          <a:solidFill>
                            <a:schemeClr val="tx1"/>
                          </a:solidFill>
                          <a:effectLst/>
                          <a:latin typeface="+mn-lt"/>
                          <a:ea typeface="+mn-ea"/>
                          <a:cs typeface="+mn-cs"/>
                        </a:rPr>
                        <a:t>800 mm × 1200 mm</a:t>
                      </a:r>
                    </a:p>
                  </a:txBody>
                  <a:tcPr marL="91451" marR="91451" marT="45700" marB="4570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extLst>
                  <a:ext uri="{0D108BD9-81ED-4DB2-BD59-A6C34878D82A}">
                    <a16:rowId xmlns:a16="http://schemas.microsoft.com/office/drawing/2014/main" val="10001"/>
                  </a:ext>
                </a:extLst>
              </a:tr>
              <a:tr h="0">
                <a:tc>
                  <a:txBody>
                    <a:bodyPr/>
                    <a:lstStyle/>
                    <a:p>
                      <a:r>
                        <a:rPr lang="ro-MO" sz="1600" dirty="0">
                          <a:effectLst/>
                        </a:rPr>
                        <a:t>EUR 2</a:t>
                      </a:r>
                    </a:p>
                  </a:txBody>
                  <a:tcPr marL="91451" marR="91451" marT="45700" marB="4570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pPr marL="0" algn="ctr" defTabSz="914400" rtl="0" eaLnBrk="1" latinLnBrk="0" hangingPunct="1"/>
                      <a:r>
                        <a:rPr lang="ro-MO" sz="1600" kern="1200" dirty="0">
                          <a:solidFill>
                            <a:schemeClr val="tx1"/>
                          </a:solidFill>
                          <a:effectLst/>
                          <a:latin typeface="+mn-lt"/>
                          <a:ea typeface="+mn-ea"/>
                          <a:cs typeface="+mn-cs"/>
                        </a:rPr>
                        <a:t>1200 mm × 1000 mm</a:t>
                      </a:r>
                    </a:p>
                  </a:txBody>
                  <a:tcPr marL="91451" marR="91451" marT="45700" marB="4570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extLst>
                  <a:ext uri="{0D108BD9-81ED-4DB2-BD59-A6C34878D82A}">
                    <a16:rowId xmlns:a16="http://schemas.microsoft.com/office/drawing/2014/main" val="10002"/>
                  </a:ext>
                </a:extLst>
              </a:tr>
              <a:tr h="0">
                <a:tc>
                  <a:txBody>
                    <a:bodyPr/>
                    <a:lstStyle/>
                    <a:p>
                      <a:r>
                        <a:rPr lang="ro-MO" sz="1600">
                          <a:effectLst/>
                        </a:rPr>
                        <a:t>EUR 3</a:t>
                      </a:r>
                    </a:p>
                  </a:txBody>
                  <a:tcPr marL="91451" marR="91451" marT="45700" marB="4570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pPr marL="0" algn="ctr" defTabSz="914400" rtl="0" eaLnBrk="1" latinLnBrk="0" hangingPunct="1"/>
                      <a:r>
                        <a:rPr lang="ro-MO" sz="1600" kern="1200" dirty="0">
                          <a:solidFill>
                            <a:schemeClr val="tx1"/>
                          </a:solidFill>
                          <a:effectLst/>
                          <a:latin typeface="+mn-lt"/>
                          <a:ea typeface="+mn-ea"/>
                          <a:cs typeface="+mn-cs"/>
                        </a:rPr>
                        <a:t>1000 mm× 1200 mm</a:t>
                      </a:r>
                    </a:p>
                  </a:txBody>
                  <a:tcPr marL="91451" marR="91451" marT="45700" marB="4570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extLst>
                  <a:ext uri="{0D108BD9-81ED-4DB2-BD59-A6C34878D82A}">
                    <a16:rowId xmlns:a16="http://schemas.microsoft.com/office/drawing/2014/main" val="10003"/>
                  </a:ext>
                </a:extLst>
              </a:tr>
              <a:tr h="0">
                <a:tc>
                  <a:txBody>
                    <a:bodyPr/>
                    <a:lstStyle/>
                    <a:p>
                      <a:r>
                        <a:rPr lang="ro-MO" sz="1600">
                          <a:effectLst/>
                        </a:rPr>
                        <a:t>EUR 6</a:t>
                      </a:r>
                    </a:p>
                  </a:txBody>
                  <a:tcPr marL="91451" marR="91451" marT="45700" marB="4570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pPr marL="0" algn="ctr" defTabSz="914400" rtl="0" eaLnBrk="1" latinLnBrk="0" hangingPunct="1"/>
                      <a:r>
                        <a:rPr lang="ro-MO" sz="1600" kern="1200" dirty="0">
                          <a:solidFill>
                            <a:schemeClr val="tx1"/>
                          </a:solidFill>
                          <a:effectLst/>
                          <a:latin typeface="+mn-lt"/>
                          <a:ea typeface="+mn-ea"/>
                          <a:cs typeface="+mn-cs"/>
                        </a:rPr>
                        <a:t>800 mm × 600 mm</a:t>
                      </a:r>
                    </a:p>
                  </a:txBody>
                  <a:tcPr marL="91451" marR="91451" marT="45700" marB="4570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extLst>
                  <a:ext uri="{0D108BD9-81ED-4DB2-BD59-A6C34878D82A}">
                    <a16:rowId xmlns:a16="http://schemas.microsoft.com/office/drawing/2014/main" val="10004"/>
                  </a:ext>
                </a:extLst>
              </a:tr>
              <a:tr h="396196">
                <a:tc>
                  <a:txBody>
                    <a:bodyPr/>
                    <a:lstStyle/>
                    <a:p>
                      <a:endParaRPr lang="ru-RU" sz="1600">
                        <a:effectLst/>
                      </a:endParaRPr>
                    </a:p>
                  </a:txBody>
                  <a:tcPr marL="91451" marR="91451" marT="45700" marB="4570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pPr algn="ctr"/>
                      <a:r>
                        <a:rPr lang="ro-MO" sz="1600" dirty="0">
                          <a:effectLst/>
                        </a:rPr>
                        <a:t>600 mm × 400 mm</a:t>
                      </a:r>
                    </a:p>
                  </a:txBody>
                  <a:tcPr marL="91451" marR="91451" marT="45700" marB="4570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extLst>
                  <a:ext uri="{0D108BD9-81ED-4DB2-BD59-A6C34878D82A}">
                    <a16:rowId xmlns:a16="http://schemas.microsoft.com/office/drawing/2014/main" val="10005"/>
                  </a:ext>
                </a:extLst>
              </a:tr>
              <a:tr h="396196">
                <a:tc>
                  <a:txBody>
                    <a:bodyPr/>
                    <a:lstStyle/>
                    <a:p>
                      <a:endParaRPr lang="ru-RU" sz="1600" dirty="0">
                        <a:effectLst/>
                      </a:endParaRPr>
                    </a:p>
                  </a:txBody>
                  <a:tcPr marL="91451" marR="91451" marT="45700" marB="4570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pPr algn="ctr"/>
                      <a:r>
                        <a:rPr lang="ro-MO" sz="1600" dirty="0">
                          <a:effectLst/>
                        </a:rPr>
                        <a:t>400 mm × 300 mm</a:t>
                      </a:r>
                    </a:p>
                  </a:txBody>
                  <a:tcPr marL="91451" marR="91451" marT="45700" marB="4570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extLst>
                  <a:ext uri="{0D108BD9-81ED-4DB2-BD59-A6C34878D82A}">
                    <a16:rowId xmlns:a16="http://schemas.microsoft.com/office/drawing/2014/main" val="10006"/>
                  </a:ext>
                </a:extLst>
              </a:tr>
            </a:tbl>
          </a:graphicData>
        </a:graphic>
      </p:graphicFrame>
      <p:pic>
        <p:nvPicPr>
          <p:cNvPr id="9247" name="Рисунок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8955" y="1585383"/>
            <a:ext cx="5392737" cy="536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a:extLst>
              <a:ext uri="{FF2B5EF4-FFF2-40B4-BE49-F238E27FC236}">
                <a16:creationId xmlns:a16="http://schemas.microsoft.com/office/drawing/2014/main" id="{84932457-5567-45E6-BAB2-FC842939CB87}"/>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9" name="Picture 7">
            <a:extLst>
              <a:ext uri="{FF2B5EF4-FFF2-40B4-BE49-F238E27FC236}">
                <a16:creationId xmlns:a16="http://schemas.microsoft.com/office/drawing/2014/main" id="{673976D5-7B38-4700-9898-BA002CA22A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pic>
        <p:nvPicPr>
          <p:cNvPr id="10" name="Рисунок 9">
            <a:extLst>
              <a:ext uri="{FF2B5EF4-FFF2-40B4-BE49-F238E27FC236}">
                <a16:creationId xmlns:a16="http://schemas.microsoft.com/office/drawing/2014/main" id="{106D4E96-6AD1-4B17-9FC4-27435F07857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4" name="Прямоугольник 3"/>
          <p:cNvSpPr/>
          <p:nvPr/>
        </p:nvSpPr>
        <p:spPr>
          <a:xfrm>
            <a:off x="469449" y="1110734"/>
            <a:ext cx="7189212" cy="369332"/>
          </a:xfrm>
          <a:prstGeom prst="rect">
            <a:avLst/>
          </a:prstGeom>
        </p:spPr>
        <p:txBody>
          <a:bodyPr wrap="none">
            <a:spAutoFit/>
          </a:bodyPr>
          <a:lstStyle/>
          <a:p>
            <a:r>
              <a:rPr lang="ro-RO" altLang="en-US" b="1" dirty="0">
                <a:solidFill>
                  <a:srgbClr val="FF0000"/>
                </a:solidFill>
              </a:rPr>
              <a:t>4</a:t>
            </a:r>
            <a:r>
              <a:rPr lang="en-US" altLang="en-US" b="1" dirty="0">
                <a:solidFill>
                  <a:srgbClr val="FF0000"/>
                </a:solidFill>
              </a:rPr>
              <a:t>.</a:t>
            </a:r>
            <a:r>
              <a:rPr lang="ro-RO" altLang="en-US" b="1" dirty="0">
                <a:solidFill>
                  <a:srgbClr val="FF0000"/>
                </a:solidFill>
              </a:rPr>
              <a:t>6</a:t>
            </a:r>
            <a:r>
              <a:rPr lang="en-US" altLang="en-US" b="1" dirty="0">
                <a:solidFill>
                  <a:srgbClr val="FF0000"/>
                </a:solidFill>
              </a:rPr>
              <a:t>. </a:t>
            </a:r>
            <a:r>
              <a:rPr lang="ro-MO" b="1" dirty="0">
                <a:solidFill>
                  <a:srgbClr val="FF0000"/>
                </a:solidFill>
              </a:rPr>
              <a:t>SPECIFICAȚIILE DE AMBALAJ şi de DESCRIERE A MĂRFII - </a:t>
            </a:r>
            <a:r>
              <a:rPr lang="ro-MO" b="1" dirty="0">
                <a:solidFill>
                  <a:srgbClr val="0000CC"/>
                </a:solidFill>
              </a:rPr>
              <a:t>EUROPALETE</a:t>
            </a:r>
            <a:endParaRPr lang="ru-RU" dirty="0">
              <a:solidFill>
                <a:srgbClr val="0000CC"/>
              </a:solidFill>
            </a:endParaRPr>
          </a:p>
        </p:txBody>
      </p:sp>
      <p:pic>
        <p:nvPicPr>
          <p:cNvPr id="1026" name="Picture 2" descr="J:\MARKETING ACSA 2003-2017\AMBALAJE Diverse si ECHIPAMET de Ambalare\Palete\pallet_opt.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2086" y="4134121"/>
            <a:ext cx="4381981" cy="25714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6352250"/>
      </p:ext>
    </p:extLst>
  </p:cSld>
  <p:clrMapOvr>
    <a:masterClrMapping/>
  </p:clrMapOvr>
  <p:transition spd="slow"/>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Рисунок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250" y="1930400"/>
            <a:ext cx="9563100" cy="468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a:extLst>
              <a:ext uri="{FF2B5EF4-FFF2-40B4-BE49-F238E27FC236}">
                <a16:creationId xmlns:a16="http://schemas.microsoft.com/office/drawing/2014/main" id="{84932457-5567-45E6-BAB2-FC842939CB87}"/>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pic>
        <p:nvPicPr>
          <p:cNvPr id="9" name="Рисунок 8">
            <a:extLst>
              <a:ext uri="{FF2B5EF4-FFF2-40B4-BE49-F238E27FC236}">
                <a16:creationId xmlns:a16="http://schemas.microsoft.com/office/drawing/2014/main" id="{106D4E96-6AD1-4B17-9FC4-27435F07857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10" name="Прямоугольник 9"/>
          <p:cNvSpPr/>
          <p:nvPr/>
        </p:nvSpPr>
        <p:spPr>
          <a:xfrm>
            <a:off x="384560" y="1247801"/>
            <a:ext cx="10844614" cy="369332"/>
          </a:xfrm>
          <a:prstGeom prst="rect">
            <a:avLst/>
          </a:prstGeom>
        </p:spPr>
        <p:txBody>
          <a:bodyPr wrap="square">
            <a:spAutoFit/>
          </a:bodyPr>
          <a:lstStyle/>
          <a:p>
            <a:pPr marL="0" lvl="1"/>
            <a:r>
              <a:rPr lang="ro-RO" altLang="en-US" b="1" dirty="0">
                <a:solidFill>
                  <a:srgbClr val="FF0000"/>
                </a:solidFill>
              </a:rPr>
              <a:t>4</a:t>
            </a:r>
            <a:r>
              <a:rPr lang="en-US" altLang="en-US" b="1" dirty="0">
                <a:solidFill>
                  <a:srgbClr val="FF0000"/>
                </a:solidFill>
              </a:rPr>
              <a:t>.</a:t>
            </a:r>
            <a:r>
              <a:rPr lang="ro-RO" altLang="en-US" b="1" dirty="0">
                <a:solidFill>
                  <a:srgbClr val="FF0000"/>
                </a:solidFill>
              </a:rPr>
              <a:t>6</a:t>
            </a:r>
            <a:r>
              <a:rPr lang="en-US" altLang="en-US" b="1" dirty="0">
                <a:solidFill>
                  <a:srgbClr val="FF0000"/>
                </a:solidFill>
              </a:rPr>
              <a:t>. </a:t>
            </a:r>
            <a:r>
              <a:rPr lang="ro-MO" b="1" dirty="0">
                <a:solidFill>
                  <a:srgbClr val="FF0000"/>
                </a:solidFill>
              </a:rPr>
              <a:t>SPECIFICAȚIILE DE AMBALAJ şi de DESCRIERE A MĂRFII - </a:t>
            </a:r>
            <a:r>
              <a:rPr lang="ro-RO" altLang="ru-RU" b="1" dirty="0">
                <a:latin typeface="Arial" pitchFamily="34" charset="0"/>
              </a:rPr>
              <a:t>Containere de lemn şi plastic de 250 </a:t>
            </a:r>
            <a:r>
              <a:rPr lang="ru-RU" altLang="ru-RU" b="1" dirty="0">
                <a:latin typeface="Arial" pitchFamily="34" charset="0"/>
              </a:rPr>
              <a:t>- </a:t>
            </a:r>
            <a:r>
              <a:rPr lang="ro-RO" altLang="ru-RU" b="1" dirty="0">
                <a:latin typeface="Arial" pitchFamily="34" charset="0"/>
              </a:rPr>
              <a:t>300 kg</a:t>
            </a:r>
            <a:endParaRPr lang="ru-RU" altLang="ru-RU" dirty="0">
              <a:latin typeface="Arial" pitchFamily="34" charset="0"/>
            </a:endParaRPr>
          </a:p>
        </p:txBody>
      </p:sp>
    </p:spTree>
    <p:extLst>
      <p:ext uri="{BB962C8B-B14F-4D97-AF65-F5344CB8AC3E}">
        <p14:creationId xmlns:p14="http://schemas.microsoft.com/office/powerpoint/2010/main" val="48796099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C2067E73-5361-4B91-9760-07E567CEF5F5}"/>
              </a:ext>
            </a:extLst>
          </p:cNvPr>
          <p:cNvSpPr>
            <a:spLocks noGrp="1"/>
          </p:cNvSpPr>
          <p:nvPr>
            <p:ph idx="1"/>
          </p:nvPr>
        </p:nvSpPr>
        <p:spPr>
          <a:xfrm>
            <a:off x="398497" y="2142066"/>
            <a:ext cx="11196604" cy="4449233"/>
          </a:xfrm>
        </p:spPr>
        <p:txBody>
          <a:bodyPr>
            <a:noAutofit/>
          </a:bodyPr>
          <a:lstStyle/>
          <a:p>
            <a:pPr marL="0" indent="0" algn="ctr">
              <a:spcBef>
                <a:spcPts val="600"/>
              </a:spcBef>
              <a:buNone/>
            </a:pPr>
            <a:endParaRPr lang="ro-RO" sz="1800" b="1" dirty="0">
              <a:solidFill>
                <a:srgbClr val="FF0000"/>
              </a:solidFill>
              <a:latin typeface="Arial" pitchFamily="34" charset="0"/>
              <a:cs typeface="Arial" pitchFamily="34" charset="0"/>
            </a:endParaRPr>
          </a:p>
          <a:p>
            <a:pPr marL="0" indent="0" algn="ctr">
              <a:spcBef>
                <a:spcPts val="600"/>
              </a:spcBef>
              <a:buNone/>
            </a:pPr>
            <a:r>
              <a:rPr lang="ro-RO" sz="1800" b="1" dirty="0">
                <a:solidFill>
                  <a:srgbClr val="FF0000"/>
                </a:solidFill>
                <a:latin typeface="Arial" pitchFamily="34" charset="0"/>
                <a:cs typeface="Arial" pitchFamily="34" charset="0"/>
              </a:rPr>
              <a:t>NAVIGARE PE </a:t>
            </a:r>
          </a:p>
          <a:p>
            <a:pPr marL="0" indent="0" algn="ctr">
              <a:spcBef>
                <a:spcPts val="600"/>
              </a:spcBef>
              <a:buNone/>
            </a:pPr>
            <a:r>
              <a:rPr lang="ro-MO" sz="1800" b="1" dirty="0">
                <a:solidFill>
                  <a:srgbClr val="FF0000"/>
                </a:solidFill>
                <a:latin typeface="Arial" pitchFamily="34" charset="0"/>
                <a:cs typeface="Arial" pitchFamily="34" charset="0"/>
              </a:rPr>
              <a:t>TARIFUL VAMAL UNIT al Uniunii Economice Eurasiatice</a:t>
            </a:r>
            <a:r>
              <a:rPr lang="en-US" sz="1800" b="1" dirty="0">
                <a:solidFill>
                  <a:srgbClr val="FF0000"/>
                </a:solidFill>
                <a:latin typeface="Arial" pitchFamily="34" charset="0"/>
                <a:cs typeface="Arial" pitchFamily="34" charset="0"/>
              </a:rPr>
              <a:t> </a:t>
            </a:r>
            <a:r>
              <a:rPr lang="ru-RU" sz="1800" dirty="0">
                <a:latin typeface="Arial" pitchFamily="34" charset="0"/>
                <a:cs typeface="Arial" pitchFamily="34" charset="0"/>
              </a:rPr>
              <a:t>— </a:t>
            </a:r>
            <a:endParaRPr lang="ro-RO" sz="1800" dirty="0">
              <a:latin typeface="Arial" pitchFamily="34" charset="0"/>
              <a:cs typeface="Arial" pitchFamily="34" charset="0"/>
            </a:endParaRPr>
          </a:p>
          <a:p>
            <a:pPr marL="0" indent="0" algn="ctr">
              <a:spcBef>
                <a:spcPts val="600"/>
              </a:spcBef>
              <a:buNone/>
            </a:pPr>
            <a:endParaRPr lang="ro-RO" sz="1800" dirty="0">
              <a:latin typeface="Arial" pitchFamily="34" charset="0"/>
              <a:cs typeface="Arial" pitchFamily="34" charset="0"/>
            </a:endParaRPr>
          </a:p>
          <a:p>
            <a:pPr marL="0" indent="0" algn="ctr">
              <a:spcBef>
                <a:spcPts val="600"/>
              </a:spcBef>
              <a:buNone/>
            </a:pPr>
            <a:r>
              <a:rPr lang="ru-RU" sz="1800" b="1" dirty="0">
                <a:latin typeface="Arial" pitchFamily="34" charset="0"/>
                <a:cs typeface="Arial" pitchFamily="34" charset="0"/>
              </a:rPr>
              <a:t>ЕДИНЫЙ ТАМОЖЕННЫЙ ТАРИФ</a:t>
            </a:r>
            <a:r>
              <a:rPr lang="en-US" sz="1800" b="1" dirty="0">
                <a:latin typeface="Arial" pitchFamily="34" charset="0"/>
                <a:cs typeface="Arial" pitchFamily="34" charset="0"/>
              </a:rPr>
              <a:t> </a:t>
            </a:r>
            <a:r>
              <a:rPr lang="ru-RU" sz="1800" b="1" dirty="0">
                <a:latin typeface="Arial" pitchFamily="34" charset="0"/>
                <a:cs typeface="Arial" pitchFamily="34" charset="0"/>
              </a:rPr>
              <a:t>Евразийского экономического союза </a:t>
            </a:r>
            <a:r>
              <a:rPr lang="ru-RU" sz="1800" dirty="0">
                <a:latin typeface="Arial" pitchFamily="34" charset="0"/>
                <a:cs typeface="Arial" pitchFamily="34" charset="0"/>
              </a:rPr>
              <a:t> </a:t>
            </a:r>
            <a:r>
              <a:rPr lang="en-US" sz="1800" dirty="0">
                <a:latin typeface="Arial" pitchFamily="34" charset="0"/>
                <a:cs typeface="Arial" pitchFamily="34" charset="0"/>
              </a:rPr>
              <a:t>- </a:t>
            </a:r>
            <a:r>
              <a:rPr lang="en-US" sz="1800" dirty="0">
                <a:latin typeface="Arial" pitchFamily="34" charset="0"/>
                <a:cs typeface="Arial" pitchFamily="34" charset="0"/>
                <a:hlinkClick r:id="rId2"/>
              </a:rPr>
              <a:t>http://www.eurasiancommission.org/ru/act/trade/catr/ett/Pages/default.aspx</a:t>
            </a:r>
            <a:r>
              <a:rPr lang="en-US" sz="1800" dirty="0">
                <a:latin typeface="Arial" pitchFamily="34" charset="0"/>
                <a:cs typeface="Arial" pitchFamily="34" charset="0"/>
              </a:rPr>
              <a:t> </a:t>
            </a:r>
            <a:endParaRPr lang="ro-RO" sz="1800" dirty="0">
              <a:latin typeface="Arial" pitchFamily="34" charset="0"/>
              <a:cs typeface="Arial" pitchFamily="34" charset="0"/>
            </a:endParaRPr>
          </a:p>
          <a:p>
            <a:pPr marL="0" indent="0" algn="ctr">
              <a:spcBef>
                <a:spcPts val="600"/>
              </a:spcBef>
              <a:buNone/>
            </a:pPr>
            <a:endParaRPr lang="ro-RO" sz="1800" dirty="0">
              <a:latin typeface="Arial" pitchFamily="34" charset="0"/>
              <a:cs typeface="Arial" pitchFamily="34" charset="0"/>
            </a:endParaRPr>
          </a:p>
          <a:p>
            <a:pPr marL="0" indent="0" algn="ctr">
              <a:spcBef>
                <a:spcPts val="600"/>
              </a:spcBef>
              <a:buNone/>
            </a:pPr>
            <a:r>
              <a:rPr lang="ro-RO" sz="3600" b="1" dirty="0">
                <a:latin typeface="Arial" pitchFamily="34" charset="0"/>
                <a:cs typeface="Arial" pitchFamily="34" charset="0"/>
              </a:rPr>
              <a:t>Identificarea poziţiilor tarifare, cerinţele şi taxele aplicate la importul de bunuri pe teritoriul CSI.</a:t>
            </a:r>
            <a:endParaRPr lang="en-US" sz="3600" b="1" dirty="0">
              <a:latin typeface="Arial" pitchFamily="34" charset="0"/>
              <a:cs typeface="Arial" pitchFamily="34" charset="0"/>
            </a:endParaRPr>
          </a:p>
        </p:txBody>
      </p:sp>
      <p:sp>
        <p:nvSpPr>
          <p:cNvPr id="4" name="TextBox 3"/>
          <p:cNvSpPr txBox="1"/>
          <p:nvPr/>
        </p:nvSpPr>
        <p:spPr>
          <a:xfrm>
            <a:off x="237067" y="1168842"/>
            <a:ext cx="11191851" cy="369332"/>
          </a:xfrm>
          <a:prstGeom prst="rect">
            <a:avLst/>
          </a:prstGeom>
          <a:noFill/>
        </p:spPr>
        <p:txBody>
          <a:bodyPr wrap="square" rtlCol="0">
            <a:spAutoFit/>
          </a:bodyPr>
          <a:lstStyle/>
          <a:p>
            <a:r>
              <a:rPr lang="en-US" b="1" dirty="0">
                <a:solidFill>
                  <a:srgbClr val="0000CC"/>
                </a:solidFill>
              </a:rPr>
              <a:t>II. </a:t>
            </a:r>
            <a:r>
              <a:rPr lang="ro-RO" b="1" dirty="0">
                <a:solidFill>
                  <a:srgbClr val="0000CC"/>
                </a:solidFill>
              </a:rPr>
              <a:t>Normele juridice referitoare la exporturile produselor pe pieţele Comunităţii Statelor Independente (CSI)</a:t>
            </a:r>
            <a:endParaRPr lang="ru-RU" b="1" dirty="0">
              <a:solidFill>
                <a:srgbClr val="0000CC"/>
              </a:solidFill>
            </a:endParaRPr>
          </a:p>
        </p:txBody>
      </p:sp>
      <p:sp>
        <p:nvSpPr>
          <p:cNvPr id="5" name="Прямоугольник 2"/>
          <p:cNvSpPr>
            <a:spLocks noChangeArrowheads="1"/>
          </p:cNvSpPr>
          <p:nvPr/>
        </p:nvSpPr>
        <p:spPr bwMode="auto">
          <a:xfrm>
            <a:off x="398497" y="1643694"/>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2.</a:t>
            </a:r>
            <a:r>
              <a:rPr lang="ro-RO" altLang="en-US" b="1" dirty="0">
                <a:solidFill>
                  <a:srgbClr val="FF0000"/>
                </a:solidFill>
              </a:rPr>
              <a:t>1</a:t>
            </a:r>
            <a:r>
              <a:rPr lang="en-US" altLang="en-US" b="1" dirty="0">
                <a:solidFill>
                  <a:srgbClr val="FF0000"/>
                </a:solidFill>
              </a:rPr>
              <a:t>.</a:t>
            </a:r>
            <a:r>
              <a:rPr lang="ro-RO" altLang="en-US" b="1" dirty="0">
                <a:solidFill>
                  <a:srgbClr val="FF0000"/>
                </a:solidFill>
              </a:rPr>
              <a:t> </a:t>
            </a:r>
            <a:r>
              <a:rPr lang="ro-RO" b="1" dirty="0">
                <a:solidFill>
                  <a:srgbClr val="FF0000"/>
                </a:solidFill>
              </a:rPr>
              <a:t>Cerințele CSI şi Comisiei Economice </a:t>
            </a:r>
            <a:r>
              <a:rPr lang="ro-RO" b="1" dirty="0" err="1">
                <a:solidFill>
                  <a:srgbClr val="FF0000"/>
                </a:solidFill>
              </a:rPr>
              <a:t>Euroasiatice</a:t>
            </a:r>
            <a:r>
              <a:rPr lang="ro-RO" b="1" dirty="0">
                <a:solidFill>
                  <a:srgbClr val="FF0000"/>
                </a:solidFill>
              </a:rPr>
              <a:t>  (Armenia, Belarus, Kazahstan, </a:t>
            </a:r>
            <a:r>
              <a:rPr lang="ro-RO" b="1" dirty="0" err="1">
                <a:solidFill>
                  <a:srgbClr val="FF0000"/>
                </a:solidFill>
              </a:rPr>
              <a:t>Kârgâzstan</a:t>
            </a:r>
            <a:r>
              <a:rPr lang="ro-RO" b="1" dirty="0">
                <a:solidFill>
                  <a:srgbClr val="FF0000"/>
                </a:solidFill>
              </a:rPr>
              <a:t>, Federația Rusă)</a:t>
            </a:r>
            <a:endParaRPr lang="en-US" altLang="en-US" b="1" dirty="0">
              <a:solidFill>
                <a:srgbClr val="FF0000"/>
              </a:solidFill>
            </a:endParaRPr>
          </a:p>
        </p:txBody>
      </p:sp>
      <p:pic>
        <p:nvPicPr>
          <p:cNvPr id="7" name="Picture 3">
            <a:extLst>
              <a:ext uri="{FF2B5EF4-FFF2-40B4-BE49-F238E27FC236}">
                <a16:creationId xmlns:a16="http://schemas.microsoft.com/office/drawing/2014/main" id="{84932457-5567-45E6-BAB2-FC842939CB87}"/>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889629" y="228600"/>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220200" y="228600"/>
            <a:ext cx="2222528" cy="757882"/>
          </a:xfrm>
          <a:prstGeom prst="rect">
            <a:avLst/>
          </a:prstGeom>
        </p:spPr>
      </p:pic>
      <p:pic>
        <p:nvPicPr>
          <p:cNvPr id="9" name="Рисунок 8">
            <a:extLst>
              <a:ext uri="{FF2B5EF4-FFF2-40B4-BE49-F238E27FC236}">
                <a16:creationId xmlns:a16="http://schemas.microsoft.com/office/drawing/2014/main" id="{83CA1555-3DC9-4FAD-923B-1B99204401F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53145" t="22079" r="28549" b="67042"/>
          <a:stretch/>
        </p:blipFill>
        <p:spPr>
          <a:xfrm>
            <a:off x="4921495" y="228600"/>
            <a:ext cx="1512779" cy="505652"/>
          </a:xfrm>
          <a:prstGeom prst="rect">
            <a:avLst/>
          </a:prstGeom>
        </p:spPr>
      </p:pic>
    </p:spTree>
    <p:extLst>
      <p:ext uri="{BB962C8B-B14F-4D97-AF65-F5344CB8AC3E}">
        <p14:creationId xmlns:p14="http://schemas.microsoft.com/office/powerpoint/2010/main" val="56263274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3130367727"/>
              </p:ext>
            </p:extLst>
          </p:nvPr>
        </p:nvGraphicFramePr>
        <p:xfrm>
          <a:off x="4727575" y="1270000"/>
          <a:ext cx="4260850" cy="2269884"/>
        </p:xfrm>
        <a:graphic>
          <a:graphicData uri="http://schemas.openxmlformats.org/drawingml/2006/table">
            <a:tbl>
              <a:tblPr firstRow="1" firstCol="1" bandRow="1">
                <a:tableStyleId>{5940675A-B579-460E-94D1-54222C63F5DA}</a:tableStyleId>
              </a:tblPr>
              <a:tblGrid>
                <a:gridCol w="3270123">
                  <a:extLst>
                    <a:ext uri="{9D8B030D-6E8A-4147-A177-3AD203B41FA5}">
                      <a16:colId xmlns:a16="http://schemas.microsoft.com/office/drawing/2014/main" val="20000"/>
                    </a:ext>
                  </a:extLst>
                </a:gridCol>
                <a:gridCol w="990727">
                  <a:extLst>
                    <a:ext uri="{9D8B030D-6E8A-4147-A177-3AD203B41FA5}">
                      <a16:colId xmlns:a16="http://schemas.microsoft.com/office/drawing/2014/main" val="20001"/>
                    </a:ext>
                  </a:extLst>
                </a:gridCol>
              </a:tblGrid>
              <a:tr h="362886">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Capacitate</a:t>
                      </a:r>
                      <a:r>
                        <a:rPr lang="fr-FR" altLang="ru-RU" sz="1100" b="1" kern="1200" dirty="0">
                          <a:solidFill>
                            <a:schemeClr val="tx1"/>
                          </a:solidFill>
                          <a:effectLst/>
                          <a:latin typeface="Arial" pitchFamily="34" charset="0"/>
                          <a:ea typeface="+mn-ea"/>
                          <a:cs typeface="Arial" pitchFamily="34" charset="0"/>
                        </a:rPr>
                        <a:t> de transport, t</a:t>
                      </a:r>
                    </a:p>
                  </a:txBody>
                  <a:tcPr marL="28579" marR="28579" marT="30130" marB="30130" anchor="ctr"/>
                </a:tc>
                <a:tc>
                  <a:txBody>
                    <a:bodyPr/>
                    <a:lstStyle/>
                    <a:p>
                      <a:pPr marL="0" algn="ctr" defTabSz="914400" rtl="0" eaLnBrk="1" latinLnBrk="0" hangingPunct="1">
                        <a:lnSpc>
                          <a:spcPct val="100000"/>
                        </a:lnSpc>
                        <a:spcBef>
                          <a:spcPts val="0"/>
                        </a:spcBef>
                        <a:spcAft>
                          <a:spcPts val="0"/>
                        </a:spcAft>
                      </a:pPr>
                      <a:r>
                        <a:rPr lang="en-GB" sz="1400" b="1" kern="1200" dirty="0">
                          <a:solidFill>
                            <a:srgbClr val="0000FF"/>
                          </a:solidFill>
                          <a:effectLst/>
                          <a:latin typeface="Arial" pitchFamily="34" charset="0"/>
                          <a:ea typeface="+mn-ea"/>
                          <a:cs typeface="Arial" pitchFamily="34" charset="0"/>
                        </a:rPr>
                        <a:t>3,0</a:t>
                      </a:r>
                      <a:endParaRPr lang="ru-RU" sz="1400" b="1" kern="1200" dirty="0">
                        <a:solidFill>
                          <a:srgbClr val="0000FF"/>
                        </a:solidFill>
                        <a:effectLst/>
                        <a:latin typeface="Arial" pitchFamily="34" charset="0"/>
                        <a:ea typeface="+mn-ea"/>
                        <a:cs typeface="Arial" pitchFamily="34" charset="0"/>
                      </a:endParaRPr>
                    </a:p>
                  </a:txBody>
                  <a:tcPr marL="28579" marR="28579" marT="30130" marB="30130" anchor="ctr"/>
                </a:tc>
                <a:extLst>
                  <a:ext uri="{0D108BD9-81ED-4DB2-BD59-A6C34878D82A}">
                    <a16:rowId xmlns:a16="http://schemas.microsoft.com/office/drawing/2014/main" val="10000"/>
                  </a:ext>
                </a:extLst>
              </a:tr>
              <a:tr h="362886">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Volumul</a:t>
                      </a:r>
                      <a:r>
                        <a:rPr lang="fr-FR" altLang="ru-RU" sz="1100" b="1" kern="1200" dirty="0">
                          <a:solidFill>
                            <a:schemeClr val="tx1"/>
                          </a:solidFill>
                          <a:effectLst/>
                          <a:latin typeface="Arial" pitchFamily="34" charset="0"/>
                          <a:ea typeface="+mn-ea"/>
                          <a:cs typeface="Arial" pitchFamily="34" charset="0"/>
                        </a:rPr>
                        <a:t> net, m3</a:t>
                      </a:r>
                    </a:p>
                  </a:txBody>
                  <a:tcPr marL="28579" marR="28579" marT="30130" marB="30130" anchor="ctr"/>
                </a:tc>
                <a:tc>
                  <a:txBody>
                    <a:bodyPr/>
                    <a:lstStyle/>
                    <a:p>
                      <a:pPr marL="0" algn="ctr" defTabSz="914400" rtl="0" eaLnBrk="1" latinLnBrk="0" hangingPunct="1">
                        <a:lnSpc>
                          <a:spcPct val="100000"/>
                        </a:lnSpc>
                        <a:spcBef>
                          <a:spcPts val="0"/>
                        </a:spcBef>
                        <a:spcAft>
                          <a:spcPts val="0"/>
                        </a:spcAft>
                      </a:pPr>
                      <a:r>
                        <a:rPr lang="en-GB" sz="1400" b="1" kern="1200" dirty="0">
                          <a:solidFill>
                            <a:srgbClr val="0000FF"/>
                          </a:solidFill>
                          <a:effectLst/>
                          <a:latin typeface="Arial" pitchFamily="34" charset="0"/>
                          <a:ea typeface="+mn-ea"/>
                          <a:cs typeface="Arial" pitchFamily="34" charset="0"/>
                        </a:rPr>
                        <a:t>16,0</a:t>
                      </a:r>
                      <a:endParaRPr lang="ru-RU" sz="1400" b="1" kern="1200" dirty="0">
                        <a:solidFill>
                          <a:srgbClr val="0000FF"/>
                        </a:solidFill>
                        <a:effectLst/>
                        <a:latin typeface="Arial" pitchFamily="34" charset="0"/>
                        <a:ea typeface="+mn-ea"/>
                        <a:cs typeface="Arial" pitchFamily="34" charset="0"/>
                      </a:endParaRPr>
                    </a:p>
                  </a:txBody>
                  <a:tcPr marL="28579" marR="28579" marT="30130" marB="30130" anchor="ctr"/>
                </a:tc>
                <a:extLst>
                  <a:ext uri="{0D108BD9-81ED-4DB2-BD59-A6C34878D82A}">
                    <a16:rowId xmlns:a16="http://schemas.microsoft.com/office/drawing/2014/main" val="10001"/>
                  </a:ext>
                </a:extLst>
              </a:tr>
              <a:tr h="362886">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Înălțimea</a:t>
                      </a:r>
                      <a:r>
                        <a:rPr lang="fr-FR" altLang="ru-RU" sz="1100" b="1" kern="1200" dirty="0">
                          <a:solidFill>
                            <a:schemeClr val="tx1"/>
                          </a:solidFill>
                          <a:effectLst/>
                          <a:latin typeface="Arial" pitchFamily="34" charset="0"/>
                          <a:ea typeface="+mn-ea"/>
                          <a:cs typeface="Arial" pitchFamily="34" charset="0"/>
                        </a:rPr>
                        <a:t> </a:t>
                      </a:r>
                      <a:r>
                        <a:rPr lang="fr-FR" altLang="ru-RU" sz="1100" b="1" kern="1200" dirty="0" err="1">
                          <a:solidFill>
                            <a:schemeClr val="tx1"/>
                          </a:solidFill>
                          <a:effectLst/>
                          <a:latin typeface="Arial" pitchFamily="34" charset="0"/>
                          <a:ea typeface="+mn-ea"/>
                          <a:cs typeface="Arial" pitchFamily="34" charset="0"/>
                        </a:rPr>
                        <a:t>internă</a:t>
                      </a:r>
                      <a:r>
                        <a:rPr lang="fr-FR" altLang="ru-RU" sz="1100" b="1" kern="1200" dirty="0">
                          <a:solidFill>
                            <a:schemeClr val="tx1"/>
                          </a:solidFill>
                          <a:effectLst/>
                          <a:latin typeface="Arial" pitchFamily="34" charset="0"/>
                          <a:ea typeface="+mn-ea"/>
                          <a:cs typeface="Arial" pitchFamily="34" charset="0"/>
                        </a:rPr>
                        <a:t>, m</a:t>
                      </a:r>
                    </a:p>
                  </a:txBody>
                  <a:tcPr marL="28579" marR="28579" marT="30130" marB="30130" anchor="ctr"/>
                </a:tc>
                <a:tc>
                  <a:txBody>
                    <a:bodyPr/>
                    <a:lstStyle/>
                    <a:p>
                      <a:pPr marL="0" algn="ctr" defTabSz="914400" rtl="0" eaLnBrk="1" latinLnBrk="0" hangingPunct="1">
                        <a:lnSpc>
                          <a:spcPct val="100000"/>
                        </a:lnSpc>
                        <a:spcBef>
                          <a:spcPts val="0"/>
                        </a:spcBef>
                        <a:spcAft>
                          <a:spcPts val="0"/>
                        </a:spcAft>
                      </a:pPr>
                      <a:r>
                        <a:rPr lang="en-GB" sz="1400" b="1" kern="1200" dirty="0">
                          <a:solidFill>
                            <a:srgbClr val="0000FF"/>
                          </a:solidFill>
                          <a:effectLst/>
                          <a:latin typeface="Arial" pitchFamily="34" charset="0"/>
                          <a:ea typeface="+mn-ea"/>
                          <a:cs typeface="Arial" pitchFamily="34" charset="0"/>
                        </a:rPr>
                        <a:t>2,07</a:t>
                      </a:r>
                      <a:endParaRPr lang="ru-RU" sz="1400" b="1" kern="1200" dirty="0">
                        <a:solidFill>
                          <a:srgbClr val="0000FF"/>
                        </a:solidFill>
                        <a:effectLst/>
                        <a:latin typeface="Arial" pitchFamily="34" charset="0"/>
                        <a:ea typeface="+mn-ea"/>
                        <a:cs typeface="Arial" pitchFamily="34" charset="0"/>
                      </a:endParaRPr>
                    </a:p>
                  </a:txBody>
                  <a:tcPr marL="28579" marR="28579" marT="30130" marB="30130" anchor="ctr"/>
                </a:tc>
                <a:extLst>
                  <a:ext uri="{0D108BD9-81ED-4DB2-BD59-A6C34878D82A}">
                    <a16:rowId xmlns:a16="http://schemas.microsoft.com/office/drawing/2014/main" val="10002"/>
                  </a:ext>
                </a:extLst>
              </a:tr>
              <a:tr h="381084">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Lățimea</a:t>
                      </a:r>
                      <a:r>
                        <a:rPr lang="fr-FR" altLang="ru-RU" sz="1100" b="1" kern="1200" dirty="0">
                          <a:solidFill>
                            <a:schemeClr val="tx1"/>
                          </a:solidFill>
                          <a:effectLst/>
                          <a:latin typeface="Arial" pitchFamily="34" charset="0"/>
                          <a:ea typeface="+mn-ea"/>
                          <a:cs typeface="Arial" pitchFamily="34" charset="0"/>
                        </a:rPr>
                        <a:t> </a:t>
                      </a:r>
                      <a:r>
                        <a:rPr lang="fr-FR" altLang="ru-RU" sz="1100" b="1" kern="1200" dirty="0" err="1">
                          <a:solidFill>
                            <a:schemeClr val="tx1"/>
                          </a:solidFill>
                          <a:effectLst/>
                          <a:latin typeface="Arial" pitchFamily="34" charset="0"/>
                          <a:ea typeface="+mn-ea"/>
                          <a:cs typeface="Arial" pitchFamily="34" charset="0"/>
                        </a:rPr>
                        <a:t>internă</a:t>
                      </a:r>
                      <a:r>
                        <a:rPr lang="fr-FR" altLang="ru-RU" sz="1100" b="1" kern="1200" dirty="0">
                          <a:solidFill>
                            <a:schemeClr val="tx1"/>
                          </a:solidFill>
                          <a:effectLst/>
                          <a:latin typeface="Arial" pitchFamily="34" charset="0"/>
                          <a:ea typeface="+mn-ea"/>
                          <a:cs typeface="Arial" pitchFamily="34" charset="0"/>
                        </a:rPr>
                        <a:t>, m</a:t>
                      </a:r>
                    </a:p>
                  </a:txBody>
                  <a:tcPr marL="28579" marR="28579" marT="30130" marB="30130" anchor="ctr"/>
                </a:tc>
                <a:tc>
                  <a:txBody>
                    <a:bodyPr/>
                    <a:lstStyle/>
                    <a:p>
                      <a:pPr marL="0" algn="ctr" defTabSz="914400" rtl="0" eaLnBrk="1" latinLnBrk="0" hangingPunct="1">
                        <a:lnSpc>
                          <a:spcPct val="100000"/>
                        </a:lnSpc>
                        <a:spcBef>
                          <a:spcPts val="0"/>
                        </a:spcBef>
                        <a:spcAft>
                          <a:spcPts val="0"/>
                        </a:spcAft>
                      </a:pPr>
                      <a:r>
                        <a:rPr lang="en-GB" sz="1400" b="1" kern="1200" dirty="0">
                          <a:solidFill>
                            <a:srgbClr val="0000FF"/>
                          </a:solidFill>
                          <a:effectLst/>
                          <a:latin typeface="Arial" pitchFamily="34" charset="0"/>
                          <a:ea typeface="+mn-ea"/>
                          <a:cs typeface="Arial" pitchFamily="34" charset="0"/>
                        </a:rPr>
                        <a:t>2,12</a:t>
                      </a:r>
                      <a:endParaRPr lang="ru-RU" sz="1400" b="1" kern="1200" dirty="0">
                        <a:solidFill>
                          <a:srgbClr val="0000FF"/>
                        </a:solidFill>
                        <a:effectLst/>
                        <a:latin typeface="Arial" pitchFamily="34" charset="0"/>
                        <a:ea typeface="+mn-ea"/>
                        <a:cs typeface="Arial" pitchFamily="34" charset="0"/>
                      </a:endParaRPr>
                    </a:p>
                  </a:txBody>
                  <a:tcPr marL="28579" marR="28579" marT="30130" marB="30130" anchor="ctr"/>
                </a:tc>
                <a:extLst>
                  <a:ext uri="{0D108BD9-81ED-4DB2-BD59-A6C34878D82A}">
                    <a16:rowId xmlns:a16="http://schemas.microsoft.com/office/drawing/2014/main" val="10003"/>
                  </a:ext>
                </a:extLst>
              </a:tr>
              <a:tr h="362886">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Lungimea</a:t>
                      </a:r>
                      <a:r>
                        <a:rPr lang="fr-FR" altLang="ru-RU" sz="1100" b="1" kern="1200" dirty="0">
                          <a:solidFill>
                            <a:schemeClr val="tx1"/>
                          </a:solidFill>
                          <a:effectLst/>
                          <a:latin typeface="Arial" pitchFamily="34" charset="0"/>
                          <a:ea typeface="+mn-ea"/>
                          <a:cs typeface="Arial" pitchFamily="34" charset="0"/>
                        </a:rPr>
                        <a:t> </a:t>
                      </a:r>
                      <a:r>
                        <a:rPr lang="fr-FR" altLang="ru-RU" sz="1100" b="1" kern="1200" dirty="0" err="1">
                          <a:solidFill>
                            <a:schemeClr val="tx1"/>
                          </a:solidFill>
                          <a:effectLst/>
                          <a:latin typeface="Arial" pitchFamily="34" charset="0"/>
                          <a:ea typeface="+mn-ea"/>
                          <a:cs typeface="Arial" pitchFamily="34" charset="0"/>
                        </a:rPr>
                        <a:t>intern</a:t>
                      </a:r>
                      <a:r>
                        <a:rPr lang="ro-RO" altLang="ru-RU" sz="1100" b="1" kern="1200" dirty="0">
                          <a:solidFill>
                            <a:schemeClr val="tx1"/>
                          </a:solidFill>
                          <a:effectLst/>
                          <a:latin typeface="Arial" pitchFamily="34" charset="0"/>
                          <a:ea typeface="+mn-ea"/>
                          <a:cs typeface="Arial" pitchFamily="34" charset="0"/>
                        </a:rPr>
                        <a:t>ă</a:t>
                      </a:r>
                      <a:r>
                        <a:rPr lang="fr-FR" altLang="ru-RU" sz="1100" b="1" kern="1200" dirty="0">
                          <a:solidFill>
                            <a:schemeClr val="tx1"/>
                          </a:solidFill>
                          <a:effectLst/>
                          <a:latin typeface="Arial" pitchFamily="34" charset="0"/>
                          <a:ea typeface="+mn-ea"/>
                          <a:cs typeface="Arial" pitchFamily="34" charset="0"/>
                        </a:rPr>
                        <a:t>, m</a:t>
                      </a:r>
                    </a:p>
                  </a:txBody>
                  <a:tcPr marL="28579" marR="28579" marT="30130" marB="30130" anchor="ctr"/>
                </a:tc>
                <a:tc>
                  <a:txBody>
                    <a:bodyPr/>
                    <a:lstStyle/>
                    <a:p>
                      <a:pPr marL="0" algn="ctr" defTabSz="914400" rtl="0" eaLnBrk="1" latinLnBrk="0" hangingPunct="1">
                        <a:lnSpc>
                          <a:spcPct val="100000"/>
                        </a:lnSpc>
                        <a:spcBef>
                          <a:spcPts val="0"/>
                        </a:spcBef>
                        <a:spcAft>
                          <a:spcPts val="0"/>
                        </a:spcAft>
                      </a:pPr>
                      <a:r>
                        <a:rPr lang="en-GB" sz="1400" b="1" kern="1200" dirty="0">
                          <a:solidFill>
                            <a:srgbClr val="0000FF"/>
                          </a:solidFill>
                          <a:effectLst/>
                          <a:latin typeface="Arial" pitchFamily="34" charset="0"/>
                          <a:ea typeface="+mn-ea"/>
                          <a:cs typeface="Arial" pitchFamily="34" charset="0"/>
                        </a:rPr>
                        <a:t>3,7</a:t>
                      </a:r>
                      <a:endParaRPr lang="ru-RU" sz="1400" b="1" kern="1200" dirty="0">
                        <a:solidFill>
                          <a:srgbClr val="0000FF"/>
                        </a:solidFill>
                        <a:effectLst/>
                        <a:latin typeface="Arial" pitchFamily="34" charset="0"/>
                        <a:ea typeface="+mn-ea"/>
                        <a:cs typeface="Arial" pitchFamily="34" charset="0"/>
                      </a:endParaRPr>
                    </a:p>
                  </a:txBody>
                  <a:tcPr marL="28579" marR="28579" marT="30130" marB="30130" anchor="ctr"/>
                </a:tc>
                <a:extLst>
                  <a:ext uri="{0D108BD9-81ED-4DB2-BD59-A6C34878D82A}">
                    <a16:rowId xmlns:a16="http://schemas.microsoft.com/office/drawing/2014/main" val="10004"/>
                  </a:ext>
                </a:extLst>
              </a:tr>
              <a:tr h="362886">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Număr</a:t>
                      </a:r>
                      <a:r>
                        <a:rPr lang="fr-FR" altLang="ru-RU" sz="1100" b="1" kern="1200" dirty="0">
                          <a:solidFill>
                            <a:schemeClr val="tx1"/>
                          </a:solidFill>
                          <a:effectLst/>
                          <a:latin typeface="Arial" pitchFamily="34" charset="0"/>
                          <a:ea typeface="+mn-ea"/>
                          <a:cs typeface="Arial" pitchFamily="34" charset="0"/>
                        </a:rPr>
                        <a:t> de </a:t>
                      </a:r>
                      <a:r>
                        <a:rPr lang="fr-FR" altLang="ru-RU" sz="1100" b="1" kern="1200" dirty="0" err="1">
                          <a:solidFill>
                            <a:schemeClr val="tx1"/>
                          </a:solidFill>
                          <a:effectLst/>
                          <a:latin typeface="Arial" pitchFamily="34" charset="0"/>
                          <a:ea typeface="+mn-ea"/>
                          <a:cs typeface="Arial" pitchFamily="34" charset="0"/>
                        </a:rPr>
                        <a:t>paleți</a:t>
                      </a:r>
                      <a:r>
                        <a:rPr lang="fr-FR" altLang="ru-RU" sz="1100" b="1" kern="1200" dirty="0">
                          <a:solidFill>
                            <a:schemeClr val="tx1"/>
                          </a:solidFill>
                          <a:effectLst/>
                          <a:latin typeface="Arial" pitchFamily="34" charset="0"/>
                          <a:ea typeface="+mn-ea"/>
                          <a:cs typeface="Arial" pitchFamily="34" charset="0"/>
                        </a:rPr>
                        <a:t>, </a:t>
                      </a:r>
                      <a:r>
                        <a:rPr lang="fr-FR" altLang="ru-RU" sz="1100" b="1" kern="1200" dirty="0" err="1">
                          <a:solidFill>
                            <a:schemeClr val="tx1"/>
                          </a:solidFill>
                          <a:effectLst/>
                          <a:latin typeface="Arial" pitchFamily="34" charset="0"/>
                          <a:ea typeface="+mn-ea"/>
                          <a:cs typeface="Arial" pitchFamily="34" charset="0"/>
                        </a:rPr>
                        <a:t>buc</a:t>
                      </a:r>
                      <a:r>
                        <a:rPr lang="fr-FR" altLang="ru-RU" sz="1100" b="1" kern="1200" dirty="0">
                          <a:solidFill>
                            <a:schemeClr val="tx1"/>
                          </a:solidFill>
                          <a:effectLst/>
                          <a:latin typeface="Arial" pitchFamily="34" charset="0"/>
                          <a:ea typeface="+mn-ea"/>
                          <a:cs typeface="Arial" pitchFamily="34" charset="0"/>
                        </a:rPr>
                        <a:t>.</a:t>
                      </a:r>
                      <a:endParaRPr lang="ru-RU" sz="1100" b="1" kern="1200" dirty="0">
                        <a:solidFill>
                          <a:schemeClr val="tx1"/>
                        </a:solidFill>
                        <a:effectLst/>
                        <a:latin typeface="Arial" pitchFamily="34" charset="0"/>
                        <a:ea typeface="+mn-ea"/>
                        <a:cs typeface="Arial" pitchFamily="34" charset="0"/>
                      </a:endParaRPr>
                    </a:p>
                  </a:txBody>
                  <a:tcPr marL="28579" marR="28579" marT="30130" marB="30130" anchor="ctr"/>
                </a:tc>
                <a:tc>
                  <a:txBody>
                    <a:bodyPr/>
                    <a:lstStyle/>
                    <a:p>
                      <a:pPr marL="0" algn="ctr" defTabSz="914400" rtl="0" eaLnBrk="1" latinLnBrk="0" hangingPunct="1">
                        <a:lnSpc>
                          <a:spcPct val="100000"/>
                        </a:lnSpc>
                        <a:spcBef>
                          <a:spcPts val="0"/>
                        </a:spcBef>
                        <a:spcAft>
                          <a:spcPts val="0"/>
                        </a:spcAft>
                      </a:pPr>
                      <a:r>
                        <a:rPr lang="ru-RU" sz="1400" b="1" kern="1200" dirty="0">
                          <a:solidFill>
                            <a:srgbClr val="0000FF"/>
                          </a:solidFill>
                          <a:effectLst/>
                          <a:latin typeface="Arial" pitchFamily="34" charset="0"/>
                          <a:ea typeface="+mn-ea"/>
                          <a:cs typeface="Arial" pitchFamily="34" charset="0"/>
                        </a:rPr>
                        <a:t>6</a:t>
                      </a:r>
                    </a:p>
                  </a:txBody>
                  <a:tcPr marL="28579" marR="28579" marT="30130" marB="30130" anchor="ctr"/>
                </a:tc>
                <a:extLst>
                  <a:ext uri="{0D108BD9-81ED-4DB2-BD59-A6C34878D82A}">
                    <a16:rowId xmlns:a16="http://schemas.microsoft.com/office/drawing/2014/main" val="10005"/>
                  </a:ext>
                </a:extLst>
              </a:tr>
            </a:tbl>
          </a:graphicData>
        </a:graphic>
      </p:graphicFrame>
      <p:sp>
        <p:nvSpPr>
          <p:cNvPr id="17434" name="TextBox 3"/>
          <p:cNvSpPr txBox="1">
            <a:spLocks noChangeArrowheads="1"/>
          </p:cNvSpPr>
          <p:nvPr/>
        </p:nvSpPr>
        <p:spPr bwMode="auto">
          <a:xfrm>
            <a:off x="152400" y="817563"/>
            <a:ext cx="4648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defRPr>
            </a:lvl1pPr>
            <a:lvl2pPr>
              <a:defRPr sz="2800">
                <a:solidFill>
                  <a:schemeClr val="tx1"/>
                </a:solidFill>
                <a:latin typeface="Calibri" pitchFamily="34" charset="0"/>
              </a:defRPr>
            </a:lvl2pPr>
            <a:lvl3pPr>
              <a:defRPr sz="2400">
                <a:solidFill>
                  <a:schemeClr val="tx1"/>
                </a:solidFill>
                <a:latin typeface="Calibri" pitchFamily="34" charset="0"/>
              </a:defRPr>
            </a:lvl3pPr>
            <a:lvl4pPr>
              <a:defRPr sz="2000">
                <a:solidFill>
                  <a:schemeClr val="tx1"/>
                </a:solidFill>
                <a:latin typeface="Calibri" pitchFamily="34" charset="0"/>
              </a:defRPr>
            </a:lvl4pPr>
            <a:lvl5pPr>
              <a:defRPr sz="2000">
                <a:solidFill>
                  <a:schemeClr val="tx1"/>
                </a:solidFill>
                <a:latin typeface="Calibri" pitchFamily="34" charset="0"/>
              </a:defRPr>
            </a:lvl5pPr>
            <a:lvl6pPr eaLnBrk="0" fontAlgn="base" hangingPunct="0">
              <a:spcAft>
                <a:spcPct val="0"/>
              </a:spcAft>
              <a:buChar char="»"/>
              <a:defRPr sz="2000">
                <a:solidFill>
                  <a:schemeClr val="tx1"/>
                </a:solidFill>
                <a:latin typeface="Calibri" pitchFamily="34" charset="0"/>
              </a:defRPr>
            </a:lvl6pPr>
            <a:lvl7pPr eaLnBrk="0" fontAlgn="base" hangingPunct="0">
              <a:spcAft>
                <a:spcPct val="0"/>
              </a:spcAft>
              <a:buChar char="»"/>
              <a:defRPr sz="2000">
                <a:solidFill>
                  <a:schemeClr val="tx1"/>
                </a:solidFill>
                <a:latin typeface="Calibri" pitchFamily="34" charset="0"/>
              </a:defRPr>
            </a:lvl7pPr>
            <a:lvl8pPr eaLnBrk="0" fontAlgn="base" hangingPunct="0">
              <a:spcAft>
                <a:spcPct val="0"/>
              </a:spcAft>
              <a:buChar char="»"/>
              <a:defRPr sz="2000">
                <a:solidFill>
                  <a:schemeClr val="tx1"/>
                </a:solidFill>
                <a:latin typeface="Calibri" pitchFamily="34" charset="0"/>
              </a:defRPr>
            </a:lvl8pPr>
            <a:lvl9pPr eaLnBrk="0" fontAlgn="base" hangingPunct="0">
              <a:spcAft>
                <a:spcPct val="0"/>
              </a:spcAft>
              <a:buChar char="»"/>
              <a:defRPr sz="2000">
                <a:solidFill>
                  <a:schemeClr val="tx1"/>
                </a:solidFill>
                <a:latin typeface="Calibri" pitchFamily="34" charset="0"/>
              </a:defRPr>
            </a:lvl9pPr>
          </a:lstStyle>
          <a:p>
            <a:r>
              <a:rPr lang="ru-RU" altLang="ru-RU" sz="1600" b="1" u="sng" dirty="0">
                <a:solidFill>
                  <a:srgbClr val="0000FF"/>
                </a:solidFill>
                <a:latin typeface="Arial" pitchFamily="34" charset="0"/>
              </a:rPr>
              <a:t>1. </a:t>
            </a:r>
            <a:r>
              <a:rPr lang="ro-RO" altLang="ru-RU" sz="1600" b="1" u="sng" dirty="0" err="1">
                <a:solidFill>
                  <a:srgbClr val="0000FF"/>
                </a:solidFill>
                <a:latin typeface="Arial" pitchFamily="34" charset="0"/>
              </a:rPr>
              <a:t>Trasport</a:t>
            </a:r>
            <a:r>
              <a:rPr lang="ro-RO" altLang="ru-RU" sz="1600" b="1" u="sng" dirty="0">
                <a:solidFill>
                  <a:srgbClr val="0000FF"/>
                </a:solidFill>
                <a:latin typeface="Arial" pitchFamily="34" charset="0"/>
              </a:rPr>
              <a:t> cu capacitatea de </a:t>
            </a:r>
            <a:r>
              <a:rPr lang="ru-RU" altLang="ru-RU" sz="1600" b="1" u="sng" dirty="0">
                <a:solidFill>
                  <a:srgbClr val="0000FF"/>
                </a:solidFill>
                <a:latin typeface="Arial" pitchFamily="34" charset="0"/>
              </a:rPr>
              <a:t>- </a:t>
            </a:r>
            <a:r>
              <a:rPr lang="ru-RU" altLang="ru-RU" sz="1600" b="1" u="sng" dirty="0">
                <a:solidFill>
                  <a:srgbClr val="FF0000"/>
                </a:solidFill>
                <a:latin typeface="Arial" pitchFamily="34" charset="0"/>
              </a:rPr>
              <a:t>3 </a:t>
            </a:r>
            <a:r>
              <a:rPr lang="ro-RO" altLang="ru-RU" sz="1600" b="1" u="sng" dirty="0">
                <a:solidFill>
                  <a:srgbClr val="FF0000"/>
                </a:solidFill>
                <a:latin typeface="Arial" pitchFamily="34" charset="0"/>
              </a:rPr>
              <a:t>tone</a:t>
            </a:r>
            <a:r>
              <a:rPr lang="ru-RU" altLang="ru-RU" sz="1600" b="1" u="sng" dirty="0">
                <a:solidFill>
                  <a:srgbClr val="0000FF"/>
                </a:solidFill>
                <a:latin typeface="Arial" pitchFamily="34" charset="0"/>
              </a:rPr>
              <a:t>.</a:t>
            </a:r>
            <a:endParaRPr lang="ru-RU" altLang="ru-RU" sz="1600" b="1" dirty="0">
              <a:solidFill>
                <a:srgbClr val="FF0000"/>
              </a:solidFill>
              <a:latin typeface="Arial" pitchFamily="34" charset="0"/>
            </a:endParaRPr>
          </a:p>
        </p:txBody>
      </p:sp>
      <p:sp>
        <p:nvSpPr>
          <p:cNvPr id="17435" name="TextBox 8"/>
          <p:cNvSpPr txBox="1">
            <a:spLocks noChangeArrowheads="1"/>
          </p:cNvSpPr>
          <p:nvPr/>
        </p:nvSpPr>
        <p:spPr bwMode="auto">
          <a:xfrm>
            <a:off x="152399" y="3808677"/>
            <a:ext cx="52228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defRPr>
            </a:lvl1pPr>
            <a:lvl2pPr>
              <a:defRPr sz="2800">
                <a:solidFill>
                  <a:schemeClr val="tx1"/>
                </a:solidFill>
                <a:latin typeface="Calibri" pitchFamily="34" charset="0"/>
              </a:defRPr>
            </a:lvl2pPr>
            <a:lvl3pPr>
              <a:defRPr sz="2400">
                <a:solidFill>
                  <a:schemeClr val="tx1"/>
                </a:solidFill>
                <a:latin typeface="Calibri" pitchFamily="34" charset="0"/>
              </a:defRPr>
            </a:lvl3pPr>
            <a:lvl4pPr>
              <a:defRPr sz="2000">
                <a:solidFill>
                  <a:schemeClr val="tx1"/>
                </a:solidFill>
                <a:latin typeface="Calibri" pitchFamily="34" charset="0"/>
              </a:defRPr>
            </a:lvl4pPr>
            <a:lvl5pPr>
              <a:defRPr sz="2000">
                <a:solidFill>
                  <a:schemeClr val="tx1"/>
                </a:solidFill>
                <a:latin typeface="Calibri" pitchFamily="34" charset="0"/>
              </a:defRPr>
            </a:lvl5pPr>
            <a:lvl6pPr eaLnBrk="0" fontAlgn="base" hangingPunct="0">
              <a:spcAft>
                <a:spcPct val="0"/>
              </a:spcAft>
              <a:buChar char="»"/>
              <a:defRPr sz="2000">
                <a:solidFill>
                  <a:schemeClr val="tx1"/>
                </a:solidFill>
                <a:latin typeface="Calibri" pitchFamily="34" charset="0"/>
              </a:defRPr>
            </a:lvl6pPr>
            <a:lvl7pPr eaLnBrk="0" fontAlgn="base" hangingPunct="0">
              <a:spcAft>
                <a:spcPct val="0"/>
              </a:spcAft>
              <a:buChar char="»"/>
              <a:defRPr sz="2000">
                <a:solidFill>
                  <a:schemeClr val="tx1"/>
                </a:solidFill>
                <a:latin typeface="Calibri" pitchFamily="34" charset="0"/>
              </a:defRPr>
            </a:lvl7pPr>
            <a:lvl8pPr eaLnBrk="0" fontAlgn="base" hangingPunct="0">
              <a:spcAft>
                <a:spcPct val="0"/>
              </a:spcAft>
              <a:buChar char="»"/>
              <a:defRPr sz="2000">
                <a:solidFill>
                  <a:schemeClr val="tx1"/>
                </a:solidFill>
                <a:latin typeface="Calibri" pitchFamily="34" charset="0"/>
              </a:defRPr>
            </a:lvl8pPr>
            <a:lvl9pPr eaLnBrk="0" fontAlgn="base" hangingPunct="0">
              <a:spcAft>
                <a:spcPct val="0"/>
              </a:spcAft>
              <a:buChar char="»"/>
              <a:defRPr sz="2000">
                <a:solidFill>
                  <a:schemeClr val="tx1"/>
                </a:solidFill>
                <a:latin typeface="Calibri" pitchFamily="34" charset="0"/>
              </a:defRPr>
            </a:lvl9pPr>
          </a:lstStyle>
          <a:p>
            <a:r>
              <a:rPr lang="ro-RO" altLang="ru-RU" sz="1600" b="1" u="sng" dirty="0">
                <a:solidFill>
                  <a:srgbClr val="0000FF"/>
                </a:solidFill>
                <a:latin typeface="Arial" pitchFamily="34" charset="0"/>
              </a:rPr>
              <a:t>2. </a:t>
            </a:r>
            <a:r>
              <a:rPr lang="ro-RO" altLang="ru-RU" sz="1600" b="1" u="sng" dirty="0" err="1">
                <a:solidFill>
                  <a:srgbClr val="0000FF"/>
                </a:solidFill>
                <a:latin typeface="Arial" pitchFamily="34" charset="0"/>
              </a:rPr>
              <a:t>Trasport</a:t>
            </a:r>
            <a:r>
              <a:rPr lang="ro-RO" altLang="ru-RU" sz="1600" b="1" u="sng" dirty="0">
                <a:solidFill>
                  <a:srgbClr val="0000FF"/>
                </a:solidFill>
                <a:latin typeface="Arial" pitchFamily="34" charset="0"/>
              </a:rPr>
              <a:t> cu capacitatea de </a:t>
            </a:r>
            <a:r>
              <a:rPr lang="ru-RU" altLang="ru-RU" sz="1600" b="1" u="sng" dirty="0">
                <a:solidFill>
                  <a:srgbClr val="0000FF"/>
                </a:solidFill>
                <a:latin typeface="Arial" pitchFamily="34" charset="0"/>
              </a:rPr>
              <a:t>- </a:t>
            </a:r>
            <a:r>
              <a:rPr lang="ru-RU" altLang="ru-RU" sz="1600" b="1" u="sng" dirty="0">
                <a:solidFill>
                  <a:srgbClr val="FF0000"/>
                </a:solidFill>
                <a:latin typeface="Arial" pitchFamily="34" charset="0"/>
              </a:rPr>
              <a:t>5 </a:t>
            </a:r>
            <a:r>
              <a:rPr lang="ro-RO" altLang="ru-RU" sz="1600" b="1" u="sng" dirty="0">
                <a:solidFill>
                  <a:srgbClr val="FF0000"/>
                </a:solidFill>
                <a:latin typeface="Arial" pitchFamily="34" charset="0"/>
              </a:rPr>
              <a:t>tone</a:t>
            </a:r>
            <a:endParaRPr lang="ru-RU" altLang="ru-RU" sz="1600" b="1" u="sng" dirty="0">
              <a:solidFill>
                <a:srgbClr val="0000FF"/>
              </a:solidFill>
              <a:latin typeface="Arial" pitchFamily="34" charset="0"/>
            </a:endParaRPr>
          </a:p>
        </p:txBody>
      </p:sp>
      <p:pic>
        <p:nvPicPr>
          <p:cNvPr id="17436" name="Picture 3"/>
          <p:cNvPicPr>
            <a:picLocks noChangeAspect="1" noChangeArrowheads="1"/>
          </p:cNvPicPr>
          <p:nvPr/>
        </p:nvPicPr>
        <p:blipFill>
          <a:blip r:embed="rId3">
            <a:extLst>
              <a:ext uri="{28A0092B-C50C-407E-A947-70E740481C1C}">
                <a14:useLocalDpi xmlns:a14="http://schemas.microsoft.com/office/drawing/2010/main" val="0"/>
              </a:ext>
            </a:extLst>
          </a:blip>
          <a:srcRect l="64166" t="48766" r="20348" b="26666"/>
          <a:stretch>
            <a:fillRect/>
          </a:stretch>
        </p:blipFill>
        <p:spPr bwMode="auto">
          <a:xfrm>
            <a:off x="9496425" y="1389063"/>
            <a:ext cx="2057400" cy="2114550"/>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37" name="Picture 3"/>
          <p:cNvPicPr>
            <a:picLocks noChangeAspect="1" noChangeArrowheads="1"/>
          </p:cNvPicPr>
          <p:nvPr/>
        </p:nvPicPr>
        <p:blipFill>
          <a:blip r:embed="rId3">
            <a:extLst>
              <a:ext uri="{28A0092B-C50C-407E-A947-70E740481C1C}">
                <a14:useLocalDpi xmlns:a14="http://schemas.microsoft.com/office/drawing/2010/main" val="0"/>
              </a:ext>
            </a:extLst>
          </a:blip>
          <a:srcRect l="53264" t="29877" r="30069" b="53458"/>
          <a:stretch>
            <a:fillRect/>
          </a:stretch>
        </p:blipFill>
        <p:spPr bwMode="auto">
          <a:xfrm>
            <a:off x="263525" y="1281113"/>
            <a:ext cx="3879850" cy="2432050"/>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813" y="4310063"/>
            <a:ext cx="3865562" cy="2281237"/>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 name="Таблица 1"/>
          <p:cNvGraphicFramePr>
            <a:graphicFrameLocks noGrp="1"/>
          </p:cNvGraphicFramePr>
          <p:nvPr/>
        </p:nvGraphicFramePr>
        <p:xfrm>
          <a:off x="4727575" y="4298950"/>
          <a:ext cx="4260850" cy="2267599"/>
        </p:xfrm>
        <a:graphic>
          <a:graphicData uri="http://schemas.openxmlformats.org/drawingml/2006/table">
            <a:tbl>
              <a:tblPr firstRow="1" firstCol="1" bandRow="1">
                <a:tableStyleId>{5940675A-B579-460E-94D1-54222C63F5DA}</a:tableStyleId>
              </a:tblPr>
              <a:tblGrid>
                <a:gridCol w="3270123">
                  <a:extLst>
                    <a:ext uri="{9D8B030D-6E8A-4147-A177-3AD203B41FA5}">
                      <a16:colId xmlns:a16="http://schemas.microsoft.com/office/drawing/2014/main" val="20000"/>
                    </a:ext>
                  </a:extLst>
                </a:gridCol>
                <a:gridCol w="990727">
                  <a:extLst>
                    <a:ext uri="{9D8B030D-6E8A-4147-A177-3AD203B41FA5}">
                      <a16:colId xmlns:a16="http://schemas.microsoft.com/office/drawing/2014/main" val="20001"/>
                    </a:ext>
                  </a:extLst>
                </a:gridCol>
              </a:tblGrid>
              <a:tr h="360803">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Capacitate</a:t>
                      </a:r>
                      <a:r>
                        <a:rPr lang="fr-FR" altLang="ru-RU" sz="1100" b="1" kern="1200" dirty="0">
                          <a:solidFill>
                            <a:schemeClr val="tx1"/>
                          </a:solidFill>
                          <a:effectLst/>
                          <a:latin typeface="Arial" pitchFamily="34" charset="0"/>
                          <a:ea typeface="+mn-ea"/>
                          <a:cs typeface="Arial" pitchFamily="34" charset="0"/>
                        </a:rPr>
                        <a:t> de transport, t</a:t>
                      </a:r>
                    </a:p>
                  </a:txBody>
                  <a:tcPr marL="28579" marR="28579" marT="30130" marB="30130" anchor="ctr"/>
                </a:tc>
                <a:tc>
                  <a:txBody>
                    <a:bodyPr/>
                    <a:lstStyle/>
                    <a:p>
                      <a:pPr marL="0" algn="ctr" defTabSz="914400" rtl="0" eaLnBrk="1" latinLnBrk="0" hangingPunct="1">
                        <a:lnSpc>
                          <a:spcPct val="100000"/>
                        </a:lnSpc>
                        <a:spcBef>
                          <a:spcPts val="0"/>
                        </a:spcBef>
                        <a:spcAft>
                          <a:spcPts val="0"/>
                        </a:spcAft>
                      </a:pPr>
                      <a:r>
                        <a:rPr lang="ro-RO" sz="1400" b="1" kern="1200" noProof="0" dirty="0">
                          <a:solidFill>
                            <a:srgbClr val="0000FF"/>
                          </a:solidFill>
                          <a:effectLst/>
                          <a:latin typeface="Arial" pitchFamily="34" charset="0"/>
                          <a:ea typeface="+mn-ea"/>
                          <a:cs typeface="Arial" pitchFamily="34" charset="0"/>
                        </a:rPr>
                        <a:t>5,0</a:t>
                      </a:r>
                    </a:p>
                  </a:txBody>
                  <a:tcPr marL="28575" marR="28575" marT="27073" marB="27073" anchor="ctr"/>
                </a:tc>
                <a:extLst>
                  <a:ext uri="{0D108BD9-81ED-4DB2-BD59-A6C34878D82A}">
                    <a16:rowId xmlns:a16="http://schemas.microsoft.com/office/drawing/2014/main" val="10000"/>
                  </a:ext>
                </a:extLst>
              </a:tr>
              <a:tr h="360803">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Volumul</a:t>
                      </a:r>
                      <a:r>
                        <a:rPr lang="fr-FR" altLang="ru-RU" sz="1100" b="1" kern="1200" dirty="0">
                          <a:solidFill>
                            <a:schemeClr val="tx1"/>
                          </a:solidFill>
                          <a:effectLst/>
                          <a:latin typeface="Arial" pitchFamily="34" charset="0"/>
                          <a:ea typeface="+mn-ea"/>
                          <a:cs typeface="Arial" pitchFamily="34" charset="0"/>
                        </a:rPr>
                        <a:t> net, m3</a:t>
                      </a:r>
                    </a:p>
                  </a:txBody>
                  <a:tcPr marL="28579" marR="28579" marT="30130" marB="30130" anchor="ctr"/>
                </a:tc>
                <a:tc>
                  <a:txBody>
                    <a:bodyPr/>
                    <a:lstStyle/>
                    <a:p>
                      <a:pPr marL="0" algn="ctr" defTabSz="914400" rtl="0" eaLnBrk="1" latinLnBrk="0" hangingPunct="1">
                        <a:lnSpc>
                          <a:spcPct val="100000"/>
                        </a:lnSpc>
                        <a:spcBef>
                          <a:spcPts val="0"/>
                        </a:spcBef>
                        <a:spcAft>
                          <a:spcPts val="0"/>
                        </a:spcAft>
                      </a:pPr>
                      <a:r>
                        <a:rPr lang="ro-RO" sz="1400" b="1" kern="1200" noProof="0" dirty="0">
                          <a:solidFill>
                            <a:srgbClr val="0000FF"/>
                          </a:solidFill>
                          <a:effectLst/>
                          <a:latin typeface="Arial" pitchFamily="34" charset="0"/>
                          <a:ea typeface="+mn-ea"/>
                          <a:cs typeface="Arial" pitchFamily="34" charset="0"/>
                        </a:rPr>
                        <a:t>40,0</a:t>
                      </a:r>
                    </a:p>
                  </a:txBody>
                  <a:tcPr marL="28575" marR="28575" marT="27073" marB="27073" anchor="ctr"/>
                </a:tc>
                <a:extLst>
                  <a:ext uri="{0D108BD9-81ED-4DB2-BD59-A6C34878D82A}">
                    <a16:rowId xmlns:a16="http://schemas.microsoft.com/office/drawing/2014/main" val="10001"/>
                  </a:ext>
                </a:extLst>
              </a:tr>
              <a:tr h="360803">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Înălțimea</a:t>
                      </a:r>
                      <a:r>
                        <a:rPr lang="fr-FR" altLang="ru-RU" sz="1100" b="1" kern="1200" dirty="0">
                          <a:solidFill>
                            <a:schemeClr val="tx1"/>
                          </a:solidFill>
                          <a:effectLst/>
                          <a:latin typeface="Arial" pitchFamily="34" charset="0"/>
                          <a:ea typeface="+mn-ea"/>
                          <a:cs typeface="Arial" pitchFamily="34" charset="0"/>
                        </a:rPr>
                        <a:t> </a:t>
                      </a:r>
                      <a:r>
                        <a:rPr lang="fr-FR" altLang="ru-RU" sz="1100" b="1" kern="1200" dirty="0" err="1">
                          <a:solidFill>
                            <a:schemeClr val="tx1"/>
                          </a:solidFill>
                          <a:effectLst/>
                          <a:latin typeface="Arial" pitchFamily="34" charset="0"/>
                          <a:ea typeface="+mn-ea"/>
                          <a:cs typeface="Arial" pitchFamily="34" charset="0"/>
                        </a:rPr>
                        <a:t>internă</a:t>
                      </a:r>
                      <a:r>
                        <a:rPr lang="fr-FR" altLang="ru-RU" sz="1100" b="1" kern="1200" dirty="0">
                          <a:solidFill>
                            <a:schemeClr val="tx1"/>
                          </a:solidFill>
                          <a:effectLst/>
                          <a:latin typeface="Arial" pitchFamily="34" charset="0"/>
                          <a:ea typeface="+mn-ea"/>
                          <a:cs typeface="Arial" pitchFamily="34" charset="0"/>
                        </a:rPr>
                        <a:t>, m</a:t>
                      </a:r>
                    </a:p>
                  </a:txBody>
                  <a:tcPr marL="28579" marR="28579" marT="30130" marB="30130" anchor="ctr"/>
                </a:tc>
                <a:tc>
                  <a:txBody>
                    <a:bodyPr/>
                    <a:lstStyle/>
                    <a:p>
                      <a:pPr marL="0" algn="ctr" defTabSz="914400" rtl="0" eaLnBrk="1" latinLnBrk="0" hangingPunct="1">
                        <a:lnSpc>
                          <a:spcPct val="100000"/>
                        </a:lnSpc>
                        <a:spcBef>
                          <a:spcPts val="0"/>
                        </a:spcBef>
                        <a:spcAft>
                          <a:spcPts val="0"/>
                        </a:spcAft>
                      </a:pPr>
                      <a:r>
                        <a:rPr lang="ro-RO" sz="1400" b="1" kern="1200" noProof="0" dirty="0">
                          <a:solidFill>
                            <a:srgbClr val="0000FF"/>
                          </a:solidFill>
                          <a:effectLst/>
                          <a:latin typeface="Arial" pitchFamily="34" charset="0"/>
                          <a:ea typeface="+mn-ea"/>
                          <a:cs typeface="Arial" pitchFamily="34" charset="0"/>
                        </a:rPr>
                        <a:t>2,35</a:t>
                      </a:r>
                    </a:p>
                  </a:txBody>
                  <a:tcPr marL="28575" marR="28575" marT="27073" marB="27073" anchor="ctr"/>
                </a:tc>
                <a:extLst>
                  <a:ext uri="{0D108BD9-81ED-4DB2-BD59-A6C34878D82A}">
                    <a16:rowId xmlns:a16="http://schemas.microsoft.com/office/drawing/2014/main" val="10002"/>
                  </a:ext>
                </a:extLst>
              </a:tr>
              <a:tr h="378799">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Lățimea</a:t>
                      </a:r>
                      <a:r>
                        <a:rPr lang="fr-FR" altLang="ru-RU" sz="1100" b="1" kern="1200" dirty="0">
                          <a:solidFill>
                            <a:schemeClr val="tx1"/>
                          </a:solidFill>
                          <a:effectLst/>
                          <a:latin typeface="Arial" pitchFamily="34" charset="0"/>
                          <a:ea typeface="+mn-ea"/>
                          <a:cs typeface="Arial" pitchFamily="34" charset="0"/>
                        </a:rPr>
                        <a:t> </a:t>
                      </a:r>
                      <a:r>
                        <a:rPr lang="fr-FR" altLang="ru-RU" sz="1100" b="1" kern="1200" dirty="0" err="1">
                          <a:solidFill>
                            <a:schemeClr val="tx1"/>
                          </a:solidFill>
                          <a:effectLst/>
                          <a:latin typeface="Arial" pitchFamily="34" charset="0"/>
                          <a:ea typeface="+mn-ea"/>
                          <a:cs typeface="Arial" pitchFamily="34" charset="0"/>
                        </a:rPr>
                        <a:t>internă</a:t>
                      </a:r>
                      <a:r>
                        <a:rPr lang="fr-FR" altLang="ru-RU" sz="1100" b="1" kern="1200" dirty="0">
                          <a:solidFill>
                            <a:schemeClr val="tx1"/>
                          </a:solidFill>
                          <a:effectLst/>
                          <a:latin typeface="Arial" pitchFamily="34" charset="0"/>
                          <a:ea typeface="+mn-ea"/>
                          <a:cs typeface="Arial" pitchFamily="34" charset="0"/>
                        </a:rPr>
                        <a:t>, m</a:t>
                      </a:r>
                    </a:p>
                  </a:txBody>
                  <a:tcPr marL="28579" marR="28579" marT="30130" marB="30130" anchor="ctr"/>
                </a:tc>
                <a:tc>
                  <a:txBody>
                    <a:bodyPr/>
                    <a:lstStyle/>
                    <a:p>
                      <a:pPr marL="0" algn="ctr" defTabSz="914400" rtl="0" eaLnBrk="1" latinLnBrk="0" hangingPunct="1">
                        <a:lnSpc>
                          <a:spcPct val="100000"/>
                        </a:lnSpc>
                        <a:spcBef>
                          <a:spcPts val="0"/>
                        </a:spcBef>
                        <a:spcAft>
                          <a:spcPts val="0"/>
                        </a:spcAft>
                      </a:pPr>
                      <a:r>
                        <a:rPr lang="ro-RO" sz="1400" b="1" kern="1200" noProof="0" dirty="0">
                          <a:solidFill>
                            <a:srgbClr val="0000FF"/>
                          </a:solidFill>
                          <a:effectLst/>
                          <a:latin typeface="Arial" pitchFamily="34" charset="0"/>
                          <a:ea typeface="+mn-ea"/>
                          <a:cs typeface="Arial" pitchFamily="34" charset="0"/>
                        </a:rPr>
                        <a:t>2,45</a:t>
                      </a:r>
                    </a:p>
                  </a:txBody>
                  <a:tcPr marL="28575" marR="28575" marT="27073" marB="27073" anchor="ctr"/>
                </a:tc>
                <a:extLst>
                  <a:ext uri="{0D108BD9-81ED-4DB2-BD59-A6C34878D82A}">
                    <a16:rowId xmlns:a16="http://schemas.microsoft.com/office/drawing/2014/main" val="10003"/>
                  </a:ext>
                </a:extLst>
              </a:tr>
              <a:tr h="360803">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Lungimea</a:t>
                      </a:r>
                      <a:r>
                        <a:rPr lang="fr-FR" altLang="ru-RU" sz="1100" b="1" kern="1200" dirty="0">
                          <a:solidFill>
                            <a:schemeClr val="tx1"/>
                          </a:solidFill>
                          <a:effectLst/>
                          <a:latin typeface="Arial" pitchFamily="34" charset="0"/>
                          <a:ea typeface="+mn-ea"/>
                          <a:cs typeface="Arial" pitchFamily="34" charset="0"/>
                        </a:rPr>
                        <a:t> </a:t>
                      </a:r>
                      <a:r>
                        <a:rPr lang="fr-FR" altLang="ru-RU" sz="1100" b="1" kern="1200" dirty="0" err="1">
                          <a:solidFill>
                            <a:schemeClr val="tx1"/>
                          </a:solidFill>
                          <a:effectLst/>
                          <a:latin typeface="Arial" pitchFamily="34" charset="0"/>
                          <a:ea typeface="+mn-ea"/>
                          <a:cs typeface="Arial" pitchFamily="34" charset="0"/>
                        </a:rPr>
                        <a:t>intern</a:t>
                      </a:r>
                      <a:r>
                        <a:rPr lang="ro-RO" altLang="ru-RU" sz="1100" b="1" kern="1200" dirty="0">
                          <a:solidFill>
                            <a:schemeClr val="tx1"/>
                          </a:solidFill>
                          <a:effectLst/>
                          <a:latin typeface="Arial" pitchFamily="34" charset="0"/>
                          <a:ea typeface="+mn-ea"/>
                          <a:cs typeface="Arial" pitchFamily="34" charset="0"/>
                        </a:rPr>
                        <a:t>ă</a:t>
                      </a:r>
                      <a:r>
                        <a:rPr lang="fr-FR" altLang="ru-RU" sz="1100" b="1" kern="1200" dirty="0">
                          <a:solidFill>
                            <a:schemeClr val="tx1"/>
                          </a:solidFill>
                          <a:effectLst/>
                          <a:latin typeface="Arial" pitchFamily="34" charset="0"/>
                          <a:ea typeface="+mn-ea"/>
                          <a:cs typeface="Arial" pitchFamily="34" charset="0"/>
                        </a:rPr>
                        <a:t>, m</a:t>
                      </a:r>
                    </a:p>
                  </a:txBody>
                  <a:tcPr marL="28579" marR="28579" marT="30130" marB="30130" anchor="ctr"/>
                </a:tc>
                <a:tc>
                  <a:txBody>
                    <a:bodyPr/>
                    <a:lstStyle/>
                    <a:p>
                      <a:pPr marL="0" algn="ctr" defTabSz="914400" rtl="0" eaLnBrk="1" latinLnBrk="0" hangingPunct="1">
                        <a:lnSpc>
                          <a:spcPct val="100000"/>
                        </a:lnSpc>
                        <a:spcBef>
                          <a:spcPts val="0"/>
                        </a:spcBef>
                        <a:spcAft>
                          <a:spcPts val="0"/>
                        </a:spcAft>
                      </a:pPr>
                      <a:r>
                        <a:rPr lang="ro-RO" sz="1400" b="1" kern="1200" noProof="0" dirty="0">
                          <a:solidFill>
                            <a:srgbClr val="0000FF"/>
                          </a:solidFill>
                          <a:effectLst/>
                          <a:latin typeface="Arial" pitchFamily="34" charset="0"/>
                          <a:ea typeface="+mn-ea"/>
                          <a:cs typeface="Arial" pitchFamily="34" charset="0"/>
                        </a:rPr>
                        <a:t>7,0</a:t>
                      </a:r>
                    </a:p>
                  </a:txBody>
                  <a:tcPr marL="28575" marR="28575" marT="27073" marB="27073" anchor="ctr"/>
                </a:tc>
                <a:extLst>
                  <a:ext uri="{0D108BD9-81ED-4DB2-BD59-A6C34878D82A}">
                    <a16:rowId xmlns:a16="http://schemas.microsoft.com/office/drawing/2014/main" val="10004"/>
                  </a:ext>
                </a:extLst>
              </a:tr>
              <a:tr h="360803">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Număr</a:t>
                      </a:r>
                      <a:r>
                        <a:rPr lang="fr-FR" altLang="ru-RU" sz="1100" b="1" kern="1200" dirty="0">
                          <a:solidFill>
                            <a:schemeClr val="tx1"/>
                          </a:solidFill>
                          <a:effectLst/>
                          <a:latin typeface="Arial" pitchFamily="34" charset="0"/>
                          <a:ea typeface="+mn-ea"/>
                          <a:cs typeface="Arial" pitchFamily="34" charset="0"/>
                        </a:rPr>
                        <a:t> de </a:t>
                      </a:r>
                      <a:r>
                        <a:rPr lang="fr-FR" altLang="ru-RU" sz="1100" b="1" kern="1200" dirty="0" err="1">
                          <a:solidFill>
                            <a:schemeClr val="tx1"/>
                          </a:solidFill>
                          <a:effectLst/>
                          <a:latin typeface="Arial" pitchFamily="34" charset="0"/>
                          <a:ea typeface="+mn-ea"/>
                          <a:cs typeface="Arial" pitchFamily="34" charset="0"/>
                        </a:rPr>
                        <a:t>paleți</a:t>
                      </a:r>
                      <a:r>
                        <a:rPr lang="fr-FR" altLang="ru-RU" sz="1100" b="1" kern="1200" dirty="0">
                          <a:solidFill>
                            <a:schemeClr val="tx1"/>
                          </a:solidFill>
                          <a:effectLst/>
                          <a:latin typeface="Arial" pitchFamily="34" charset="0"/>
                          <a:ea typeface="+mn-ea"/>
                          <a:cs typeface="Arial" pitchFamily="34" charset="0"/>
                        </a:rPr>
                        <a:t>, </a:t>
                      </a:r>
                      <a:r>
                        <a:rPr lang="fr-FR" altLang="ru-RU" sz="1100" b="1" kern="1200" dirty="0" err="1">
                          <a:solidFill>
                            <a:schemeClr val="tx1"/>
                          </a:solidFill>
                          <a:effectLst/>
                          <a:latin typeface="Arial" pitchFamily="34" charset="0"/>
                          <a:ea typeface="+mn-ea"/>
                          <a:cs typeface="Arial" pitchFamily="34" charset="0"/>
                        </a:rPr>
                        <a:t>buc</a:t>
                      </a:r>
                      <a:r>
                        <a:rPr lang="fr-FR" altLang="ru-RU" sz="1100" b="1" kern="1200" dirty="0">
                          <a:solidFill>
                            <a:schemeClr val="tx1"/>
                          </a:solidFill>
                          <a:effectLst/>
                          <a:latin typeface="Arial" pitchFamily="34" charset="0"/>
                          <a:ea typeface="+mn-ea"/>
                          <a:cs typeface="Arial" pitchFamily="34" charset="0"/>
                        </a:rPr>
                        <a:t>.</a:t>
                      </a:r>
                      <a:endParaRPr lang="ru-RU" sz="1100" b="1" kern="1200" dirty="0">
                        <a:solidFill>
                          <a:schemeClr val="tx1"/>
                        </a:solidFill>
                        <a:effectLst/>
                        <a:latin typeface="Arial" pitchFamily="34" charset="0"/>
                        <a:ea typeface="+mn-ea"/>
                        <a:cs typeface="Arial" pitchFamily="34" charset="0"/>
                      </a:endParaRPr>
                    </a:p>
                  </a:txBody>
                  <a:tcPr marL="28579" marR="28579" marT="30130" marB="30130" anchor="ctr"/>
                </a:tc>
                <a:tc>
                  <a:txBody>
                    <a:bodyPr/>
                    <a:lstStyle/>
                    <a:p>
                      <a:pPr marL="0" algn="ctr" defTabSz="914400" rtl="0" eaLnBrk="1" latinLnBrk="0" hangingPunct="1">
                        <a:lnSpc>
                          <a:spcPct val="100000"/>
                        </a:lnSpc>
                        <a:spcBef>
                          <a:spcPts val="0"/>
                        </a:spcBef>
                        <a:spcAft>
                          <a:spcPts val="0"/>
                        </a:spcAft>
                      </a:pPr>
                      <a:r>
                        <a:rPr lang="ro-RO" sz="1400" b="1" kern="1200" noProof="0" dirty="0">
                          <a:solidFill>
                            <a:srgbClr val="0000FF"/>
                          </a:solidFill>
                          <a:effectLst/>
                          <a:latin typeface="Arial" pitchFamily="34" charset="0"/>
                          <a:ea typeface="+mn-ea"/>
                          <a:cs typeface="Arial" pitchFamily="34" charset="0"/>
                        </a:rPr>
                        <a:t>17</a:t>
                      </a:r>
                    </a:p>
                  </a:txBody>
                  <a:tcPr marL="28575" marR="28575" marT="27073" marB="27073" anchor="ctr"/>
                </a:tc>
                <a:extLst>
                  <a:ext uri="{0D108BD9-81ED-4DB2-BD59-A6C34878D82A}">
                    <a16:rowId xmlns:a16="http://schemas.microsoft.com/office/drawing/2014/main" val="10005"/>
                  </a:ext>
                </a:extLst>
              </a:tr>
            </a:tbl>
          </a:graphicData>
        </a:graphic>
      </p:graphicFrame>
      <p:pic>
        <p:nvPicPr>
          <p:cNvPr id="17462" name="Picture 2"/>
          <p:cNvPicPr>
            <a:picLocks noChangeAspect="1" noChangeArrowheads="1"/>
          </p:cNvPicPr>
          <p:nvPr/>
        </p:nvPicPr>
        <p:blipFill>
          <a:blip r:embed="rId5">
            <a:extLst>
              <a:ext uri="{28A0092B-C50C-407E-A947-70E740481C1C}">
                <a14:useLocalDpi xmlns:a14="http://schemas.microsoft.com/office/drawing/2010/main" val="0"/>
              </a:ext>
            </a:extLst>
          </a:blip>
          <a:srcRect l="13402" t="63087" r="63403" b="10492"/>
          <a:stretch>
            <a:fillRect/>
          </a:stretch>
        </p:blipFill>
        <p:spPr bwMode="auto">
          <a:xfrm>
            <a:off x="9120188" y="4298950"/>
            <a:ext cx="2879725" cy="2009775"/>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a:extLst>
              <a:ext uri="{FF2B5EF4-FFF2-40B4-BE49-F238E27FC236}">
                <a16:creationId xmlns:a16="http://schemas.microsoft.com/office/drawing/2014/main" id="{84932457-5567-45E6-BAB2-FC842939CB87}"/>
              </a:ext>
            </a:extLst>
          </p:cNvPr>
          <p:cNvPicPr/>
          <p:nvPr/>
        </p:nvPicPr>
        <p:blipFill>
          <a:blip r:embed="rId6">
            <a:extLst>
              <a:ext uri="{28A0092B-C50C-407E-A947-70E740481C1C}">
                <a14:useLocalDpi xmlns:a14="http://schemas.microsoft.com/office/drawing/2010/main"/>
              </a:ext>
            </a:extLst>
          </a:blip>
          <a:srcRect/>
          <a:stretch>
            <a:fillRect/>
          </a:stretch>
        </p:blipFill>
        <p:spPr bwMode="auto">
          <a:xfrm>
            <a:off x="848458" y="67674"/>
            <a:ext cx="733641" cy="835749"/>
          </a:xfrm>
          <a:prstGeom prst="rect">
            <a:avLst/>
          </a:prstGeom>
          <a:noFill/>
          <a:ln>
            <a:noFill/>
          </a:ln>
        </p:spPr>
      </p:pic>
      <p:pic>
        <p:nvPicPr>
          <p:cNvPr id="13" name="Picture 7">
            <a:extLst>
              <a:ext uri="{FF2B5EF4-FFF2-40B4-BE49-F238E27FC236}">
                <a16:creationId xmlns:a16="http://schemas.microsoft.com/office/drawing/2014/main" id="{673976D5-7B38-4700-9898-BA002CA22A73}"/>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179029" y="67674"/>
            <a:ext cx="2222528" cy="757882"/>
          </a:xfrm>
          <a:prstGeom prst="rect">
            <a:avLst/>
          </a:prstGeom>
        </p:spPr>
      </p:pic>
      <p:pic>
        <p:nvPicPr>
          <p:cNvPr id="14" name="Рисунок 13">
            <a:extLst>
              <a:ext uri="{FF2B5EF4-FFF2-40B4-BE49-F238E27FC236}">
                <a16:creationId xmlns:a16="http://schemas.microsoft.com/office/drawing/2014/main" id="{106D4E96-6AD1-4B17-9FC4-27435F078575}"/>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53145" t="22079" r="28549" b="67042"/>
          <a:stretch/>
        </p:blipFill>
        <p:spPr>
          <a:xfrm>
            <a:off x="4880324" y="67674"/>
            <a:ext cx="1512779" cy="505652"/>
          </a:xfrm>
          <a:prstGeom prst="rect">
            <a:avLst/>
          </a:prstGeom>
        </p:spPr>
      </p:pic>
      <p:sp>
        <p:nvSpPr>
          <p:cNvPr id="15" name="Прямоугольник 14"/>
          <p:cNvSpPr/>
          <p:nvPr/>
        </p:nvSpPr>
        <p:spPr>
          <a:xfrm>
            <a:off x="4212345" y="718757"/>
            <a:ext cx="7189212" cy="369332"/>
          </a:xfrm>
          <a:prstGeom prst="rect">
            <a:avLst/>
          </a:prstGeom>
        </p:spPr>
        <p:txBody>
          <a:bodyPr wrap="none">
            <a:spAutoFit/>
          </a:bodyPr>
          <a:lstStyle/>
          <a:p>
            <a:r>
              <a:rPr lang="ro-RO" altLang="en-US" b="1" dirty="0">
                <a:solidFill>
                  <a:srgbClr val="FF0000"/>
                </a:solidFill>
              </a:rPr>
              <a:t>4</a:t>
            </a:r>
            <a:r>
              <a:rPr lang="en-US" altLang="en-US" b="1" dirty="0">
                <a:solidFill>
                  <a:srgbClr val="FF0000"/>
                </a:solidFill>
              </a:rPr>
              <a:t>.</a:t>
            </a:r>
            <a:r>
              <a:rPr lang="ro-RO" altLang="en-US" b="1" dirty="0">
                <a:solidFill>
                  <a:srgbClr val="FF0000"/>
                </a:solidFill>
              </a:rPr>
              <a:t>6</a:t>
            </a:r>
            <a:r>
              <a:rPr lang="en-US" altLang="en-US" b="1" dirty="0">
                <a:solidFill>
                  <a:srgbClr val="FF0000"/>
                </a:solidFill>
              </a:rPr>
              <a:t>. </a:t>
            </a:r>
            <a:r>
              <a:rPr lang="ro-MO" b="1" dirty="0">
                <a:solidFill>
                  <a:srgbClr val="FF0000"/>
                </a:solidFill>
              </a:rPr>
              <a:t>SPECIFICAȚIILE DE AMBALAJ şi de DESCRIERE A MĂRFII - </a:t>
            </a:r>
            <a:r>
              <a:rPr lang="ro-MO" b="1" dirty="0">
                <a:solidFill>
                  <a:srgbClr val="0000CC"/>
                </a:solidFill>
              </a:rPr>
              <a:t>EUROPALETE</a:t>
            </a:r>
            <a:endParaRPr lang="ru-RU" dirty="0">
              <a:solidFill>
                <a:srgbClr val="0000CC"/>
              </a:solidFill>
            </a:endParaRPr>
          </a:p>
        </p:txBody>
      </p:sp>
    </p:spTree>
    <p:extLst>
      <p:ext uri="{BB962C8B-B14F-4D97-AF65-F5344CB8AC3E}">
        <p14:creationId xmlns:p14="http://schemas.microsoft.com/office/powerpoint/2010/main" val="3668067901"/>
      </p:ext>
    </p:extLst>
  </p:cSld>
  <p:clrMapOvr>
    <a:masterClrMapping/>
  </p:clrMapOvr>
  <p:transition spd="slow"/>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2542358343"/>
              </p:ext>
            </p:extLst>
          </p:nvPr>
        </p:nvGraphicFramePr>
        <p:xfrm>
          <a:off x="4367213" y="1365445"/>
          <a:ext cx="3097212" cy="2266560"/>
        </p:xfrm>
        <a:graphic>
          <a:graphicData uri="http://schemas.openxmlformats.org/drawingml/2006/table">
            <a:tbl>
              <a:tblPr firstRow="1" firstCol="1" bandRow="1">
                <a:tableStyleId>{5940675A-B579-460E-94D1-54222C63F5DA}</a:tableStyleId>
              </a:tblPr>
              <a:tblGrid>
                <a:gridCol w="2521037">
                  <a:extLst>
                    <a:ext uri="{9D8B030D-6E8A-4147-A177-3AD203B41FA5}">
                      <a16:colId xmlns:a16="http://schemas.microsoft.com/office/drawing/2014/main" val="20000"/>
                    </a:ext>
                  </a:extLst>
                </a:gridCol>
                <a:gridCol w="576175">
                  <a:extLst>
                    <a:ext uri="{9D8B030D-6E8A-4147-A177-3AD203B41FA5}">
                      <a16:colId xmlns:a16="http://schemas.microsoft.com/office/drawing/2014/main" val="20001"/>
                    </a:ext>
                  </a:extLst>
                </a:gridCol>
              </a:tblGrid>
              <a:tr h="246063">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Capacitate</a:t>
                      </a:r>
                      <a:r>
                        <a:rPr lang="fr-FR" altLang="ru-RU" sz="1100" b="1" kern="1200" dirty="0">
                          <a:solidFill>
                            <a:schemeClr val="tx1"/>
                          </a:solidFill>
                          <a:effectLst/>
                          <a:latin typeface="Arial" pitchFamily="34" charset="0"/>
                          <a:ea typeface="+mn-ea"/>
                          <a:cs typeface="Arial" pitchFamily="34" charset="0"/>
                        </a:rPr>
                        <a:t> de transport, t</a:t>
                      </a:r>
                    </a:p>
                  </a:txBody>
                  <a:tcPr marL="28579" marR="28579" marT="30130" marB="30130" anchor="ctr"/>
                </a:tc>
                <a:tc>
                  <a:txBody>
                    <a:bodyPr/>
                    <a:lstStyle/>
                    <a:p>
                      <a:pPr marL="0" algn="ctr" defTabSz="914400" rtl="0" eaLnBrk="1" latinLnBrk="0" hangingPunct="1">
                        <a:lnSpc>
                          <a:spcPct val="100000"/>
                        </a:lnSpc>
                        <a:spcBef>
                          <a:spcPts val="600"/>
                        </a:spcBef>
                        <a:spcAft>
                          <a:spcPts val="600"/>
                        </a:spcAft>
                      </a:pPr>
                      <a:r>
                        <a:rPr lang="en-GB" sz="1200" b="1" kern="1200" dirty="0">
                          <a:solidFill>
                            <a:srgbClr val="0000FF"/>
                          </a:solidFill>
                          <a:effectLst/>
                          <a:latin typeface="Arial" pitchFamily="34" charset="0"/>
                          <a:ea typeface="+mn-ea"/>
                          <a:cs typeface="Arial" pitchFamily="34" charset="0"/>
                        </a:rPr>
                        <a:t>3,0</a:t>
                      </a:r>
                      <a:endParaRPr lang="ru-RU" sz="1200" b="1" kern="1200" dirty="0">
                        <a:solidFill>
                          <a:srgbClr val="0000FF"/>
                        </a:solidFill>
                        <a:effectLst/>
                        <a:latin typeface="Arial" pitchFamily="34" charset="0"/>
                        <a:ea typeface="+mn-ea"/>
                        <a:cs typeface="Arial" pitchFamily="34" charset="0"/>
                      </a:endParaRPr>
                    </a:p>
                  </a:txBody>
                  <a:tcPr marL="28584" marR="28584" marT="31597" marB="31597" anchor="ctr"/>
                </a:tc>
                <a:extLst>
                  <a:ext uri="{0D108BD9-81ED-4DB2-BD59-A6C34878D82A}">
                    <a16:rowId xmlns:a16="http://schemas.microsoft.com/office/drawing/2014/main" val="10000"/>
                  </a:ext>
                </a:extLst>
              </a:tr>
              <a:tr h="246063">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Volumul</a:t>
                      </a:r>
                      <a:r>
                        <a:rPr lang="fr-FR" altLang="ru-RU" sz="1100" b="1" kern="1200" dirty="0">
                          <a:solidFill>
                            <a:schemeClr val="tx1"/>
                          </a:solidFill>
                          <a:effectLst/>
                          <a:latin typeface="Arial" pitchFamily="34" charset="0"/>
                          <a:ea typeface="+mn-ea"/>
                          <a:cs typeface="Arial" pitchFamily="34" charset="0"/>
                        </a:rPr>
                        <a:t> net, m3</a:t>
                      </a:r>
                    </a:p>
                  </a:txBody>
                  <a:tcPr marL="28579" marR="28579" marT="30130" marB="30130" anchor="ctr"/>
                </a:tc>
                <a:tc>
                  <a:txBody>
                    <a:bodyPr/>
                    <a:lstStyle/>
                    <a:p>
                      <a:pPr algn="ctr">
                        <a:lnSpc>
                          <a:spcPct val="100000"/>
                        </a:lnSpc>
                        <a:spcBef>
                          <a:spcPts val="600"/>
                        </a:spcBef>
                        <a:spcAft>
                          <a:spcPts val="600"/>
                        </a:spcAft>
                      </a:pPr>
                      <a:r>
                        <a:rPr lang="ro-RO" sz="1200" b="1" kern="1200" noProof="0">
                          <a:solidFill>
                            <a:srgbClr val="0000FF"/>
                          </a:solidFill>
                          <a:effectLst/>
                          <a:latin typeface="Arial" pitchFamily="34" charset="0"/>
                          <a:ea typeface="+mn-ea"/>
                          <a:cs typeface="Arial" pitchFamily="34" charset="0"/>
                        </a:rPr>
                        <a:t>54,0</a:t>
                      </a:r>
                    </a:p>
                  </a:txBody>
                  <a:tcPr marL="28580" marR="28580" marT="28563" marB="28563" anchor="ctr"/>
                </a:tc>
                <a:extLst>
                  <a:ext uri="{0D108BD9-81ED-4DB2-BD59-A6C34878D82A}">
                    <a16:rowId xmlns:a16="http://schemas.microsoft.com/office/drawing/2014/main" val="10001"/>
                  </a:ext>
                </a:extLst>
              </a:tr>
              <a:tr h="246063">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Înălțimea</a:t>
                      </a:r>
                      <a:r>
                        <a:rPr lang="fr-FR" altLang="ru-RU" sz="1100" b="1" kern="1200" dirty="0">
                          <a:solidFill>
                            <a:schemeClr val="tx1"/>
                          </a:solidFill>
                          <a:effectLst/>
                          <a:latin typeface="Arial" pitchFamily="34" charset="0"/>
                          <a:ea typeface="+mn-ea"/>
                          <a:cs typeface="Arial" pitchFamily="34" charset="0"/>
                        </a:rPr>
                        <a:t> </a:t>
                      </a:r>
                      <a:r>
                        <a:rPr lang="fr-FR" altLang="ru-RU" sz="1100" b="1" kern="1200" dirty="0" err="1">
                          <a:solidFill>
                            <a:schemeClr val="tx1"/>
                          </a:solidFill>
                          <a:effectLst/>
                          <a:latin typeface="Arial" pitchFamily="34" charset="0"/>
                          <a:ea typeface="+mn-ea"/>
                          <a:cs typeface="Arial" pitchFamily="34" charset="0"/>
                        </a:rPr>
                        <a:t>internă</a:t>
                      </a:r>
                      <a:r>
                        <a:rPr lang="fr-FR" altLang="ru-RU" sz="1100" b="1" kern="1200" dirty="0">
                          <a:solidFill>
                            <a:schemeClr val="tx1"/>
                          </a:solidFill>
                          <a:effectLst/>
                          <a:latin typeface="Arial" pitchFamily="34" charset="0"/>
                          <a:ea typeface="+mn-ea"/>
                          <a:cs typeface="Arial" pitchFamily="34" charset="0"/>
                        </a:rPr>
                        <a:t>, m</a:t>
                      </a:r>
                    </a:p>
                  </a:txBody>
                  <a:tcPr marL="28579" marR="28579" marT="30130" marB="30130" anchor="ctr"/>
                </a:tc>
                <a:tc>
                  <a:txBody>
                    <a:bodyPr/>
                    <a:lstStyle/>
                    <a:p>
                      <a:pPr algn="ctr">
                        <a:lnSpc>
                          <a:spcPct val="100000"/>
                        </a:lnSpc>
                        <a:spcBef>
                          <a:spcPts val="600"/>
                        </a:spcBef>
                        <a:spcAft>
                          <a:spcPts val="600"/>
                        </a:spcAft>
                      </a:pPr>
                      <a:r>
                        <a:rPr lang="ro-RO" sz="1200" b="1" kern="1200" noProof="0">
                          <a:solidFill>
                            <a:srgbClr val="0000FF"/>
                          </a:solidFill>
                          <a:effectLst/>
                          <a:latin typeface="Arial" pitchFamily="34" charset="0"/>
                          <a:ea typeface="+mn-ea"/>
                          <a:cs typeface="Arial" pitchFamily="34" charset="0"/>
                        </a:rPr>
                        <a:t>2,8</a:t>
                      </a:r>
                    </a:p>
                  </a:txBody>
                  <a:tcPr marL="28580" marR="28580" marT="28563" marB="28563" anchor="ctr"/>
                </a:tc>
                <a:extLst>
                  <a:ext uri="{0D108BD9-81ED-4DB2-BD59-A6C34878D82A}">
                    <a16:rowId xmlns:a16="http://schemas.microsoft.com/office/drawing/2014/main" val="10002"/>
                  </a:ext>
                </a:extLst>
              </a:tr>
              <a:tr h="246063">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Lățimea</a:t>
                      </a:r>
                      <a:r>
                        <a:rPr lang="fr-FR" altLang="ru-RU" sz="1100" b="1" kern="1200" dirty="0">
                          <a:solidFill>
                            <a:schemeClr val="tx1"/>
                          </a:solidFill>
                          <a:effectLst/>
                          <a:latin typeface="Arial" pitchFamily="34" charset="0"/>
                          <a:ea typeface="+mn-ea"/>
                          <a:cs typeface="Arial" pitchFamily="34" charset="0"/>
                        </a:rPr>
                        <a:t> </a:t>
                      </a:r>
                      <a:r>
                        <a:rPr lang="fr-FR" altLang="ru-RU" sz="1100" b="1" kern="1200" dirty="0" err="1">
                          <a:solidFill>
                            <a:schemeClr val="tx1"/>
                          </a:solidFill>
                          <a:effectLst/>
                          <a:latin typeface="Arial" pitchFamily="34" charset="0"/>
                          <a:ea typeface="+mn-ea"/>
                          <a:cs typeface="Arial" pitchFamily="34" charset="0"/>
                        </a:rPr>
                        <a:t>internă</a:t>
                      </a:r>
                      <a:r>
                        <a:rPr lang="fr-FR" altLang="ru-RU" sz="1100" b="1" kern="1200" dirty="0">
                          <a:solidFill>
                            <a:schemeClr val="tx1"/>
                          </a:solidFill>
                          <a:effectLst/>
                          <a:latin typeface="Arial" pitchFamily="34" charset="0"/>
                          <a:ea typeface="+mn-ea"/>
                          <a:cs typeface="Arial" pitchFamily="34" charset="0"/>
                        </a:rPr>
                        <a:t>, m</a:t>
                      </a:r>
                    </a:p>
                  </a:txBody>
                  <a:tcPr marL="28579" marR="28579" marT="30130" marB="30130" anchor="ctr"/>
                </a:tc>
                <a:tc>
                  <a:txBody>
                    <a:bodyPr/>
                    <a:lstStyle/>
                    <a:p>
                      <a:pPr algn="ctr">
                        <a:lnSpc>
                          <a:spcPct val="100000"/>
                        </a:lnSpc>
                        <a:spcBef>
                          <a:spcPts val="600"/>
                        </a:spcBef>
                        <a:spcAft>
                          <a:spcPts val="600"/>
                        </a:spcAft>
                      </a:pPr>
                      <a:r>
                        <a:rPr lang="ro-RO" sz="1200" b="1" kern="1200" noProof="0">
                          <a:solidFill>
                            <a:srgbClr val="0000FF"/>
                          </a:solidFill>
                          <a:effectLst/>
                          <a:latin typeface="Arial" pitchFamily="34" charset="0"/>
                          <a:ea typeface="+mn-ea"/>
                          <a:cs typeface="Arial" pitchFamily="34" charset="0"/>
                        </a:rPr>
                        <a:t>2,45</a:t>
                      </a:r>
                    </a:p>
                  </a:txBody>
                  <a:tcPr marL="28580" marR="28580" marT="28563" marB="28563" anchor="ctr"/>
                </a:tc>
                <a:extLst>
                  <a:ext uri="{0D108BD9-81ED-4DB2-BD59-A6C34878D82A}">
                    <a16:rowId xmlns:a16="http://schemas.microsoft.com/office/drawing/2014/main" val="10003"/>
                  </a:ext>
                </a:extLst>
              </a:tr>
              <a:tr h="246063">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Lungimea</a:t>
                      </a:r>
                      <a:r>
                        <a:rPr lang="fr-FR" altLang="ru-RU" sz="1100" b="1" kern="1200" dirty="0">
                          <a:solidFill>
                            <a:schemeClr val="tx1"/>
                          </a:solidFill>
                          <a:effectLst/>
                          <a:latin typeface="Arial" pitchFamily="34" charset="0"/>
                          <a:ea typeface="+mn-ea"/>
                          <a:cs typeface="Arial" pitchFamily="34" charset="0"/>
                        </a:rPr>
                        <a:t> </a:t>
                      </a:r>
                      <a:r>
                        <a:rPr lang="fr-FR" altLang="ru-RU" sz="1100" b="1" kern="1200" dirty="0" err="1">
                          <a:solidFill>
                            <a:schemeClr val="tx1"/>
                          </a:solidFill>
                          <a:effectLst/>
                          <a:latin typeface="Arial" pitchFamily="34" charset="0"/>
                          <a:ea typeface="+mn-ea"/>
                          <a:cs typeface="Arial" pitchFamily="34" charset="0"/>
                        </a:rPr>
                        <a:t>intern</a:t>
                      </a:r>
                      <a:r>
                        <a:rPr lang="ro-RO" altLang="ru-RU" sz="1100" b="1" kern="1200" dirty="0">
                          <a:solidFill>
                            <a:schemeClr val="tx1"/>
                          </a:solidFill>
                          <a:effectLst/>
                          <a:latin typeface="Arial" pitchFamily="34" charset="0"/>
                          <a:ea typeface="+mn-ea"/>
                          <a:cs typeface="Arial" pitchFamily="34" charset="0"/>
                        </a:rPr>
                        <a:t>ă</a:t>
                      </a:r>
                      <a:r>
                        <a:rPr lang="fr-FR" altLang="ru-RU" sz="1100" b="1" kern="1200" dirty="0">
                          <a:solidFill>
                            <a:schemeClr val="tx1"/>
                          </a:solidFill>
                          <a:effectLst/>
                          <a:latin typeface="Arial" pitchFamily="34" charset="0"/>
                          <a:ea typeface="+mn-ea"/>
                          <a:cs typeface="Arial" pitchFamily="34" charset="0"/>
                        </a:rPr>
                        <a:t>, m</a:t>
                      </a:r>
                    </a:p>
                  </a:txBody>
                  <a:tcPr marL="28579" marR="28579" marT="30130" marB="30130" anchor="ctr"/>
                </a:tc>
                <a:tc>
                  <a:txBody>
                    <a:bodyPr/>
                    <a:lstStyle/>
                    <a:p>
                      <a:pPr algn="ctr">
                        <a:lnSpc>
                          <a:spcPct val="100000"/>
                        </a:lnSpc>
                        <a:spcBef>
                          <a:spcPts val="600"/>
                        </a:spcBef>
                        <a:spcAft>
                          <a:spcPts val="600"/>
                        </a:spcAft>
                      </a:pPr>
                      <a:r>
                        <a:rPr lang="ro-RO" sz="1200" b="1" kern="1200" noProof="0">
                          <a:solidFill>
                            <a:srgbClr val="0000FF"/>
                          </a:solidFill>
                          <a:effectLst/>
                          <a:latin typeface="Arial" pitchFamily="34" charset="0"/>
                          <a:ea typeface="+mn-ea"/>
                          <a:cs typeface="Arial" pitchFamily="34" charset="0"/>
                        </a:rPr>
                        <a:t>8,0</a:t>
                      </a:r>
                    </a:p>
                  </a:txBody>
                  <a:tcPr marL="28580" marR="28580" marT="28563" marB="28563" anchor="ctr"/>
                </a:tc>
                <a:extLst>
                  <a:ext uri="{0D108BD9-81ED-4DB2-BD59-A6C34878D82A}">
                    <a16:rowId xmlns:a16="http://schemas.microsoft.com/office/drawing/2014/main" val="10004"/>
                  </a:ext>
                </a:extLst>
              </a:tr>
              <a:tr h="246063">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Număr</a:t>
                      </a:r>
                      <a:r>
                        <a:rPr lang="fr-FR" altLang="ru-RU" sz="1100" b="1" kern="1200" dirty="0">
                          <a:solidFill>
                            <a:schemeClr val="tx1"/>
                          </a:solidFill>
                          <a:effectLst/>
                          <a:latin typeface="Arial" pitchFamily="34" charset="0"/>
                          <a:ea typeface="+mn-ea"/>
                          <a:cs typeface="Arial" pitchFamily="34" charset="0"/>
                        </a:rPr>
                        <a:t> de </a:t>
                      </a:r>
                      <a:r>
                        <a:rPr lang="fr-FR" altLang="ru-RU" sz="1100" b="1" kern="1200" dirty="0" err="1">
                          <a:solidFill>
                            <a:schemeClr val="tx1"/>
                          </a:solidFill>
                          <a:effectLst/>
                          <a:latin typeface="Arial" pitchFamily="34" charset="0"/>
                          <a:ea typeface="+mn-ea"/>
                          <a:cs typeface="Arial" pitchFamily="34" charset="0"/>
                        </a:rPr>
                        <a:t>paleți</a:t>
                      </a:r>
                      <a:r>
                        <a:rPr lang="fr-FR" altLang="ru-RU" sz="1100" b="1" kern="1200" dirty="0">
                          <a:solidFill>
                            <a:schemeClr val="tx1"/>
                          </a:solidFill>
                          <a:effectLst/>
                          <a:latin typeface="Arial" pitchFamily="34" charset="0"/>
                          <a:ea typeface="+mn-ea"/>
                          <a:cs typeface="Arial" pitchFamily="34" charset="0"/>
                        </a:rPr>
                        <a:t>, </a:t>
                      </a:r>
                      <a:r>
                        <a:rPr lang="fr-FR" altLang="ru-RU" sz="1100" b="1" kern="1200" dirty="0" err="1">
                          <a:solidFill>
                            <a:schemeClr val="tx1"/>
                          </a:solidFill>
                          <a:effectLst/>
                          <a:latin typeface="Arial" pitchFamily="34" charset="0"/>
                          <a:ea typeface="+mn-ea"/>
                          <a:cs typeface="Arial" pitchFamily="34" charset="0"/>
                        </a:rPr>
                        <a:t>buc</a:t>
                      </a:r>
                      <a:r>
                        <a:rPr lang="fr-FR" altLang="ru-RU" sz="1100" b="1" kern="1200" dirty="0">
                          <a:solidFill>
                            <a:schemeClr val="tx1"/>
                          </a:solidFill>
                          <a:effectLst/>
                          <a:latin typeface="Arial" pitchFamily="34" charset="0"/>
                          <a:ea typeface="+mn-ea"/>
                          <a:cs typeface="Arial" pitchFamily="34" charset="0"/>
                        </a:rPr>
                        <a:t>.</a:t>
                      </a:r>
                      <a:endParaRPr lang="ru-RU" sz="1100" b="1" kern="1200" dirty="0">
                        <a:solidFill>
                          <a:schemeClr val="tx1"/>
                        </a:solidFill>
                        <a:effectLst/>
                        <a:latin typeface="Arial" pitchFamily="34" charset="0"/>
                        <a:ea typeface="+mn-ea"/>
                        <a:cs typeface="Arial" pitchFamily="34" charset="0"/>
                      </a:endParaRPr>
                    </a:p>
                  </a:txBody>
                  <a:tcPr marL="28579" marR="28579" marT="30130" marB="30130" anchor="ctr"/>
                </a:tc>
                <a:tc>
                  <a:txBody>
                    <a:bodyPr/>
                    <a:lstStyle/>
                    <a:p>
                      <a:pPr algn="ctr">
                        <a:lnSpc>
                          <a:spcPct val="100000"/>
                        </a:lnSpc>
                        <a:spcBef>
                          <a:spcPts val="600"/>
                        </a:spcBef>
                        <a:spcAft>
                          <a:spcPts val="600"/>
                        </a:spcAft>
                      </a:pPr>
                      <a:r>
                        <a:rPr lang="ro-RO" sz="1200" b="1" kern="1200" noProof="0" dirty="0">
                          <a:solidFill>
                            <a:srgbClr val="0000FF"/>
                          </a:solidFill>
                          <a:effectLst/>
                          <a:latin typeface="Arial" pitchFamily="34" charset="0"/>
                          <a:ea typeface="+mn-ea"/>
                          <a:cs typeface="Arial" pitchFamily="34" charset="0"/>
                        </a:rPr>
                        <a:t>20</a:t>
                      </a:r>
                    </a:p>
                  </a:txBody>
                  <a:tcPr marL="28580" marR="28580" marT="28563" marB="28563" anchor="ctr"/>
                </a:tc>
                <a:extLst>
                  <a:ext uri="{0D108BD9-81ED-4DB2-BD59-A6C34878D82A}">
                    <a16:rowId xmlns:a16="http://schemas.microsoft.com/office/drawing/2014/main" val="10005"/>
                  </a:ext>
                </a:extLst>
              </a:tr>
            </a:tbl>
          </a:graphicData>
        </a:graphic>
      </p:graphicFrame>
      <p:sp>
        <p:nvSpPr>
          <p:cNvPr id="19482" name="TextBox 3"/>
          <p:cNvSpPr txBox="1">
            <a:spLocks noChangeArrowheads="1"/>
          </p:cNvSpPr>
          <p:nvPr/>
        </p:nvSpPr>
        <p:spPr bwMode="auto">
          <a:xfrm>
            <a:off x="152400" y="817563"/>
            <a:ext cx="48641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defRPr>
            </a:lvl1pPr>
            <a:lvl2pPr>
              <a:defRPr sz="2800">
                <a:solidFill>
                  <a:schemeClr val="tx1"/>
                </a:solidFill>
                <a:latin typeface="Calibri" pitchFamily="34" charset="0"/>
              </a:defRPr>
            </a:lvl2pPr>
            <a:lvl3pPr>
              <a:defRPr sz="2400">
                <a:solidFill>
                  <a:schemeClr val="tx1"/>
                </a:solidFill>
                <a:latin typeface="Calibri" pitchFamily="34" charset="0"/>
              </a:defRPr>
            </a:lvl3pPr>
            <a:lvl4pPr>
              <a:defRPr sz="2000">
                <a:solidFill>
                  <a:schemeClr val="tx1"/>
                </a:solidFill>
                <a:latin typeface="Calibri" pitchFamily="34" charset="0"/>
              </a:defRPr>
            </a:lvl4pPr>
            <a:lvl5pPr>
              <a:defRPr sz="2000">
                <a:solidFill>
                  <a:schemeClr val="tx1"/>
                </a:solidFill>
                <a:latin typeface="Calibri" pitchFamily="34" charset="0"/>
              </a:defRPr>
            </a:lvl5pPr>
            <a:lvl6pPr eaLnBrk="0" fontAlgn="base" hangingPunct="0">
              <a:spcAft>
                <a:spcPct val="0"/>
              </a:spcAft>
              <a:buChar char="»"/>
              <a:defRPr sz="2000">
                <a:solidFill>
                  <a:schemeClr val="tx1"/>
                </a:solidFill>
                <a:latin typeface="Calibri" pitchFamily="34" charset="0"/>
              </a:defRPr>
            </a:lvl6pPr>
            <a:lvl7pPr eaLnBrk="0" fontAlgn="base" hangingPunct="0">
              <a:spcAft>
                <a:spcPct val="0"/>
              </a:spcAft>
              <a:buChar char="»"/>
              <a:defRPr sz="2000">
                <a:solidFill>
                  <a:schemeClr val="tx1"/>
                </a:solidFill>
                <a:latin typeface="Calibri" pitchFamily="34" charset="0"/>
              </a:defRPr>
            </a:lvl7pPr>
            <a:lvl8pPr eaLnBrk="0" fontAlgn="base" hangingPunct="0">
              <a:spcAft>
                <a:spcPct val="0"/>
              </a:spcAft>
              <a:buChar char="»"/>
              <a:defRPr sz="2000">
                <a:solidFill>
                  <a:schemeClr val="tx1"/>
                </a:solidFill>
                <a:latin typeface="Calibri" pitchFamily="34" charset="0"/>
              </a:defRPr>
            </a:lvl8pPr>
            <a:lvl9pPr eaLnBrk="0" fontAlgn="base" hangingPunct="0">
              <a:spcAft>
                <a:spcPct val="0"/>
              </a:spcAft>
              <a:buChar char="»"/>
              <a:defRPr sz="2000">
                <a:solidFill>
                  <a:schemeClr val="tx1"/>
                </a:solidFill>
                <a:latin typeface="Calibri" pitchFamily="34" charset="0"/>
              </a:defRPr>
            </a:lvl9pPr>
          </a:lstStyle>
          <a:p>
            <a:pPr eaLnBrk="1" hangingPunct="1"/>
            <a:r>
              <a:rPr lang="ro-RO" altLang="ru-RU" sz="1600" b="1" u="sng" dirty="0">
                <a:solidFill>
                  <a:srgbClr val="0000FF"/>
                </a:solidFill>
                <a:latin typeface="Arial" pitchFamily="34" charset="0"/>
              </a:rPr>
              <a:t>3</a:t>
            </a:r>
            <a:r>
              <a:rPr lang="ru-RU" altLang="ru-RU" sz="1600" b="1" u="sng" dirty="0">
                <a:solidFill>
                  <a:srgbClr val="0000FF"/>
                </a:solidFill>
                <a:latin typeface="Arial" pitchFamily="34" charset="0"/>
              </a:rPr>
              <a:t>. </a:t>
            </a:r>
            <a:r>
              <a:rPr lang="ro-RO" altLang="ru-RU" sz="1600" b="1" u="sng" dirty="0" err="1">
                <a:solidFill>
                  <a:srgbClr val="0000FF"/>
                </a:solidFill>
                <a:latin typeface="Arial" pitchFamily="34" charset="0"/>
              </a:rPr>
              <a:t>Trasport</a:t>
            </a:r>
            <a:r>
              <a:rPr lang="ro-RO" altLang="ru-RU" sz="1600" b="1" u="sng" dirty="0">
                <a:solidFill>
                  <a:srgbClr val="0000FF"/>
                </a:solidFill>
                <a:latin typeface="Arial" pitchFamily="34" charset="0"/>
              </a:rPr>
              <a:t> cu capacitatea de </a:t>
            </a:r>
            <a:r>
              <a:rPr lang="ru-RU" altLang="ru-RU" sz="1600" b="1" u="sng" dirty="0">
                <a:solidFill>
                  <a:srgbClr val="0000FF"/>
                </a:solidFill>
                <a:latin typeface="Arial" pitchFamily="34" charset="0"/>
              </a:rPr>
              <a:t>- </a:t>
            </a:r>
            <a:r>
              <a:rPr lang="ro-RO" altLang="ru-RU" sz="1600" b="1" u="sng" dirty="0">
                <a:solidFill>
                  <a:srgbClr val="FF0000"/>
                </a:solidFill>
                <a:latin typeface="Arial" pitchFamily="34" charset="0"/>
              </a:rPr>
              <a:t>10</a:t>
            </a:r>
            <a:r>
              <a:rPr lang="ru-RU" altLang="ru-RU" sz="1600" b="1" u="sng" dirty="0">
                <a:solidFill>
                  <a:srgbClr val="FF0000"/>
                </a:solidFill>
                <a:latin typeface="Arial" pitchFamily="34" charset="0"/>
              </a:rPr>
              <a:t> т</a:t>
            </a:r>
            <a:r>
              <a:rPr lang="ro-RO" altLang="ru-RU" sz="1600" b="1" u="sng" dirty="0" err="1">
                <a:solidFill>
                  <a:srgbClr val="FF0000"/>
                </a:solidFill>
                <a:latin typeface="Arial" pitchFamily="34" charset="0"/>
              </a:rPr>
              <a:t>one</a:t>
            </a:r>
            <a:r>
              <a:rPr lang="ru-RU" altLang="ru-RU" sz="1600" b="1" u="sng" dirty="0">
                <a:solidFill>
                  <a:srgbClr val="0000FF"/>
                </a:solidFill>
                <a:latin typeface="Arial" pitchFamily="34" charset="0"/>
              </a:rPr>
              <a:t>.</a:t>
            </a:r>
            <a:endParaRPr lang="ru-RU" altLang="ru-RU" sz="1600" b="1" dirty="0">
              <a:solidFill>
                <a:srgbClr val="FF0000"/>
              </a:solidFill>
              <a:latin typeface="Arial" pitchFamily="34" charset="0"/>
            </a:endParaRPr>
          </a:p>
        </p:txBody>
      </p:sp>
      <p:sp>
        <p:nvSpPr>
          <p:cNvPr id="19483" name="TextBox 8"/>
          <p:cNvSpPr txBox="1">
            <a:spLocks noChangeArrowheads="1"/>
          </p:cNvSpPr>
          <p:nvPr/>
        </p:nvSpPr>
        <p:spPr bwMode="auto">
          <a:xfrm>
            <a:off x="152400" y="3817938"/>
            <a:ext cx="52228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defRPr>
            </a:lvl1pPr>
            <a:lvl2pPr>
              <a:defRPr sz="2800">
                <a:solidFill>
                  <a:schemeClr val="tx1"/>
                </a:solidFill>
                <a:latin typeface="Calibri" pitchFamily="34" charset="0"/>
              </a:defRPr>
            </a:lvl2pPr>
            <a:lvl3pPr>
              <a:defRPr sz="2400">
                <a:solidFill>
                  <a:schemeClr val="tx1"/>
                </a:solidFill>
                <a:latin typeface="Calibri" pitchFamily="34" charset="0"/>
              </a:defRPr>
            </a:lvl3pPr>
            <a:lvl4pPr>
              <a:defRPr sz="2000">
                <a:solidFill>
                  <a:schemeClr val="tx1"/>
                </a:solidFill>
                <a:latin typeface="Calibri" pitchFamily="34" charset="0"/>
              </a:defRPr>
            </a:lvl4pPr>
            <a:lvl5pPr>
              <a:defRPr sz="2000">
                <a:solidFill>
                  <a:schemeClr val="tx1"/>
                </a:solidFill>
                <a:latin typeface="Calibri" pitchFamily="34" charset="0"/>
              </a:defRPr>
            </a:lvl5pPr>
            <a:lvl6pPr eaLnBrk="0" fontAlgn="base" hangingPunct="0">
              <a:spcAft>
                <a:spcPct val="0"/>
              </a:spcAft>
              <a:buChar char="»"/>
              <a:defRPr sz="2000">
                <a:solidFill>
                  <a:schemeClr val="tx1"/>
                </a:solidFill>
                <a:latin typeface="Calibri" pitchFamily="34" charset="0"/>
              </a:defRPr>
            </a:lvl6pPr>
            <a:lvl7pPr eaLnBrk="0" fontAlgn="base" hangingPunct="0">
              <a:spcAft>
                <a:spcPct val="0"/>
              </a:spcAft>
              <a:buChar char="»"/>
              <a:defRPr sz="2000">
                <a:solidFill>
                  <a:schemeClr val="tx1"/>
                </a:solidFill>
                <a:latin typeface="Calibri" pitchFamily="34" charset="0"/>
              </a:defRPr>
            </a:lvl7pPr>
            <a:lvl8pPr eaLnBrk="0" fontAlgn="base" hangingPunct="0">
              <a:spcAft>
                <a:spcPct val="0"/>
              </a:spcAft>
              <a:buChar char="»"/>
              <a:defRPr sz="2000">
                <a:solidFill>
                  <a:schemeClr val="tx1"/>
                </a:solidFill>
                <a:latin typeface="Calibri" pitchFamily="34" charset="0"/>
              </a:defRPr>
            </a:lvl8pPr>
            <a:lvl9pPr eaLnBrk="0" fontAlgn="base" hangingPunct="0">
              <a:spcAft>
                <a:spcPct val="0"/>
              </a:spcAft>
              <a:buChar char="»"/>
              <a:defRPr sz="2000">
                <a:solidFill>
                  <a:schemeClr val="tx1"/>
                </a:solidFill>
                <a:latin typeface="Calibri" pitchFamily="34" charset="0"/>
              </a:defRPr>
            </a:lvl9pPr>
          </a:lstStyle>
          <a:p>
            <a:r>
              <a:rPr lang="ro-RO" altLang="ru-RU" sz="1600" b="1" u="sng" dirty="0">
                <a:solidFill>
                  <a:srgbClr val="0000FF"/>
                </a:solidFill>
                <a:latin typeface="Arial" pitchFamily="34" charset="0"/>
              </a:rPr>
              <a:t>4. </a:t>
            </a:r>
            <a:r>
              <a:rPr lang="ro-RO" altLang="ru-RU" sz="1600" b="1" u="sng" dirty="0" err="1">
                <a:solidFill>
                  <a:srgbClr val="0000FF"/>
                </a:solidFill>
                <a:latin typeface="Arial" pitchFamily="34" charset="0"/>
              </a:rPr>
              <a:t>Trasport</a:t>
            </a:r>
            <a:r>
              <a:rPr lang="ro-RO" altLang="ru-RU" sz="1600" b="1" u="sng" dirty="0">
                <a:solidFill>
                  <a:srgbClr val="0000FF"/>
                </a:solidFill>
                <a:latin typeface="Arial" pitchFamily="34" charset="0"/>
              </a:rPr>
              <a:t> cu capacitatea de </a:t>
            </a:r>
            <a:r>
              <a:rPr lang="ru-RU" altLang="ru-RU" sz="1600" b="1" u="sng" dirty="0">
                <a:solidFill>
                  <a:srgbClr val="0000FF"/>
                </a:solidFill>
                <a:latin typeface="Arial" pitchFamily="34" charset="0"/>
              </a:rPr>
              <a:t>- </a:t>
            </a:r>
            <a:r>
              <a:rPr lang="ro-RO" altLang="ru-RU" sz="1600" b="1" u="sng" dirty="0">
                <a:solidFill>
                  <a:srgbClr val="FF0000"/>
                </a:solidFill>
                <a:latin typeface="Arial" pitchFamily="34" charset="0"/>
              </a:rPr>
              <a:t>20</a:t>
            </a:r>
            <a:r>
              <a:rPr lang="ru-RU" altLang="ru-RU" sz="1600" b="1" u="sng" dirty="0">
                <a:solidFill>
                  <a:srgbClr val="FF0000"/>
                </a:solidFill>
                <a:latin typeface="Arial" pitchFamily="34" charset="0"/>
              </a:rPr>
              <a:t> </a:t>
            </a:r>
            <a:r>
              <a:rPr lang="ro-RO" altLang="ru-RU" sz="1600" b="1" u="sng" dirty="0">
                <a:solidFill>
                  <a:srgbClr val="FF0000"/>
                </a:solidFill>
                <a:latin typeface="Arial" pitchFamily="34" charset="0"/>
              </a:rPr>
              <a:t>tone</a:t>
            </a:r>
            <a:endParaRPr lang="ru-RU" altLang="ru-RU" sz="1600" b="1" u="sng" dirty="0">
              <a:solidFill>
                <a:srgbClr val="0000FF"/>
              </a:solidFill>
              <a:latin typeface="Arial" pitchFamily="34"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2783541263"/>
              </p:ext>
            </p:extLst>
          </p:nvPr>
        </p:nvGraphicFramePr>
        <p:xfrm>
          <a:off x="4332288" y="4235840"/>
          <a:ext cx="2808287" cy="2266560"/>
        </p:xfrm>
        <a:graphic>
          <a:graphicData uri="http://schemas.openxmlformats.org/drawingml/2006/table">
            <a:tbl>
              <a:tblPr firstRow="1" firstCol="1" bandRow="1">
                <a:tableStyleId>{5940675A-B579-460E-94D1-54222C63F5DA}</a:tableStyleId>
              </a:tblPr>
              <a:tblGrid>
                <a:gridCol w="2418247">
                  <a:extLst>
                    <a:ext uri="{9D8B030D-6E8A-4147-A177-3AD203B41FA5}">
                      <a16:colId xmlns:a16="http://schemas.microsoft.com/office/drawing/2014/main" val="20000"/>
                    </a:ext>
                  </a:extLst>
                </a:gridCol>
                <a:gridCol w="390040">
                  <a:extLst>
                    <a:ext uri="{9D8B030D-6E8A-4147-A177-3AD203B41FA5}">
                      <a16:colId xmlns:a16="http://schemas.microsoft.com/office/drawing/2014/main" val="20001"/>
                    </a:ext>
                  </a:extLst>
                </a:gridCol>
              </a:tblGrid>
              <a:tr h="246244">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Capacitate</a:t>
                      </a:r>
                      <a:r>
                        <a:rPr lang="fr-FR" altLang="ru-RU" sz="1100" b="1" kern="1200" dirty="0">
                          <a:solidFill>
                            <a:schemeClr val="tx1"/>
                          </a:solidFill>
                          <a:effectLst/>
                          <a:latin typeface="Arial" pitchFamily="34" charset="0"/>
                          <a:ea typeface="+mn-ea"/>
                          <a:cs typeface="Arial" pitchFamily="34" charset="0"/>
                        </a:rPr>
                        <a:t> de transport, t</a:t>
                      </a:r>
                    </a:p>
                  </a:txBody>
                  <a:tcPr marL="28579" marR="28579" marT="30130" marB="30130" anchor="ctr"/>
                </a:tc>
                <a:tc>
                  <a:txBody>
                    <a:bodyPr/>
                    <a:lstStyle/>
                    <a:p>
                      <a:pPr marL="0" algn="ctr" defTabSz="914400" rtl="0" eaLnBrk="1" latinLnBrk="0" hangingPunct="1">
                        <a:lnSpc>
                          <a:spcPct val="100000"/>
                        </a:lnSpc>
                        <a:spcBef>
                          <a:spcPts val="0"/>
                        </a:spcBef>
                        <a:spcAft>
                          <a:spcPts val="0"/>
                        </a:spcAft>
                      </a:pPr>
                      <a:r>
                        <a:rPr lang="ro-RO" sz="1200" b="1" kern="1200" noProof="0" dirty="0">
                          <a:solidFill>
                            <a:srgbClr val="0000FF"/>
                          </a:solidFill>
                          <a:effectLst/>
                          <a:latin typeface="Arial" pitchFamily="34" charset="0"/>
                          <a:ea typeface="+mn-ea"/>
                          <a:cs typeface="Arial" pitchFamily="34" charset="0"/>
                        </a:rPr>
                        <a:t>20,0</a:t>
                      </a:r>
                    </a:p>
                  </a:txBody>
                  <a:tcPr marL="28575" marR="28575" marT="28591" marB="28591" anchor="ctr"/>
                </a:tc>
                <a:extLst>
                  <a:ext uri="{0D108BD9-81ED-4DB2-BD59-A6C34878D82A}">
                    <a16:rowId xmlns:a16="http://schemas.microsoft.com/office/drawing/2014/main" val="10000"/>
                  </a:ext>
                </a:extLst>
              </a:tr>
              <a:tr h="246244">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Volumul</a:t>
                      </a:r>
                      <a:r>
                        <a:rPr lang="fr-FR" altLang="ru-RU" sz="1100" b="1" kern="1200" dirty="0">
                          <a:solidFill>
                            <a:schemeClr val="tx1"/>
                          </a:solidFill>
                          <a:effectLst/>
                          <a:latin typeface="Arial" pitchFamily="34" charset="0"/>
                          <a:ea typeface="+mn-ea"/>
                          <a:cs typeface="Arial" pitchFamily="34" charset="0"/>
                        </a:rPr>
                        <a:t> net, m3</a:t>
                      </a:r>
                    </a:p>
                  </a:txBody>
                  <a:tcPr marL="28579" marR="28579" marT="30130" marB="30130" anchor="ctr"/>
                </a:tc>
                <a:tc>
                  <a:txBody>
                    <a:bodyPr/>
                    <a:lstStyle/>
                    <a:p>
                      <a:pPr marL="0" algn="ctr" defTabSz="914400" rtl="0" eaLnBrk="1" latinLnBrk="0" hangingPunct="1">
                        <a:lnSpc>
                          <a:spcPct val="100000"/>
                        </a:lnSpc>
                        <a:spcBef>
                          <a:spcPts val="0"/>
                        </a:spcBef>
                        <a:spcAft>
                          <a:spcPts val="0"/>
                        </a:spcAft>
                      </a:pPr>
                      <a:r>
                        <a:rPr lang="ro-RO" sz="1200" b="1" kern="1200" noProof="0">
                          <a:solidFill>
                            <a:srgbClr val="0000FF"/>
                          </a:solidFill>
                          <a:effectLst/>
                          <a:latin typeface="Arial" pitchFamily="34" charset="0"/>
                          <a:ea typeface="+mn-ea"/>
                          <a:cs typeface="Arial" pitchFamily="34" charset="0"/>
                        </a:rPr>
                        <a:t>90,0</a:t>
                      </a:r>
                    </a:p>
                  </a:txBody>
                  <a:tcPr marL="28575" marR="28575" marT="28591" marB="28591" anchor="ctr"/>
                </a:tc>
                <a:extLst>
                  <a:ext uri="{0D108BD9-81ED-4DB2-BD59-A6C34878D82A}">
                    <a16:rowId xmlns:a16="http://schemas.microsoft.com/office/drawing/2014/main" val="10001"/>
                  </a:ext>
                </a:extLst>
              </a:tr>
              <a:tr h="246244">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Înălțimea</a:t>
                      </a:r>
                      <a:r>
                        <a:rPr lang="fr-FR" altLang="ru-RU" sz="1100" b="1" kern="1200" dirty="0">
                          <a:solidFill>
                            <a:schemeClr val="tx1"/>
                          </a:solidFill>
                          <a:effectLst/>
                          <a:latin typeface="Arial" pitchFamily="34" charset="0"/>
                          <a:ea typeface="+mn-ea"/>
                          <a:cs typeface="Arial" pitchFamily="34" charset="0"/>
                        </a:rPr>
                        <a:t> </a:t>
                      </a:r>
                      <a:r>
                        <a:rPr lang="fr-FR" altLang="ru-RU" sz="1100" b="1" kern="1200" dirty="0" err="1">
                          <a:solidFill>
                            <a:schemeClr val="tx1"/>
                          </a:solidFill>
                          <a:effectLst/>
                          <a:latin typeface="Arial" pitchFamily="34" charset="0"/>
                          <a:ea typeface="+mn-ea"/>
                          <a:cs typeface="Arial" pitchFamily="34" charset="0"/>
                        </a:rPr>
                        <a:t>internă</a:t>
                      </a:r>
                      <a:r>
                        <a:rPr lang="fr-FR" altLang="ru-RU" sz="1100" b="1" kern="1200" dirty="0">
                          <a:solidFill>
                            <a:schemeClr val="tx1"/>
                          </a:solidFill>
                          <a:effectLst/>
                          <a:latin typeface="Arial" pitchFamily="34" charset="0"/>
                          <a:ea typeface="+mn-ea"/>
                          <a:cs typeface="Arial" pitchFamily="34" charset="0"/>
                        </a:rPr>
                        <a:t>, m</a:t>
                      </a:r>
                    </a:p>
                  </a:txBody>
                  <a:tcPr marL="28579" marR="28579" marT="30130" marB="30130" anchor="ctr"/>
                </a:tc>
                <a:tc>
                  <a:txBody>
                    <a:bodyPr/>
                    <a:lstStyle/>
                    <a:p>
                      <a:pPr marL="0" algn="ctr" defTabSz="914400" rtl="0" eaLnBrk="1" latinLnBrk="0" hangingPunct="1">
                        <a:lnSpc>
                          <a:spcPct val="100000"/>
                        </a:lnSpc>
                        <a:spcBef>
                          <a:spcPts val="0"/>
                        </a:spcBef>
                        <a:spcAft>
                          <a:spcPts val="0"/>
                        </a:spcAft>
                      </a:pPr>
                      <a:r>
                        <a:rPr lang="ro-RO" sz="1200" b="1" kern="1200" noProof="0">
                          <a:solidFill>
                            <a:srgbClr val="0000FF"/>
                          </a:solidFill>
                          <a:effectLst/>
                          <a:latin typeface="Arial" pitchFamily="34" charset="0"/>
                          <a:ea typeface="+mn-ea"/>
                          <a:cs typeface="Arial" pitchFamily="34" charset="0"/>
                        </a:rPr>
                        <a:t>2,7</a:t>
                      </a:r>
                    </a:p>
                  </a:txBody>
                  <a:tcPr marL="28575" marR="28575" marT="28591" marB="28591" anchor="ctr"/>
                </a:tc>
                <a:extLst>
                  <a:ext uri="{0D108BD9-81ED-4DB2-BD59-A6C34878D82A}">
                    <a16:rowId xmlns:a16="http://schemas.microsoft.com/office/drawing/2014/main" val="10002"/>
                  </a:ext>
                </a:extLst>
              </a:tr>
              <a:tr h="246244">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Lățimea</a:t>
                      </a:r>
                      <a:r>
                        <a:rPr lang="fr-FR" altLang="ru-RU" sz="1100" b="1" kern="1200" dirty="0">
                          <a:solidFill>
                            <a:schemeClr val="tx1"/>
                          </a:solidFill>
                          <a:effectLst/>
                          <a:latin typeface="Arial" pitchFamily="34" charset="0"/>
                          <a:ea typeface="+mn-ea"/>
                          <a:cs typeface="Arial" pitchFamily="34" charset="0"/>
                        </a:rPr>
                        <a:t> </a:t>
                      </a:r>
                      <a:r>
                        <a:rPr lang="fr-FR" altLang="ru-RU" sz="1100" b="1" kern="1200" dirty="0" err="1">
                          <a:solidFill>
                            <a:schemeClr val="tx1"/>
                          </a:solidFill>
                          <a:effectLst/>
                          <a:latin typeface="Arial" pitchFamily="34" charset="0"/>
                          <a:ea typeface="+mn-ea"/>
                          <a:cs typeface="Arial" pitchFamily="34" charset="0"/>
                        </a:rPr>
                        <a:t>internă</a:t>
                      </a:r>
                      <a:r>
                        <a:rPr lang="fr-FR" altLang="ru-RU" sz="1100" b="1" kern="1200" dirty="0">
                          <a:solidFill>
                            <a:schemeClr val="tx1"/>
                          </a:solidFill>
                          <a:effectLst/>
                          <a:latin typeface="Arial" pitchFamily="34" charset="0"/>
                          <a:ea typeface="+mn-ea"/>
                          <a:cs typeface="Arial" pitchFamily="34" charset="0"/>
                        </a:rPr>
                        <a:t>, m</a:t>
                      </a:r>
                    </a:p>
                  </a:txBody>
                  <a:tcPr marL="28579" marR="28579" marT="30130" marB="30130" anchor="ctr"/>
                </a:tc>
                <a:tc>
                  <a:txBody>
                    <a:bodyPr/>
                    <a:lstStyle/>
                    <a:p>
                      <a:pPr marL="0" algn="ctr" defTabSz="914400" rtl="0" eaLnBrk="1" latinLnBrk="0" hangingPunct="1">
                        <a:lnSpc>
                          <a:spcPct val="100000"/>
                        </a:lnSpc>
                        <a:spcBef>
                          <a:spcPts val="0"/>
                        </a:spcBef>
                        <a:spcAft>
                          <a:spcPts val="0"/>
                        </a:spcAft>
                      </a:pPr>
                      <a:r>
                        <a:rPr lang="ro-RO" sz="1200" b="1" kern="1200" noProof="0" dirty="0">
                          <a:solidFill>
                            <a:srgbClr val="0000FF"/>
                          </a:solidFill>
                          <a:effectLst/>
                          <a:latin typeface="Arial" pitchFamily="34" charset="0"/>
                          <a:ea typeface="+mn-ea"/>
                          <a:cs typeface="Arial" pitchFamily="34" charset="0"/>
                        </a:rPr>
                        <a:t>2,45</a:t>
                      </a:r>
                    </a:p>
                  </a:txBody>
                  <a:tcPr marL="28575" marR="28575" marT="28591" marB="28591" anchor="ctr"/>
                </a:tc>
                <a:extLst>
                  <a:ext uri="{0D108BD9-81ED-4DB2-BD59-A6C34878D82A}">
                    <a16:rowId xmlns:a16="http://schemas.microsoft.com/office/drawing/2014/main" val="10003"/>
                  </a:ext>
                </a:extLst>
              </a:tr>
              <a:tr h="246244">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Lungimea</a:t>
                      </a:r>
                      <a:r>
                        <a:rPr lang="fr-FR" altLang="ru-RU" sz="1100" b="1" kern="1200" dirty="0">
                          <a:solidFill>
                            <a:schemeClr val="tx1"/>
                          </a:solidFill>
                          <a:effectLst/>
                          <a:latin typeface="Arial" pitchFamily="34" charset="0"/>
                          <a:ea typeface="+mn-ea"/>
                          <a:cs typeface="Arial" pitchFamily="34" charset="0"/>
                        </a:rPr>
                        <a:t> </a:t>
                      </a:r>
                      <a:r>
                        <a:rPr lang="fr-FR" altLang="ru-RU" sz="1100" b="1" kern="1200" dirty="0" err="1">
                          <a:solidFill>
                            <a:schemeClr val="tx1"/>
                          </a:solidFill>
                          <a:effectLst/>
                          <a:latin typeface="Arial" pitchFamily="34" charset="0"/>
                          <a:ea typeface="+mn-ea"/>
                          <a:cs typeface="Arial" pitchFamily="34" charset="0"/>
                        </a:rPr>
                        <a:t>intern</a:t>
                      </a:r>
                      <a:r>
                        <a:rPr lang="ro-RO" altLang="ru-RU" sz="1100" b="1" kern="1200" dirty="0">
                          <a:solidFill>
                            <a:schemeClr val="tx1"/>
                          </a:solidFill>
                          <a:effectLst/>
                          <a:latin typeface="Arial" pitchFamily="34" charset="0"/>
                          <a:ea typeface="+mn-ea"/>
                          <a:cs typeface="Arial" pitchFamily="34" charset="0"/>
                        </a:rPr>
                        <a:t>ă</a:t>
                      </a:r>
                      <a:r>
                        <a:rPr lang="fr-FR" altLang="ru-RU" sz="1100" b="1" kern="1200" dirty="0">
                          <a:solidFill>
                            <a:schemeClr val="tx1"/>
                          </a:solidFill>
                          <a:effectLst/>
                          <a:latin typeface="Arial" pitchFamily="34" charset="0"/>
                          <a:ea typeface="+mn-ea"/>
                          <a:cs typeface="Arial" pitchFamily="34" charset="0"/>
                        </a:rPr>
                        <a:t>, m</a:t>
                      </a:r>
                    </a:p>
                  </a:txBody>
                  <a:tcPr marL="28579" marR="28579" marT="30130" marB="30130" anchor="ctr"/>
                </a:tc>
                <a:tc>
                  <a:txBody>
                    <a:bodyPr/>
                    <a:lstStyle/>
                    <a:p>
                      <a:pPr marL="0" algn="ctr" defTabSz="914400" rtl="0" eaLnBrk="1" latinLnBrk="0" hangingPunct="1">
                        <a:lnSpc>
                          <a:spcPct val="100000"/>
                        </a:lnSpc>
                        <a:spcBef>
                          <a:spcPts val="0"/>
                        </a:spcBef>
                        <a:spcAft>
                          <a:spcPts val="0"/>
                        </a:spcAft>
                      </a:pPr>
                      <a:r>
                        <a:rPr lang="ro-RO" sz="1200" b="1" kern="1200" noProof="0" dirty="0">
                          <a:solidFill>
                            <a:srgbClr val="0000FF"/>
                          </a:solidFill>
                          <a:effectLst/>
                          <a:latin typeface="Arial" pitchFamily="34" charset="0"/>
                          <a:ea typeface="+mn-ea"/>
                          <a:cs typeface="Arial" pitchFamily="34" charset="0"/>
                        </a:rPr>
                        <a:t>13,6</a:t>
                      </a:r>
                    </a:p>
                  </a:txBody>
                  <a:tcPr marL="28575" marR="28575" marT="28591" marB="28591" anchor="ctr"/>
                </a:tc>
                <a:extLst>
                  <a:ext uri="{0D108BD9-81ED-4DB2-BD59-A6C34878D82A}">
                    <a16:rowId xmlns:a16="http://schemas.microsoft.com/office/drawing/2014/main" val="10004"/>
                  </a:ext>
                </a:extLst>
              </a:tr>
              <a:tr h="335643">
                <a:tc>
                  <a:txBody>
                    <a:bodyPr/>
                    <a:lstStyle/>
                    <a:p>
                      <a:pPr>
                        <a:lnSpc>
                          <a:spcPts val="2500"/>
                        </a:lnSpc>
                        <a:spcBef>
                          <a:spcPts val="300"/>
                        </a:spcBef>
                        <a:spcAft>
                          <a:spcPts val="300"/>
                        </a:spcAft>
                      </a:pPr>
                      <a:r>
                        <a:rPr lang="fr-FR" altLang="ru-RU" sz="1100" b="1" kern="1200" dirty="0" err="1">
                          <a:solidFill>
                            <a:schemeClr val="tx1"/>
                          </a:solidFill>
                          <a:effectLst/>
                          <a:latin typeface="Arial" pitchFamily="34" charset="0"/>
                          <a:ea typeface="+mn-ea"/>
                          <a:cs typeface="Arial" pitchFamily="34" charset="0"/>
                        </a:rPr>
                        <a:t>Număr</a:t>
                      </a:r>
                      <a:r>
                        <a:rPr lang="fr-FR" altLang="ru-RU" sz="1100" b="1" kern="1200" dirty="0">
                          <a:solidFill>
                            <a:schemeClr val="tx1"/>
                          </a:solidFill>
                          <a:effectLst/>
                          <a:latin typeface="Arial" pitchFamily="34" charset="0"/>
                          <a:ea typeface="+mn-ea"/>
                          <a:cs typeface="Arial" pitchFamily="34" charset="0"/>
                        </a:rPr>
                        <a:t> de </a:t>
                      </a:r>
                      <a:r>
                        <a:rPr lang="fr-FR" altLang="ru-RU" sz="1100" b="1" kern="1200" dirty="0" err="1">
                          <a:solidFill>
                            <a:schemeClr val="tx1"/>
                          </a:solidFill>
                          <a:effectLst/>
                          <a:latin typeface="Arial" pitchFamily="34" charset="0"/>
                          <a:ea typeface="+mn-ea"/>
                          <a:cs typeface="Arial" pitchFamily="34" charset="0"/>
                        </a:rPr>
                        <a:t>paleți</a:t>
                      </a:r>
                      <a:r>
                        <a:rPr lang="fr-FR" altLang="ru-RU" sz="1100" b="1" kern="1200" dirty="0">
                          <a:solidFill>
                            <a:schemeClr val="tx1"/>
                          </a:solidFill>
                          <a:effectLst/>
                          <a:latin typeface="Arial" pitchFamily="34" charset="0"/>
                          <a:ea typeface="+mn-ea"/>
                          <a:cs typeface="Arial" pitchFamily="34" charset="0"/>
                        </a:rPr>
                        <a:t>, </a:t>
                      </a:r>
                      <a:r>
                        <a:rPr lang="fr-FR" altLang="ru-RU" sz="1100" b="1" kern="1200" dirty="0" err="1">
                          <a:solidFill>
                            <a:schemeClr val="tx1"/>
                          </a:solidFill>
                          <a:effectLst/>
                          <a:latin typeface="Arial" pitchFamily="34" charset="0"/>
                          <a:ea typeface="+mn-ea"/>
                          <a:cs typeface="Arial" pitchFamily="34" charset="0"/>
                        </a:rPr>
                        <a:t>buc</a:t>
                      </a:r>
                      <a:r>
                        <a:rPr lang="fr-FR" altLang="ru-RU" sz="1100" b="1" kern="1200" dirty="0">
                          <a:solidFill>
                            <a:schemeClr val="tx1"/>
                          </a:solidFill>
                          <a:effectLst/>
                          <a:latin typeface="Arial" pitchFamily="34" charset="0"/>
                          <a:ea typeface="+mn-ea"/>
                          <a:cs typeface="Arial" pitchFamily="34" charset="0"/>
                        </a:rPr>
                        <a:t>.</a:t>
                      </a:r>
                      <a:endParaRPr lang="ru-RU" sz="1100" b="1" kern="1200" dirty="0">
                        <a:solidFill>
                          <a:schemeClr val="tx1"/>
                        </a:solidFill>
                        <a:effectLst/>
                        <a:latin typeface="Arial" pitchFamily="34" charset="0"/>
                        <a:ea typeface="+mn-ea"/>
                        <a:cs typeface="Arial" pitchFamily="34" charset="0"/>
                      </a:endParaRPr>
                    </a:p>
                  </a:txBody>
                  <a:tcPr marL="28579" marR="28579" marT="30130" marB="30130" anchor="ctr"/>
                </a:tc>
                <a:tc>
                  <a:txBody>
                    <a:bodyPr/>
                    <a:lstStyle/>
                    <a:p>
                      <a:pPr marL="0" algn="ctr" defTabSz="914400" rtl="0" eaLnBrk="1" latinLnBrk="0" hangingPunct="1">
                        <a:lnSpc>
                          <a:spcPct val="100000"/>
                        </a:lnSpc>
                        <a:spcBef>
                          <a:spcPts val="0"/>
                        </a:spcBef>
                        <a:spcAft>
                          <a:spcPts val="0"/>
                        </a:spcAft>
                      </a:pPr>
                      <a:r>
                        <a:rPr lang="ro-RO" sz="1200" b="1" kern="1200" noProof="0" dirty="0">
                          <a:solidFill>
                            <a:srgbClr val="0000FF"/>
                          </a:solidFill>
                          <a:effectLst/>
                          <a:latin typeface="Arial" pitchFamily="34" charset="0"/>
                          <a:ea typeface="+mn-ea"/>
                          <a:cs typeface="Arial" pitchFamily="34" charset="0"/>
                        </a:rPr>
                        <a:t>33</a:t>
                      </a:r>
                    </a:p>
                  </a:txBody>
                  <a:tcPr marL="28575" marR="28575" marT="28591" marB="28591" anchor="ctr"/>
                </a:tc>
                <a:extLst>
                  <a:ext uri="{0D108BD9-81ED-4DB2-BD59-A6C34878D82A}">
                    <a16:rowId xmlns:a16="http://schemas.microsoft.com/office/drawing/2014/main" val="10005"/>
                  </a:ext>
                </a:extLst>
              </a:tr>
            </a:tbl>
          </a:graphicData>
        </a:graphic>
      </p:graphicFrame>
      <p:pic>
        <p:nvPicPr>
          <p:cNvPr id="195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388" y="1277938"/>
            <a:ext cx="3913187" cy="2441575"/>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50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388" y="4254500"/>
            <a:ext cx="3913187" cy="2247900"/>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509" name="Picture 2"/>
          <p:cNvPicPr>
            <a:picLocks noChangeAspect="1" noChangeArrowheads="1"/>
          </p:cNvPicPr>
          <p:nvPr/>
        </p:nvPicPr>
        <p:blipFill>
          <a:blip r:embed="rId5">
            <a:extLst>
              <a:ext uri="{28A0092B-C50C-407E-A947-70E740481C1C}">
                <a14:useLocalDpi xmlns:a14="http://schemas.microsoft.com/office/drawing/2010/main" val="0"/>
              </a:ext>
            </a:extLst>
          </a:blip>
          <a:srcRect l="8681" t="43367" r="57848" b="31358"/>
          <a:stretch>
            <a:fillRect/>
          </a:stretch>
        </p:blipFill>
        <p:spPr bwMode="auto">
          <a:xfrm>
            <a:off x="7464425" y="4138613"/>
            <a:ext cx="4575175" cy="2363787"/>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510" name="Picture 3"/>
          <p:cNvPicPr>
            <a:picLocks noChangeAspect="1" noChangeArrowheads="1"/>
          </p:cNvPicPr>
          <p:nvPr/>
        </p:nvPicPr>
        <p:blipFill>
          <a:blip r:embed="rId6">
            <a:extLst>
              <a:ext uri="{28A0092B-C50C-407E-A947-70E740481C1C}">
                <a14:useLocalDpi xmlns:a14="http://schemas.microsoft.com/office/drawing/2010/main" val="0"/>
              </a:ext>
            </a:extLst>
          </a:blip>
          <a:srcRect l="13474" t="51868" r="62846" b="21695"/>
          <a:stretch>
            <a:fillRect/>
          </a:stretch>
        </p:blipFill>
        <p:spPr bwMode="auto">
          <a:xfrm>
            <a:off x="7612063" y="1028700"/>
            <a:ext cx="4316412" cy="2400300"/>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a:extLst>
              <a:ext uri="{FF2B5EF4-FFF2-40B4-BE49-F238E27FC236}">
                <a16:creationId xmlns:a16="http://schemas.microsoft.com/office/drawing/2014/main" id="{84932457-5567-45E6-BAB2-FC842939CB87}"/>
              </a:ext>
            </a:extLst>
          </p:cNvPr>
          <p:cNvPicPr/>
          <p:nvPr/>
        </p:nvPicPr>
        <p:blipFill>
          <a:blip r:embed="rId7">
            <a:extLst>
              <a:ext uri="{28A0092B-C50C-407E-A947-70E740481C1C}">
                <a14:useLocalDpi xmlns:a14="http://schemas.microsoft.com/office/drawing/2010/main"/>
              </a:ext>
            </a:extLst>
          </a:blip>
          <a:srcRect/>
          <a:stretch>
            <a:fillRect/>
          </a:stretch>
        </p:blipFill>
        <p:spPr bwMode="auto">
          <a:xfrm>
            <a:off x="848458" y="67674"/>
            <a:ext cx="733641" cy="835749"/>
          </a:xfrm>
          <a:prstGeom prst="rect">
            <a:avLst/>
          </a:prstGeom>
          <a:noFill/>
          <a:ln>
            <a:noFill/>
          </a:ln>
        </p:spPr>
      </p:pic>
      <p:pic>
        <p:nvPicPr>
          <p:cNvPr id="13" name="Picture 7">
            <a:extLst>
              <a:ext uri="{FF2B5EF4-FFF2-40B4-BE49-F238E27FC236}">
                <a16:creationId xmlns:a16="http://schemas.microsoft.com/office/drawing/2014/main" id="{673976D5-7B38-4700-9898-BA002CA22A73}"/>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179029" y="67674"/>
            <a:ext cx="2222528" cy="757882"/>
          </a:xfrm>
          <a:prstGeom prst="rect">
            <a:avLst/>
          </a:prstGeom>
        </p:spPr>
      </p:pic>
      <p:pic>
        <p:nvPicPr>
          <p:cNvPr id="14" name="Рисунок 13">
            <a:extLst>
              <a:ext uri="{FF2B5EF4-FFF2-40B4-BE49-F238E27FC236}">
                <a16:creationId xmlns:a16="http://schemas.microsoft.com/office/drawing/2014/main" id="{106D4E96-6AD1-4B17-9FC4-27435F078575}"/>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l="53145" t="22079" r="28549" b="67042"/>
          <a:stretch/>
        </p:blipFill>
        <p:spPr>
          <a:xfrm>
            <a:off x="4880324" y="67674"/>
            <a:ext cx="1512779" cy="505652"/>
          </a:xfrm>
          <a:prstGeom prst="rect">
            <a:avLst/>
          </a:prstGeom>
        </p:spPr>
      </p:pic>
      <p:sp>
        <p:nvSpPr>
          <p:cNvPr id="15" name="Прямоугольник 14"/>
          <p:cNvSpPr/>
          <p:nvPr/>
        </p:nvSpPr>
        <p:spPr>
          <a:xfrm>
            <a:off x="4212345" y="718757"/>
            <a:ext cx="7189212" cy="369332"/>
          </a:xfrm>
          <a:prstGeom prst="rect">
            <a:avLst/>
          </a:prstGeom>
        </p:spPr>
        <p:txBody>
          <a:bodyPr wrap="none">
            <a:spAutoFit/>
          </a:bodyPr>
          <a:lstStyle/>
          <a:p>
            <a:r>
              <a:rPr lang="ro-RO" altLang="en-US" b="1" dirty="0">
                <a:solidFill>
                  <a:srgbClr val="FF0000"/>
                </a:solidFill>
              </a:rPr>
              <a:t>4</a:t>
            </a:r>
            <a:r>
              <a:rPr lang="en-US" altLang="en-US" b="1" dirty="0">
                <a:solidFill>
                  <a:srgbClr val="FF0000"/>
                </a:solidFill>
              </a:rPr>
              <a:t>.</a:t>
            </a:r>
            <a:r>
              <a:rPr lang="ro-RO" altLang="en-US" b="1" dirty="0">
                <a:solidFill>
                  <a:srgbClr val="FF0000"/>
                </a:solidFill>
              </a:rPr>
              <a:t>6</a:t>
            </a:r>
            <a:r>
              <a:rPr lang="en-US" altLang="en-US" b="1" dirty="0">
                <a:solidFill>
                  <a:srgbClr val="FF0000"/>
                </a:solidFill>
              </a:rPr>
              <a:t>. </a:t>
            </a:r>
            <a:r>
              <a:rPr lang="ro-MO" b="1" dirty="0">
                <a:solidFill>
                  <a:srgbClr val="FF0000"/>
                </a:solidFill>
              </a:rPr>
              <a:t>SPECIFICAȚIILE DE AMBALAJ şi de DESCRIERE A MĂRFII - </a:t>
            </a:r>
            <a:r>
              <a:rPr lang="ro-MO" b="1" dirty="0">
                <a:solidFill>
                  <a:srgbClr val="0000CC"/>
                </a:solidFill>
              </a:rPr>
              <a:t>EUROPALETE</a:t>
            </a:r>
            <a:endParaRPr lang="ru-RU" dirty="0">
              <a:solidFill>
                <a:srgbClr val="0000CC"/>
              </a:solidFill>
            </a:endParaRPr>
          </a:p>
        </p:txBody>
      </p:sp>
    </p:spTree>
    <p:extLst>
      <p:ext uri="{BB962C8B-B14F-4D97-AF65-F5344CB8AC3E}">
        <p14:creationId xmlns:p14="http://schemas.microsoft.com/office/powerpoint/2010/main" val="1471290883"/>
      </p:ext>
    </p:extLst>
  </p:cSld>
  <p:clrMapOvr>
    <a:masterClrMapping/>
  </p:clrMapOvr>
  <p:transition spd="slow"/>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a:extLst>
              <a:ext uri="{FF2B5EF4-FFF2-40B4-BE49-F238E27FC236}">
                <a16:creationId xmlns:a16="http://schemas.microsoft.com/office/drawing/2014/main" id="{84932457-5567-45E6-BAB2-FC842939CB87}"/>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848458" y="67674"/>
            <a:ext cx="733641" cy="835749"/>
          </a:xfrm>
          <a:prstGeom prst="rect">
            <a:avLst/>
          </a:prstGeom>
          <a:noFill/>
          <a:ln>
            <a:noFill/>
          </a:ln>
        </p:spPr>
      </p:pic>
      <p:pic>
        <p:nvPicPr>
          <p:cNvPr id="13" name="Picture 7">
            <a:extLst>
              <a:ext uri="{FF2B5EF4-FFF2-40B4-BE49-F238E27FC236}">
                <a16:creationId xmlns:a16="http://schemas.microsoft.com/office/drawing/2014/main" id="{673976D5-7B38-4700-9898-BA002CA22A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179029" y="67674"/>
            <a:ext cx="2222528" cy="757882"/>
          </a:xfrm>
          <a:prstGeom prst="rect">
            <a:avLst/>
          </a:prstGeom>
        </p:spPr>
      </p:pic>
      <p:pic>
        <p:nvPicPr>
          <p:cNvPr id="14" name="Рисунок 13">
            <a:extLst>
              <a:ext uri="{FF2B5EF4-FFF2-40B4-BE49-F238E27FC236}">
                <a16:creationId xmlns:a16="http://schemas.microsoft.com/office/drawing/2014/main" id="{106D4E96-6AD1-4B17-9FC4-27435F07857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53145" t="22079" r="28549" b="67042"/>
          <a:stretch/>
        </p:blipFill>
        <p:spPr>
          <a:xfrm>
            <a:off x="4880324" y="67674"/>
            <a:ext cx="1512779" cy="505652"/>
          </a:xfrm>
          <a:prstGeom prst="rect">
            <a:avLst/>
          </a:prstGeom>
        </p:spPr>
      </p:pic>
      <p:sp>
        <p:nvSpPr>
          <p:cNvPr id="15" name="Прямоугольник 14"/>
          <p:cNvSpPr/>
          <p:nvPr/>
        </p:nvSpPr>
        <p:spPr>
          <a:xfrm>
            <a:off x="617739" y="1088089"/>
            <a:ext cx="7190495" cy="369332"/>
          </a:xfrm>
          <a:prstGeom prst="rect">
            <a:avLst/>
          </a:prstGeom>
        </p:spPr>
        <p:txBody>
          <a:bodyPr wrap="none">
            <a:spAutoFit/>
          </a:bodyPr>
          <a:lstStyle/>
          <a:p>
            <a:r>
              <a:rPr lang="ro-RO" altLang="en-US" b="1" dirty="0">
                <a:solidFill>
                  <a:srgbClr val="FF0000"/>
                </a:solidFill>
              </a:rPr>
              <a:t>4</a:t>
            </a:r>
            <a:r>
              <a:rPr lang="en-US" altLang="en-US" b="1" dirty="0">
                <a:solidFill>
                  <a:srgbClr val="FF0000"/>
                </a:solidFill>
              </a:rPr>
              <a:t>.</a:t>
            </a:r>
            <a:r>
              <a:rPr lang="ro-RO" altLang="en-US" b="1" dirty="0">
                <a:solidFill>
                  <a:srgbClr val="FF0000"/>
                </a:solidFill>
              </a:rPr>
              <a:t>6</a:t>
            </a:r>
            <a:r>
              <a:rPr lang="en-US" altLang="en-US" b="1" dirty="0">
                <a:solidFill>
                  <a:srgbClr val="FF0000"/>
                </a:solidFill>
              </a:rPr>
              <a:t>. </a:t>
            </a:r>
            <a:r>
              <a:rPr lang="ro-MO" b="1" dirty="0">
                <a:solidFill>
                  <a:srgbClr val="FF0000"/>
                </a:solidFill>
              </a:rPr>
              <a:t>SPECIFICAȚIILE DE AMBALAJ şi de DESCRIERE A MĂRFII </a:t>
            </a:r>
            <a:r>
              <a:rPr lang="ro-MO" b="1">
                <a:solidFill>
                  <a:srgbClr val="FF0000"/>
                </a:solidFill>
              </a:rPr>
              <a:t>- </a:t>
            </a:r>
            <a:r>
              <a:rPr lang="ro-MO" b="1">
                <a:solidFill>
                  <a:srgbClr val="0000CC"/>
                </a:solidFill>
              </a:rPr>
              <a:t>CONTAINERE</a:t>
            </a:r>
            <a:endParaRPr lang="ru-RU" dirty="0">
              <a:solidFill>
                <a:srgbClr val="0000CC"/>
              </a:solidFill>
            </a:endParaRPr>
          </a:p>
        </p:txBody>
      </p:sp>
      <p:grpSp>
        <p:nvGrpSpPr>
          <p:cNvPr id="16" name="Группа 15"/>
          <p:cNvGrpSpPr/>
          <p:nvPr/>
        </p:nvGrpSpPr>
        <p:grpSpPr>
          <a:xfrm>
            <a:off x="848457" y="1750377"/>
            <a:ext cx="10192076" cy="4777423"/>
            <a:chOff x="0" y="0"/>
            <a:chExt cx="6172200" cy="3357349"/>
          </a:xfrm>
        </p:grpSpPr>
        <p:pic>
          <p:nvPicPr>
            <p:cNvPr id="17" name="Рисунок 16"/>
            <p:cNvPicPr>
              <a:picLocks noChangeAspect="1"/>
            </p:cNvPicPr>
            <p:nvPr/>
          </p:nvPicPr>
          <p:blipFill rotWithShape="1">
            <a:blip r:embed="rId6" cstate="print">
              <a:extLst>
                <a:ext uri="{28A0092B-C50C-407E-A947-70E740481C1C}">
                  <a14:useLocalDpi xmlns:a14="http://schemas.microsoft.com/office/drawing/2010/main" val="0"/>
                </a:ext>
              </a:extLst>
            </a:blip>
            <a:srcRect l="14296" t="31205" r="5522" b="28530"/>
            <a:stretch/>
          </p:blipFill>
          <p:spPr bwMode="auto">
            <a:xfrm>
              <a:off x="0" y="1862919"/>
              <a:ext cx="6121021" cy="1494430"/>
            </a:xfrm>
            <a:prstGeom prst="rect">
              <a:avLst/>
            </a:prstGeom>
            <a:ln>
              <a:noFill/>
            </a:ln>
            <a:extLst>
              <a:ext uri="{53640926-AAD7-44D8-BBD7-CCE9431645EC}">
                <a14:shadowObscured xmlns:a14="http://schemas.microsoft.com/office/drawing/2010/main"/>
              </a:ext>
            </a:extLst>
          </p:spPr>
        </p:pic>
        <p:grpSp>
          <p:nvGrpSpPr>
            <p:cNvPr id="18" name="Группа 17"/>
            <p:cNvGrpSpPr/>
            <p:nvPr/>
          </p:nvGrpSpPr>
          <p:grpSpPr>
            <a:xfrm>
              <a:off x="0" y="0"/>
              <a:ext cx="6172200" cy="1865187"/>
              <a:chOff x="0" y="0"/>
              <a:chExt cx="6172200" cy="2190750"/>
            </a:xfrm>
          </p:grpSpPr>
          <p:pic>
            <p:nvPicPr>
              <p:cNvPr id="19" name="Рисунок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9525"/>
                <a:ext cx="2952750" cy="2181225"/>
              </a:xfrm>
              <a:prstGeom prst="rect">
                <a:avLst/>
              </a:prstGeom>
            </p:spPr>
          </p:pic>
          <p:pic>
            <p:nvPicPr>
              <p:cNvPr id="20" name="Рисунок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19425" y="0"/>
                <a:ext cx="3152775" cy="2190750"/>
              </a:xfrm>
              <a:prstGeom prst="rect">
                <a:avLst/>
              </a:prstGeom>
            </p:spPr>
          </p:pic>
        </p:grpSp>
      </p:grpSp>
    </p:spTree>
    <p:extLst>
      <p:ext uri="{BB962C8B-B14F-4D97-AF65-F5344CB8AC3E}">
        <p14:creationId xmlns:p14="http://schemas.microsoft.com/office/powerpoint/2010/main" val="32309966"/>
      </p:ext>
    </p:extLst>
  </p:cSld>
  <p:clrMapOvr>
    <a:masterClrMapping/>
  </p:clrMapOvr>
  <p:transition spd="slow"/>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V</a:t>
            </a:r>
            <a:r>
              <a:rPr lang="en-US" b="1" dirty="0">
                <a:solidFill>
                  <a:srgbClr val="0000CC"/>
                </a:solidFill>
              </a:rPr>
              <a:t>. </a:t>
            </a:r>
            <a:r>
              <a:rPr lang="x-none" b="1">
                <a:solidFill>
                  <a:srgbClr val="0000CC"/>
                </a:solidFill>
              </a:rPr>
              <a:t>MODALITĂȚILE DE LIVRARE - RECEPŢIONARE A MĂRFII ÎN CONFORMITATE CU INCOTERMS 20</a:t>
            </a:r>
            <a:r>
              <a:rPr lang="ro-RO" b="1" dirty="0">
                <a:solidFill>
                  <a:srgbClr val="0000CC"/>
                </a:solidFill>
              </a:rPr>
              <a:t>2</a:t>
            </a:r>
            <a:r>
              <a:rPr lang="x-none" b="1">
                <a:solidFill>
                  <a:srgbClr val="0000CC"/>
                </a:solidFill>
              </a:rPr>
              <a:t>0</a:t>
            </a:r>
            <a:endParaRPr lang="ru-RU" b="1" dirty="0">
              <a:solidFill>
                <a:srgbClr val="0000CC"/>
              </a:solidFill>
            </a:endParaRPr>
          </a:p>
        </p:txBody>
      </p:sp>
      <p:sp>
        <p:nvSpPr>
          <p:cNvPr id="25" name="Прямоугольник 24"/>
          <p:cNvSpPr/>
          <p:nvPr/>
        </p:nvSpPr>
        <p:spPr>
          <a:xfrm>
            <a:off x="413372" y="1931183"/>
            <a:ext cx="11473828" cy="4170372"/>
          </a:xfrm>
          <a:prstGeom prst="rect">
            <a:avLst/>
          </a:prstGeom>
        </p:spPr>
        <p:txBody>
          <a:bodyPr wrap="square">
            <a:spAutoFit/>
          </a:bodyPr>
          <a:lstStyle/>
          <a:p>
            <a:pPr>
              <a:spcBef>
                <a:spcPts val="600"/>
              </a:spcBef>
            </a:pPr>
            <a:r>
              <a:rPr lang="ro-RO" sz="2000" b="1" dirty="0"/>
              <a:t>În conformitate cu INCOTERMS, ambalajul cade în permanenta în sarcina si răspunderea vânzătorului. </a:t>
            </a:r>
          </a:p>
          <a:p>
            <a:pPr algn="just">
              <a:spcBef>
                <a:spcPts val="600"/>
              </a:spcBef>
            </a:pPr>
            <a:r>
              <a:rPr lang="ro-RO" sz="2000" dirty="0"/>
              <a:t>Importatorul poate sa dea, la trimiterea comenzii sau când încheie contractul, instrucțiuni precise cu privire la ambalaj; daca acesta nu o face, el lasă la latitudinea exportatorului alegerea naturii si tipului de ambalaj. </a:t>
            </a:r>
            <a:r>
              <a:rPr lang="ro-RO" sz="2000" b="1" i="1" dirty="0"/>
              <a:t>In alegerea ambalajului trebuie sa se tina seama de mai mulți parametri, cum sunt</a:t>
            </a:r>
            <a:r>
              <a:rPr lang="ro-RO" sz="2000" dirty="0"/>
              <a:t>:</a:t>
            </a:r>
          </a:p>
          <a:p>
            <a:pPr marL="285750" indent="-285750" algn="just">
              <a:buFont typeface="Wingdings" pitchFamily="2" charset="2"/>
              <a:buChar char="Ø"/>
            </a:pPr>
            <a:r>
              <a:rPr lang="ro-RO" b="1" dirty="0">
                <a:solidFill>
                  <a:srgbClr val="FF0000"/>
                </a:solidFill>
              </a:rPr>
              <a:t>riscurile la care este expusa marfa</a:t>
            </a:r>
            <a:r>
              <a:rPr lang="ro-RO" dirty="0"/>
              <a:t>, si care țin de natura mărfii, de mediu (climat, starea infrastructurilor de transport, soluția aleasa pentru transport);</a:t>
            </a:r>
            <a:endParaRPr lang="ru-RU" dirty="0"/>
          </a:p>
          <a:p>
            <a:pPr marL="285750" indent="-285750" algn="just">
              <a:buFont typeface="Wingdings" pitchFamily="2" charset="2"/>
              <a:buChar char="Ø"/>
            </a:pPr>
            <a:r>
              <a:rPr lang="ro-RO" b="1" dirty="0">
                <a:solidFill>
                  <a:srgbClr val="FF0000"/>
                </a:solidFill>
              </a:rPr>
              <a:t>costurile ambalajului</a:t>
            </a:r>
            <a:r>
              <a:rPr lang="ro-RO" dirty="0"/>
              <a:t>, avându-se în vedere raportul dintre costul ambalajului si valoarea mărfii, precum si economiile pe care ambalajul le permite în ceea ce privește transportul, manipularea si asigurarea mărfii;</a:t>
            </a:r>
            <a:endParaRPr lang="ru-RU" dirty="0"/>
          </a:p>
          <a:p>
            <a:pPr marL="285750" indent="-285750" algn="just">
              <a:buFont typeface="Wingdings" pitchFamily="2" charset="2"/>
              <a:buChar char="Ø"/>
            </a:pPr>
            <a:r>
              <a:rPr lang="ro-RO" b="1" dirty="0">
                <a:solidFill>
                  <a:srgbClr val="FF0000"/>
                </a:solidFill>
              </a:rPr>
              <a:t>aspecte tehnice</a:t>
            </a:r>
            <a:r>
              <a:rPr lang="ro-RO" dirty="0"/>
              <a:t>: ambalajul greu si voluminos mărește costul transportului si manipulării; ambalajul ușor si de volum redus are o capacitate de protecție mai scăzuta;</a:t>
            </a:r>
            <a:endParaRPr lang="ru-RU" dirty="0"/>
          </a:p>
          <a:p>
            <a:pPr marL="285750" indent="-285750" algn="just">
              <a:buFont typeface="Wingdings" pitchFamily="2" charset="2"/>
              <a:buChar char="Ø"/>
            </a:pPr>
            <a:r>
              <a:rPr lang="ro-RO" b="1" dirty="0">
                <a:solidFill>
                  <a:srgbClr val="FF0000"/>
                </a:solidFill>
              </a:rPr>
              <a:t>aspecte comerciale</a:t>
            </a:r>
            <a:r>
              <a:rPr lang="ro-RO" dirty="0"/>
              <a:t>: influenta negativa asupra relațiilor cu clientul în caz de avarie, furt sau pierdere; afectarea imaginii de marca a exportatorului;</a:t>
            </a:r>
            <a:endParaRPr lang="ru-RU" dirty="0"/>
          </a:p>
          <a:p>
            <a:pPr marL="285750" indent="-285750" algn="just">
              <a:buFont typeface="Wingdings" pitchFamily="2" charset="2"/>
              <a:buChar char="Ø"/>
            </a:pPr>
            <a:r>
              <a:rPr lang="ro-RO" b="1" dirty="0">
                <a:solidFill>
                  <a:srgbClr val="FF0000"/>
                </a:solidFill>
              </a:rPr>
              <a:t>aspecte juridice si financiare</a:t>
            </a:r>
            <a:r>
              <a:rPr lang="ro-RO" dirty="0"/>
              <a:t>: în caz de avarie, daca aceasta este imputabila ambalajului, este angajata răspunderea celui care expediază marfa; reglementările privind ambalajul din unele tari sau pentru anumite produse</a:t>
            </a:r>
            <a:endParaRPr lang="ru-RU" dirty="0"/>
          </a:p>
        </p:txBody>
      </p:sp>
      <p:sp>
        <p:nvSpPr>
          <p:cNvPr id="27" name="Прямоугольник 2"/>
          <p:cNvSpPr>
            <a:spLocks noChangeArrowheads="1"/>
          </p:cNvSpPr>
          <p:nvPr/>
        </p:nvSpPr>
        <p:spPr bwMode="auto">
          <a:xfrm>
            <a:off x="235684" y="1486979"/>
            <a:ext cx="6480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b="1" dirty="0">
                <a:solidFill>
                  <a:srgbClr val="FF0000"/>
                </a:solidFill>
              </a:rPr>
              <a:t>4</a:t>
            </a:r>
            <a:r>
              <a:rPr lang="en-US" altLang="en-US" b="1" dirty="0">
                <a:solidFill>
                  <a:srgbClr val="FF0000"/>
                </a:solidFill>
              </a:rPr>
              <a:t>.</a:t>
            </a:r>
            <a:r>
              <a:rPr lang="ro-RO" altLang="en-US" b="1" dirty="0">
                <a:solidFill>
                  <a:srgbClr val="FF0000"/>
                </a:solidFill>
              </a:rPr>
              <a:t>6</a:t>
            </a:r>
            <a:r>
              <a:rPr lang="en-US" altLang="en-US" b="1" dirty="0">
                <a:solidFill>
                  <a:srgbClr val="FF0000"/>
                </a:solidFill>
              </a:rPr>
              <a:t>. </a:t>
            </a:r>
            <a:r>
              <a:rPr lang="ro-MO" b="1" dirty="0">
                <a:solidFill>
                  <a:srgbClr val="FF0000"/>
                </a:solidFill>
              </a:rPr>
              <a:t>SPECIFICAȚIILE DE AMBALAJ şi de DESCRIERE A MĂRFII</a:t>
            </a:r>
            <a:r>
              <a:rPr lang="ro-MO" altLang="en-US" b="1" dirty="0">
                <a:solidFill>
                  <a:srgbClr val="FF0000"/>
                </a:solidFill>
              </a:rPr>
              <a:t>:</a:t>
            </a:r>
            <a:endParaRPr lang="en-US" altLang="en-US" b="1" dirty="0">
              <a:solidFill>
                <a:srgbClr val="FF0000"/>
              </a:solidFill>
            </a:endParaRPr>
          </a:p>
        </p:txBody>
      </p:sp>
      <p:pic>
        <p:nvPicPr>
          <p:cNvPr id="5" name="Рисунок 4">
            <a:extLst>
              <a:ext uri="{FF2B5EF4-FFF2-40B4-BE49-F238E27FC236}">
                <a16:creationId xmlns:a16="http://schemas.microsoft.com/office/drawing/2014/main" id="{106D4E96-6AD1-4B17-9FC4-27435F07857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376449928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V</a:t>
            </a:r>
            <a:r>
              <a:rPr lang="en-US" b="1" dirty="0">
                <a:solidFill>
                  <a:srgbClr val="0000CC"/>
                </a:solidFill>
              </a:rPr>
              <a:t>. </a:t>
            </a:r>
            <a:r>
              <a:rPr lang="x-none" b="1">
                <a:solidFill>
                  <a:srgbClr val="0000CC"/>
                </a:solidFill>
              </a:rPr>
              <a:t>MODALITĂȚILE DE LIVRARE - RECEPŢIONARE A MĂRFII ÎN CONFORMITATE CU INCOTERMS 20</a:t>
            </a:r>
            <a:r>
              <a:rPr lang="ro-RO" b="1" dirty="0">
                <a:solidFill>
                  <a:srgbClr val="0000CC"/>
                </a:solidFill>
              </a:rPr>
              <a:t>2</a:t>
            </a:r>
            <a:r>
              <a:rPr lang="x-none" b="1">
                <a:solidFill>
                  <a:srgbClr val="0000CC"/>
                </a:solidFill>
              </a:rPr>
              <a:t>0</a:t>
            </a:r>
            <a:endParaRPr lang="ru-RU" b="1" dirty="0">
              <a:solidFill>
                <a:srgbClr val="0000CC"/>
              </a:solidFill>
            </a:endParaRPr>
          </a:p>
        </p:txBody>
      </p:sp>
      <p:sp>
        <p:nvSpPr>
          <p:cNvPr id="25" name="Прямоугольник 24"/>
          <p:cNvSpPr/>
          <p:nvPr/>
        </p:nvSpPr>
        <p:spPr>
          <a:xfrm>
            <a:off x="413372" y="1931183"/>
            <a:ext cx="11365256" cy="4401205"/>
          </a:xfrm>
          <a:prstGeom prst="rect">
            <a:avLst/>
          </a:prstGeom>
        </p:spPr>
        <p:txBody>
          <a:bodyPr wrap="square">
            <a:spAutoFit/>
          </a:bodyPr>
          <a:lstStyle/>
          <a:p>
            <a:pPr marL="285750" indent="-285750" algn="just">
              <a:spcBef>
                <a:spcPts val="600"/>
              </a:spcBef>
              <a:buFont typeface="Wingdings" pitchFamily="2" charset="2"/>
              <a:buChar char="Ø"/>
            </a:pPr>
            <a:r>
              <a:rPr lang="ro-MO" sz="2000" b="1" dirty="0"/>
              <a:t>Factura</a:t>
            </a:r>
            <a:r>
              <a:rPr lang="ro-MO" sz="2000" dirty="0"/>
              <a:t> este documentul care atesta valoarea mărfurilor livrate. Se întocmește pe numele comparatorului si cuprinde: descrierea mărfii, prețul unitar, valoarea totala, condiții de livrare, date despre documentul de încasare, expediere si asigurare etc.</a:t>
            </a:r>
          </a:p>
          <a:p>
            <a:pPr marL="285750" indent="-285750" algn="just">
              <a:spcBef>
                <a:spcPts val="600"/>
              </a:spcBef>
              <a:buFont typeface="Wingdings" pitchFamily="2" charset="2"/>
              <a:buChar char="Ø"/>
            </a:pPr>
            <a:r>
              <a:rPr lang="ro-MO" sz="2000" b="1" dirty="0"/>
              <a:t>Documentul de receptive calitativa </a:t>
            </a:r>
            <a:r>
              <a:rPr lang="ro-MO" sz="2000" dirty="0"/>
              <a:t>este emis de instituții specializate sau persoane agreate de comparator.</a:t>
            </a:r>
          </a:p>
          <a:p>
            <a:pPr marL="285750" indent="-285750" algn="just">
              <a:spcBef>
                <a:spcPts val="600"/>
              </a:spcBef>
              <a:buFont typeface="Wingdings" pitchFamily="2" charset="2"/>
              <a:buChar char="Ø"/>
            </a:pPr>
            <a:r>
              <a:rPr lang="ro-MO" sz="2000" b="1" dirty="0"/>
              <a:t>Certificatul de origine </a:t>
            </a:r>
            <a:r>
              <a:rPr lang="ro-MO" sz="2000" dirty="0"/>
              <a:t>face dovada provenienței mărfii.</a:t>
            </a:r>
          </a:p>
          <a:p>
            <a:pPr marL="285750" indent="-285750" algn="just">
              <a:spcBef>
                <a:spcPts val="600"/>
              </a:spcBef>
              <a:buFont typeface="Wingdings" pitchFamily="2" charset="2"/>
              <a:buChar char="Ø"/>
            </a:pPr>
            <a:r>
              <a:rPr lang="ro-MO" sz="2000" b="1" dirty="0"/>
              <a:t>Certificatul de garanție a greutății </a:t>
            </a:r>
            <a:r>
              <a:rPr lang="ro-MO" sz="2000" dirty="0"/>
              <a:t>este document emis de organism specializate  in controlul si recepția mărfurilor aflate in trafic internațional, prin care se garantează acoperirea oricărei pierderi in greutate suferita de marfa in timpul transportului.</a:t>
            </a:r>
          </a:p>
          <a:p>
            <a:pPr marL="285750" indent="-285750" algn="just">
              <a:spcBef>
                <a:spcPts val="600"/>
              </a:spcBef>
              <a:buFont typeface="Wingdings" pitchFamily="2" charset="2"/>
              <a:buChar char="Ø"/>
            </a:pPr>
            <a:r>
              <a:rPr lang="ro-MO" sz="2000" b="1" dirty="0"/>
              <a:t>Conosamentul </a:t>
            </a:r>
            <a:r>
              <a:rPr lang="ro-MO" sz="2000" dirty="0"/>
              <a:t>este documentul de transport pe apa si de recepție a mărfii livrate, emis in cel puțin doua exemplare  originale negociabile si un număr de copii nenegociabile. Numărul exemplarelor negociabile constituie un element menționat obligatoriu pe conosament si banca sau comparatorul nu achita marfa pana nu intra in posesia tuturor originalelor.</a:t>
            </a:r>
          </a:p>
        </p:txBody>
      </p:sp>
      <p:sp>
        <p:nvSpPr>
          <p:cNvPr id="27" name="Прямоугольник 2"/>
          <p:cNvSpPr>
            <a:spLocks noChangeArrowheads="1"/>
          </p:cNvSpPr>
          <p:nvPr/>
        </p:nvSpPr>
        <p:spPr bwMode="auto">
          <a:xfrm>
            <a:off x="235684" y="1486979"/>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4</a:t>
            </a:r>
            <a:r>
              <a:rPr lang="en-US" altLang="en-US" sz="2000" b="1" dirty="0">
                <a:solidFill>
                  <a:srgbClr val="FF0000"/>
                </a:solidFill>
              </a:rPr>
              <a:t>.</a:t>
            </a:r>
            <a:r>
              <a:rPr lang="ro-RO" altLang="en-US" sz="2000" b="1" dirty="0">
                <a:solidFill>
                  <a:srgbClr val="FF0000"/>
                </a:solidFill>
              </a:rPr>
              <a:t>7</a:t>
            </a:r>
            <a:r>
              <a:rPr lang="en-US" altLang="en-US" sz="2000" b="1" dirty="0">
                <a:solidFill>
                  <a:srgbClr val="FF0000"/>
                </a:solidFill>
              </a:rPr>
              <a:t>. </a:t>
            </a:r>
            <a:r>
              <a:rPr lang="ro-MO" sz="2000" b="1" dirty="0">
                <a:solidFill>
                  <a:srgbClr val="FF0000"/>
                </a:solidFill>
              </a:rPr>
              <a:t>Documente uzuale</a:t>
            </a:r>
            <a:r>
              <a:rPr lang="ro-MO" altLang="en-US" sz="2000" b="1" dirty="0">
                <a:solidFill>
                  <a:srgbClr val="FF0000"/>
                </a:solidFill>
              </a:rPr>
              <a:t>:</a:t>
            </a:r>
            <a:endParaRPr lang="en-US" altLang="en-US" sz="2000" b="1" dirty="0">
              <a:solidFill>
                <a:srgbClr val="FF0000"/>
              </a:solidFill>
            </a:endParaRPr>
          </a:p>
        </p:txBody>
      </p:sp>
      <p:pic>
        <p:nvPicPr>
          <p:cNvPr id="5" name="Рисунок 4">
            <a:extLst>
              <a:ext uri="{FF2B5EF4-FFF2-40B4-BE49-F238E27FC236}">
                <a16:creationId xmlns:a16="http://schemas.microsoft.com/office/drawing/2014/main" id="{106D4E96-6AD1-4B17-9FC4-27435F07857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57144733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a:t>
            </a:r>
            <a:r>
              <a:rPr lang="ro-RO" b="1" dirty="0">
                <a:solidFill>
                  <a:srgbClr val="0000CC"/>
                </a:solidFill>
              </a:rPr>
              <a:t>V</a:t>
            </a:r>
            <a:r>
              <a:rPr lang="en-US" b="1" dirty="0">
                <a:solidFill>
                  <a:srgbClr val="0000CC"/>
                </a:solidFill>
              </a:rPr>
              <a:t>. </a:t>
            </a:r>
            <a:r>
              <a:rPr lang="x-none" b="1">
                <a:solidFill>
                  <a:srgbClr val="0000CC"/>
                </a:solidFill>
              </a:rPr>
              <a:t>MODALITĂȚILE DE LIVRARE - RECEPŢIONARE A MĂRFII ÎN CONFORMITATE CU INCOTERMS 20</a:t>
            </a:r>
            <a:r>
              <a:rPr lang="ro-RO" b="1" dirty="0">
                <a:solidFill>
                  <a:srgbClr val="0000CC"/>
                </a:solidFill>
              </a:rPr>
              <a:t>2</a:t>
            </a:r>
            <a:r>
              <a:rPr lang="x-none" b="1">
                <a:solidFill>
                  <a:srgbClr val="0000CC"/>
                </a:solidFill>
              </a:rPr>
              <a:t>0</a:t>
            </a:r>
            <a:endParaRPr lang="ru-RU" b="1" dirty="0">
              <a:solidFill>
                <a:srgbClr val="0000CC"/>
              </a:solidFill>
            </a:endParaRPr>
          </a:p>
        </p:txBody>
      </p:sp>
      <p:sp>
        <p:nvSpPr>
          <p:cNvPr id="25" name="Прямоугольник 24"/>
          <p:cNvSpPr/>
          <p:nvPr/>
        </p:nvSpPr>
        <p:spPr>
          <a:xfrm>
            <a:off x="413372" y="1931183"/>
            <a:ext cx="11365256" cy="4093428"/>
          </a:xfrm>
          <a:prstGeom prst="rect">
            <a:avLst/>
          </a:prstGeom>
        </p:spPr>
        <p:txBody>
          <a:bodyPr wrap="square">
            <a:spAutoFit/>
          </a:bodyPr>
          <a:lstStyle/>
          <a:p>
            <a:pPr marL="285750" indent="-285750" algn="just">
              <a:spcBef>
                <a:spcPts val="600"/>
              </a:spcBef>
              <a:buFont typeface="Wingdings" pitchFamily="2" charset="2"/>
              <a:buChar char="Ø"/>
            </a:pPr>
            <a:r>
              <a:rPr lang="ro-MO" sz="2000" b="1" dirty="0"/>
              <a:t>Duplicatul frahtului internațional </a:t>
            </a:r>
            <a:r>
              <a:rPr lang="ro-MO" sz="2000" dirty="0"/>
              <a:t>este un document emis de transportatorul feroviar din tara vânzătorului prin care se confirma expedierea mărfii. Termenul de încărcare si expediție luat in considerare de banca este cel al stampilei gării aplicate pe duplicatul de fraht. Poate fi adresat comparatorului, unei case de expediție sau unei bănci.</a:t>
            </a:r>
          </a:p>
          <a:p>
            <a:pPr marL="285750" indent="-285750" algn="just">
              <a:spcBef>
                <a:spcPts val="600"/>
              </a:spcBef>
              <a:buFont typeface="Wingdings" pitchFamily="2" charset="2"/>
              <a:buChar char="Ø"/>
            </a:pPr>
            <a:r>
              <a:rPr lang="ro-MO" sz="2000" b="1" dirty="0"/>
              <a:t>Scrisoarea de transport aerian </a:t>
            </a:r>
            <a:r>
              <a:rPr lang="ro-MO" sz="2000" dirty="0"/>
              <a:t>se întocmește in trei exemplare, din care originalul însoțește livrarea, duplicatul merge  la banca si exemplarul al treilea rămâne la vânzător.</a:t>
            </a:r>
          </a:p>
          <a:p>
            <a:pPr marL="285750" indent="-285750" algn="just">
              <a:spcBef>
                <a:spcPts val="600"/>
              </a:spcBef>
              <a:buFont typeface="Wingdings" pitchFamily="2" charset="2"/>
              <a:buChar char="Ø"/>
            </a:pPr>
            <a:r>
              <a:rPr lang="ro-MO" sz="2000" b="1" dirty="0"/>
              <a:t>Adeverința de expediție </a:t>
            </a:r>
            <a:r>
              <a:rPr lang="ro-MO" sz="2000" dirty="0"/>
              <a:t>este un document eliberat de casa de expediție, prin care se confirma expedierea mărfii, tranzitarea frontierei sau sosirea  la destinație a mărfii.</a:t>
            </a:r>
          </a:p>
          <a:p>
            <a:pPr marL="285750" indent="-285750" algn="just">
              <a:spcBef>
                <a:spcPts val="600"/>
              </a:spcBef>
              <a:buFont typeface="Wingdings" pitchFamily="2" charset="2"/>
              <a:buChar char="Ø"/>
            </a:pPr>
            <a:r>
              <a:rPr lang="ro-MO" sz="2000" b="1" dirty="0"/>
              <a:t>Polița de asigurare </a:t>
            </a:r>
            <a:r>
              <a:rPr lang="ro-MO" sz="2000" dirty="0"/>
              <a:t>este documentul care atesta asigurarea mărfii livrate, cu indicarea precisa a riscurilor acoperite.</a:t>
            </a:r>
          </a:p>
          <a:p>
            <a:pPr marL="285750" indent="-285750" algn="just">
              <a:spcBef>
                <a:spcPts val="600"/>
              </a:spcBef>
              <a:buFont typeface="Wingdings" pitchFamily="2" charset="2"/>
              <a:buChar char="Ø"/>
            </a:pPr>
            <a:r>
              <a:rPr lang="ro-MO" sz="2000" b="1" dirty="0"/>
              <a:t>Specificațiile de ambalaj si de descriere a mărfii </a:t>
            </a:r>
            <a:r>
              <a:rPr lang="ro-MO" sz="2000" dirty="0"/>
              <a:t>si </a:t>
            </a:r>
            <a:r>
              <a:rPr lang="ro-MO" sz="2000" b="1" dirty="0"/>
              <a:t>certificatul fitosanitar</a:t>
            </a:r>
            <a:r>
              <a:rPr lang="ro-MO" sz="2000" dirty="0"/>
              <a:t>, </a:t>
            </a:r>
            <a:r>
              <a:rPr lang="ro-MO" sz="2000" b="1" dirty="0"/>
              <a:t>sanitar – veterinar </a:t>
            </a:r>
            <a:r>
              <a:rPr lang="ro-MO" sz="2000" dirty="0"/>
              <a:t>- daca este cazul.</a:t>
            </a:r>
          </a:p>
        </p:txBody>
      </p:sp>
      <p:sp>
        <p:nvSpPr>
          <p:cNvPr id="27" name="Прямоугольник 2"/>
          <p:cNvSpPr>
            <a:spLocks noChangeArrowheads="1"/>
          </p:cNvSpPr>
          <p:nvPr/>
        </p:nvSpPr>
        <p:spPr bwMode="auto">
          <a:xfrm>
            <a:off x="235684" y="1486979"/>
            <a:ext cx="6480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sz="2000" b="1" dirty="0">
                <a:solidFill>
                  <a:srgbClr val="FF0000"/>
                </a:solidFill>
              </a:rPr>
              <a:t>4</a:t>
            </a:r>
            <a:r>
              <a:rPr lang="en-US" altLang="en-US" sz="2000" b="1" dirty="0">
                <a:solidFill>
                  <a:srgbClr val="FF0000"/>
                </a:solidFill>
              </a:rPr>
              <a:t>.</a:t>
            </a:r>
            <a:r>
              <a:rPr lang="ro-RO" altLang="en-US" sz="2000" b="1" dirty="0">
                <a:solidFill>
                  <a:srgbClr val="FF0000"/>
                </a:solidFill>
              </a:rPr>
              <a:t>7</a:t>
            </a:r>
            <a:r>
              <a:rPr lang="en-US" altLang="en-US" sz="2000" b="1" dirty="0">
                <a:solidFill>
                  <a:srgbClr val="FF0000"/>
                </a:solidFill>
              </a:rPr>
              <a:t>. </a:t>
            </a:r>
            <a:r>
              <a:rPr lang="ro-MO" sz="2000" b="1" dirty="0">
                <a:solidFill>
                  <a:srgbClr val="FF0000"/>
                </a:solidFill>
              </a:rPr>
              <a:t>Documente uzuale</a:t>
            </a:r>
            <a:r>
              <a:rPr lang="ro-MO" altLang="en-US" sz="2000" b="1" dirty="0">
                <a:solidFill>
                  <a:srgbClr val="FF0000"/>
                </a:solidFill>
              </a:rPr>
              <a:t>:</a:t>
            </a:r>
            <a:endParaRPr lang="en-US" altLang="en-US" sz="2000" b="1" dirty="0">
              <a:solidFill>
                <a:srgbClr val="FF0000"/>
              </a:solidFill>
            </a:endParaRPr>
          </a:p>
        </p:txBody>
      </p:sp>
      <p:pic>
        <p:nvPicPr>
          <p:cNvPr id="5" name="Рисунок 4">
            <a:extLst>
              <a:ext uri="{FF2B5EF4-FFF2-40B4-BE49-F238E27FC236}">
                <a16:creationId xmlns:a16="http://schemas.microsoft.com/office/drawing/2014/main" id="{106D4E96-6AD1-4B17-9FC4-27435F07857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296300508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875819" y="2472034"/>
            <a:ext cx="10622942" cy="2123658"/>
          </a:xfrm>
          <a:prstGeom prst="rect">
            <a:avLst/>
          </a:prstGeom>
          <a:noFill/>
        </p:spPr>
        <p:txBody>
          <a:bodyPr wrap="square" rtlCol="0">
            <a:spAutoFit/>
          </a:bodyPr>
          <a:lstStyle/>
          <a:p>
            <a:pPr algn="ctr"/>
            <a:r>
              <a:rPr lang="en-US" sz="4400" b="1" dirty="0">
                <a:solidFill>
                  <a:srgbClr val="0000CC"/>
                </a:solidFill>
              </a:rPr>
              <a:t>V. </a:t>
            </a:r>
            <a:r>
              <a:rPr lang="ro-RO" sz="4400" b="1" dirty="0">
                <a:solidFill>
                  <a:srgbClr val="0000CC"/>
                </a:solidFill>
              </a:rPr>
              <a:t>PAŞII EXPORTATORULUI PENTRU EXPORTUL PRODUCŢIEI AGROALIMENTAIRE DIN REPUBLICA MOLDOVA</a:t>
            </a:r>
            <a:endParaRPr lang="ro-RO" sz="4400" dirty="0">
              <a:solidFill>
                <a:srgbClr val="0000CC"/>
              </a:solidFill>
            </a:endParaRPr>
          </a:p>
        </p:txBody>
      </p:sp>
      <p:pic>
        <p:nvPicPr>
          <p:cNvPr id="3" name="Рисунок 2">
            <a:extLst>
              <a:ext uri="{FF2B5EF4-FFF2-40B4-BE49-F238E27FC236}">
                <a16:creationId xmlns:a16="http://schemas.microsoft.com/office/drawing/2014/main" id="{AED05560-98F8-40FA-9953-A93CC62544F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200418431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PAŞII EXPORTATORULUI PENTRU EXPORTUL PRODUCŢIEI AGROALIMENTAIRE DIN REPUBLICA MOLDOVA</a:t>
            </a:r>
            <a:endParaRPr lang="ro-RO" dirty="0">
              <a:solidFill>
                <a:srgbClr val="0000CC"/>
              </a:solidFill>
            </a:endParaRPr>
          </a:p>
        </p:txBody>
      </p:sp>
      <p:sp>
        <p:nvSpPr>
          <p:cNvPr id="11" name="Прямоугольник 2"/>
          <p:cNvSpPr>
            <a:spLocks noChangeArrowheads="1"/>
          </p:cNvSpPr>
          <p:nvPr/>
        </p:nvSpPr>
        <p:spPr bwMode="auto">
          <a:xfrm>
            <a:off x="351648" y="1682946"/>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b="1" dirty="0">
                <a:solidFill>
                  <a:srgbClr val="FF0000"/>
                </a:solidFill>
              </a:rPr>
              <a:t>5</a:t>
            </a:r>
            <a:r>
              <a:rPr lang="en-US" altLang="en-US" b="1" dirty="0">
                <a:solidFill>
                  <a:srgbClr val="FF0000"/>
                </a:solidFill>
              </a:rPr>
              <a:t>.1. </a:t>
            </a:r>
            <a:r>
              <a:rPr lang="ro-RO" altLang="en-US" b="1" dirty="0">
                <a:solidFill>
                  <a:srgbClr val="FF0000"/>
                </a:solidFill>
              </a:rPr>
              <a:t>Etapele generale ale </a:t>
            </a:r>
            <a:r>
              <a:rPr lang="ro-RO" b="1" dirty="0">
                <a:solidFill>
                  <a:srgbClr val="FF0000"/>
                </a:solidFill>
              </a:rPr>
              <a:t>procedurilor de export</a:t>
            </a:r>
            <a:endParaRPr lang="en-US" altLang="en-US" b="1" dirty="0">
              <a:solidFill>
                <a:srgbClr val="FF0000"/>
              </a:solidFill>
            </a:endParaRPr>
          </a:p>
        </p:txBody>
      </p:sp>
      <p:pic>
        <p:nvPicPr>
          <p:cNvPr id="3" name="Рисунок 2">
            <a:extLst>
              <a:ext uri="{FF2B5EF4-FFF2-40B4-BE49-F238E27FC236}">
                <a16:creationId xmlns:a16="http://schemas.microsoft.com/office/drawing/2014/main" id="{188B302E-6395-4518-88C2-DDF588081CE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6" name="Рисунок 5">
            <a:extLst>
              <a:ext uri="{FF2B5EF4-FFF2-40B4-BE49-F238E27FC236}">
                <a16:creationId xmlns:a16="http://schemas.microsoft.com/office/drawing/2014/main" id="{53190A07-0553-4CA2-B5CB-F5283B695BD9}"/>
              </a:ext>
            </a:extLst>
          </p:cNvPr>
          <p:cNvPicPr>
            <a:picLocks noChangeAspect="1"/>
          </p:cNvPicPr>
          <p:nvPr/>
        </p:nvPicPr>
        <p:blipFill rotWithShape="1">
          <a:blip r:embed="rId5">
            <a:extLst>
              <a:ext uri="{28A0092B-C50C-407E-A947-70E740481C1C}">
                <a14:useLocalDpi xmlns:a14="http://schemas.microsoft.com/office/drawing/2010/main"/>
              </a:ext>
            </a:extLst>
          </a:blip>
          <a:srcRect l="31203" t="61341" r="31863" b="18868"/>
          <a:stretch/>
        </p:blipFill>
        <p:spPr>
          <a:xfrm>
            <a:off x="431320" y="2237198"/>
            <a:ext cx="11294689" cy="3588685"/>
          </a:xfrm>
          <a:prstGeom prst="rect">
            <a:avLst/>
          </a:prstGeom>
        </p:spPr>
      </p:pic>
      <p:sp>
        <p:nvSpPr>
          <p:cNvPr id="12" name="TextBox 11">
            <a:extLst>
              <a:ext uri="{FF2B5EF4-FFF2-40B4-BE49-F238E27FC236}">
                <a16:creationId xmlns:a16="http://schemas.microsoft.com/office/drawing/2014/main" id="{DF42C0F0-619C-482A-BE54-468ABD03C27E}"/>
              </a:ext>
            </a:extLst>
          </p:cNvPr>
          <p:cNvSpPr txBox="1"/>
          <p:nvPr/>
        </p:nvSpPr>
        <p:spPr>
          <a:xfrm>
            <a:off x="1443290" y="5935439"/>
            <a:ext cx="9041037" cy="646331"/>
          </a:xfrm>
          <a:prstGeom prst="rect">
            <a:avLst/>
          </a:prstGeom>
          <a:noFill/>
        </p:spPr>
        <p:txBody>
          <a:bodyPr wrap="square">
            <a:spAutoFit/>
          </a:bodyPr>
          <a:lstStyle/>
          <a:p>
            <a:pPr algn="ctr"/>
            <a:r>
              <a:rPr lang="x-none" dirty="0"/>
              <a:t>Sursa: </a:t>
            </a:r>
            <a:r>
              <a:rPr lang="x-none" b="1" dirty="0"/>
              <a:t>GHID PENTRU AFACERI EXPORTUL ÎN UNIUNEA EUROPEANĂ </a:t>
            </a:r>
            <a:r>
              <a:rPr lang="x-none" dirty="0"/>
              <a:t>- </a:t>
            </a:r>
            <a:r>
              <a:rPr lang="x-none" dirty="0">
                <a:hlinkClick r:id="rId6"/>
              </a:rPr>
              <a:t>http://dcfta.md/uploads/0/images/large/4-export-v6.pdf</a:t>
            </a:r>
            <a:r>
              <a:rPr lang="x-none" dirty="0"/>
              <a:t> </a:t>
            </a:r>
            <a:endParaRPr lang="ru-RU" dirty="0"/>
          </a:p>
        </p:txBody>
      </p:sp>
    </p:spTree>
    <p:extLst>
      <p:ext uri="{BB962C8B-B14F-4D97-AF65-F5344CB8AC3E}">
        <p14:creationId xmlns:p14="http://schemas.microsoft.com/office/powerpoint/2010/main" val="311956328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PAŞII EXPORTATORULUI PENTRU EXPORTUL PRODUCŢIEI AGROALIMENTAIRE DIN REPUBLICA MOLDOVA</a:t>
            </a:r>
            <a:endParaRPr lang="ro-RO" dirty="0">
              <a:solidFill>
                <a:srgbClr val="0000CC"/>
              </a:solidFill>
            </a:endParaRPr>
          </a:p>
        </p:txBody>
      </p:sp>
      <p:sp>
        <p:nvSpPr>
          <p:cNvPr id="11" name="Прямоугольник 2"/>
          <p:cNvSpPr>
            <a:spLocks noChangeArrowheads="1"/>
          </p:cNvSpPr>
          <p:nvPr/>
        </p:nvSpPr>
        <p:spPr bwMode="auto">
          <a:xfrm>
            <a:off x="351648" y="1682946"/>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b="1" dirty="0">
                <a:solidFill>
                  <a:srgbClr val="FF0000"/>
                </a:solidFill>
              </a:rPr>
              <a:t>5</a:t>
            </a:r>
            <a:r>
              <a:rPr lang="en-US" altLang="en-US" b="1" dirty="0">
                <a:solidFill>
                  <a:srgbClr val="FF0000"/>
                </a:solidFill>
              </a:rPr>
              <a:t>.</a:t>
            </a:r>
            <a:r>
              <a:rPr lang="ro-RO" altLang="en-US" b="1" dirty="0">
                <a:solidFill>
                  <a:srgbClr val="FF0000"/>
                </a:solidFill>
              </a:rPr>
              <a:t>2</a:t>
            </a:r>
            <a:r>
              <a:rPr lang="en-US" altLang="en-US" b="1" dirty="0">
                <a:solidFill>
                  <a:srgbClr val="FF0000"/>
                </a:solidFill>
              </a:rPr>
              <a:t>. C</a:t>
            </a:r>
            <a:r>
              <a:rPr lang="ro-RO" b="1" dirty="0">
                <a:solidFill>
                  <a:srgbClr val="FF0000"/>
                </a:solidFill>
              </a:rPr>
              <a:t>ATEGORII DE CLIENŢI IMPLICAŢI ÎN PROCEDURILE DE EXPORT-IMPORT</a:t>
            </a:r>
            <a:r>
              <a:rPr lang="ro-MO" altLang="en-US" b="1" dirty="0">
                <a:solidFill>
                  <a:srgbClr val="FF0000"/>
                </a:solidFill>
              </a:rPr>
              <a:t>:</a:t>
            </a:r>
            <a:endParaRPr lang="en-US" altLang="en-US" b="1" dirty="0">
              <a:solidFill>
                <a:srgbClr val="FF0000"/>
              </a:solidFill>
            </a:endParaRPr>
          </a:p>
        </p:txBody>
      </p:sp>
      <p:pic>
        <p:nvPicPr>
          <p:cNvPr id="33" name="Рисунок 3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57827" y="2175640"/>
            <a:ext cx="10649644" cy="4319752"/>
          </a:xfrm>
          <a:prstGeom prst="rect">
            <a:avLst/>
          </a:prstGeom>
        </p:spPr>
      </p:pic>
      <p:pic>
        <p:nvPicPr>
          <p:cNvPr id="3" name="Рисунок 2">
            <a:extLst>
              <a:ext uri="{FF2B5EF4-FFF2-40B4-BE49-F238E27FC236}">
                <a16:creationId xmlns:a16="http://schemas.microsoft.com/office/drawing/2014/main" id="{188B302E-6395-4518-88C2-DDF588081CE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88612241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PAŞII EXPORTATORULUI PENTRU EXPORTUL PRODUCŢIEI AGROALIMENTAIRE DIN REPUBLICA MOLDOVA</a:t>
            </a:r>
            <a:endParaRPr lang="ro-RO" dirty="0">
              <a:solidFill>
                <a:srgbClr val="0000CC"/>
              </a:solidFill>
            </a:endParaRPr>
          </a:p>
        </p:txBody>
      </p:sp>
      <p:sp>
        <p:nvSpPr>
          <p:cNvPr id="11" name="Прямоугольник 2"/>
          <p:cNvSpPr>
            <a:spLocks noChangeArrowheads="1"/>
          </p:cNvSpPr>
          <p:nvPr/>
        </p:nvSpPr>
        <p:spPr bwMode="auto">
          <a:xfrm>
            <a:off x="351648" y="1682946"/>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b="1" dirty="0">
                <a:solidFill>
                  <a:srgbClr val="FF0000"/>
                </a:solidFill>
              </a:rPr>
              <a:t>5</a:t>
            </a:r>
            <a:r>
              <a:rPr lang="en-US" altLang="en-US" b="1" dirty="0">
                <a:solidFill>
                  <a:srgbClr val="FF0000"/>
                </a:solidFill>
              </a:rPr>
              <a:t>.</a:t>
            </a:r>
            <a:r>
              <a:rPr lang="ro-RO" altLang="en-US" b="1" dirty="0">
                <a:solidFill>
                  <a:srgbClr val="FF0000"/>
                </a:solidFill>
              </a:rPr>
              <a:t>2</a:t>
            </a:r>
            <a:r>
              <a:rPr lang="en-US" altLang="en-US" b="1" dirty="0">
                <a:solidFill>
                  <a:srgbClr val="FF0000"/>
                </a:solidFill>
              </a:rPr>
              <a:t>. C</a:t>
            </a:r>
            <a:r>
              <a:rPr lang="ro-RO" b="1" dirty="0">
                <a:solidFill>
                  <a:srgbClr val="FF0000"/>
                </a:solidFill>
              </a:rPr>
              <a:t>ATEGORII DE CLIENŢI IMPLICAŢI ÎN PROCEDURILE DE EXPORT-IMPORT</a:t>
            </a:r>
            <a:r>
              <a:rPr lang="ro-MO" altLang="en-US" b="1" dirty="0">
                <a:solidFill>
                  <a:srgbClr val="FF0000"/>
                </a:solidFill>
              </a:rPr>
              <a:t>:</a:t>
            </a:r>
            <a:endParaRPr lang="en-US" altLang="en-US" b="1" dirty="0">
              <a:solidFill>
                <a:srgbClr val="FF0000"/>
              </a:solidFill>
            </a:endParaRPr>
          </a:p>
        </p:txBody>
      </p:sp>
      <p:pic>
        <p:nvPicPr>
          <p:cNvPr id="3" name="Рисунок 2">
            <a:extLst>
              <a:ext uri="{FF2B5EF4-FFF2-40B4-BE49-F238E27FC236}">
                <a16:creationId xmlns:a16="http://schemas.microsoft.com/office/drawing/2014/main" id="{188B302E-6395-4518-88C2-DDF588081CE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pic>
        <p:nvPicPr>
          <p:cNvPr id="16" name="Рисунок 15" descr="D:\GENERAL ACSA Information\ACSA Proiecte\2016. DCFTA faza 2 Import-Export\01.Ghidul Export 2016\Foto\01. Fermier exportator.tif"/>
          <p:cNvPicPr/>
          <p:nvPr/>
        </p:nvPicPr>
        <p:blipFill>
          <a:blip r:embed="rId5" cstate="email">
            <a:extLst>
              <a:ext uri="{28A0092B-C50C-407E-A947-70E740481C1C}">
                <a14:useLocalDpi xmlns:a14="http://schemas.microsoft.com/office/drawing/2010/main"/>
              </a:ext>
            </a:extLst>
          </a:blip>
          <a:srcRect/>
          <a:stretch>
            <a:fillRect/>
          </a:stretch>
        </p:blipFill>
        <p:spPr bwMode="auto">
          <a:xfrm>
            <a:off x="9770534" y="2545715"/>
            <a:ext cx="1790239" cy="3313218"/>
          </a:xfrm>
          <a:prstGeom prst="rect">
            <a:avLst/>
          </a:prstGeom>
          <a:noFill/>
          <a:ln>
            <a:noFill/>
          </a:ln>
        </p:spPr>
      </p:pic>
      <p:sp>
        <p:nvSpPr>
          <p:cNvPr id="10" name="Прямоугольник 9"/>
          <p:cNvSpPr/>
          <p:nvPr/>
        </p:nvSpPr>
        <p:spPr>
          <a:xfrm>
            <a:off x="719666" y="2222774"/>
            <a:ext cx="8486723" cy="3862596"/>
          </a:xfrm>
          <a:prstGeom prst="rect">
            <a:avLst/>
          </a:prstGeom>
        </p:spPr>
        <p:txBody>
          <a:bodyPr wrap="square">
            <a:spAutoFit/>
          </a:bodyPr>
          <a:lstStyle/>
          <a:p>
            <a:r>
              <a:rPr lang="ro-MO" sz="3200" b="1" dirty="0">
                <a:solidFill>
                  <a:srgbClr val="0000FF"/>
                </a:solidFill>
              </a:rPr>
              <a:t>EXPORTATORUL</a:t>
            </a:r>
            <a:endParaRPr lang="ru-RU" sz="3200" dirty="0">
              <a:solidFill>
                <a:srgbClr val="0000FF"/>
              </a:solidFill>
            </a:endParaRPr>
          </a:p>
          <a:p>
            <a:pPr marL="285750" indent="-285750" algn="just">
              <a:spcBef>
                <a:spcPts val="600"/>
              </a:spcBef>
              <a:buFont typeface="Wingdings" pitchFamily="2" charset="2"/>
              <a:buChar char="Ø"/>
            </a:pPr>
            <a:r>
              <a:rPr lang="ro-MO" dirty="0"/>
              <a:t>Exportatorul este o entitate juridic înregistrată sub formă de agent economic sau persoană fizică rezidenta a statului, din numele căruia este încheiat un contract de vânzare-cumpărare de export de mărfuri. În domeniul vamal, exportatorul este partea care face (sau din numele propriu sau prin broker vamal) declarația de export. </a:t>
            </a:r>
          </a:p>
          <a:p>
            <a:pPr marL="285750" indent="-285750" algn="just">
              <a:spcBef>
                <a:spcPts val="600"/>
              </a:spcBef>
              <a:buFont typeface="Wingdings" pitchFamily="2" charset="2"/>
              <a:buChar char="Ø"/>
            </a:pPr>
            <a:r>
              <a:rPr lang="ro-MO" dirty="0"/>
              <a:t>Exportatorului vinde bunurile sale pentru cineva într-o altă țară, cunoscut sub numele de Importator. </a:t>
            </a:r>
          </a:p>
          <a:p>
            <a:pPr marL="285750" indent="-285750" algn="just">
              <a:spcBef>
                <a:spcPts val="600"/>
              </a:spcBef>
              <a:buFont typeface="Wingdings" pitchFamily="2" charset="2"/>
              <a:buChar char="Ø"/>
            </a:pPr>
            <a:r>
              <a:rPr lang="ro-MO" dirty="0"/>
              <a:t>O condiţie obligatorie ale înregistrării exportatorului, de rând cu statutul juridic, este înregistrarea lui în calitate de </a:t>
            </a:r>
            <a:r>
              <a:rPr lang="ro-MO" b="1" dirty="0"/>
              <a:t>Agent Economic Autorizat/</a:t>
            </a:r>
            <a:r>
              <a:rPr lang="ro-MO" b="1" dirty="0" err="1"/>
              <a:t>Authorized</a:t>
            </a:r>
            <a:r>
              <a:rPr lang="ro-MO" b="1" dirty="0"/>
              <a:t> Economic Operator (AEO) </a:t>
            </a:r>
            <a:r>
              <a:rPr lang="ro-MO" dirty="0"/>
              <a:t>la Serviciul Vamal al Republicii Moldova</a:t>
            </a:r>
            <a:r>
              <a:rPr lang="ro-MO" b="1" dirty="0"/>
              <a:t> (</a:t>
            </a:r>
            <a:r>
              <a:rPr lang="ro-MO" b="1" u="sng" dirty="0"/>
              <a:t>http://www.customs.gov.md/ro/content/agent-economic-autorizatauthorized-economic-operator-aeo)</a:t>
            </a:r>
            <a:r>
              <a:rPr lang="ro-MO" b="1" dirty="0"/>
              <a:t>.</a:t>
            </a:r>
            <a:endParaRPr lang="ru-RU" dirty="0"/>
          </a:p>
        </p:txBody>
      </p:sp>
    </p:spTree>
    <p:extLst>
      <p:ext uri="{BB962C8B-B14F-4D97-AF65-F5344CB8AC3E}">
        <p14:creationId xmlns:p14="http://schemas.microsoft.com/office/powerpoint/2010/main" val="5189651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237067" y="1168842"/>
            <a:ext cx="11191851" cy="369332"/>
          </a:xfrm>
          <a:prstGeom prst="rect">
            <a:avLst/>
          </a:prstGeom>
          <a:noFill/>
        </p:spPr>
        <p:txBody>
          <a:bodyPr wrap="square" rtlCol="0">
            <a:spAutoFit/>
          </a:bodyPr>
          <a:lstStyle/>
          <a:p>
            <a:r>
              <a:rPr lang="en-US" b="1" dirty="0">
                <a:solidFill>
                  <a:srgbClr val="0000CC"/>
                </a:solidFill>
              </a:rPr>
              <a:t>II. </a:t>
            </a:r>
            <a:r>
              <a:rPr lang="ro-RO" b="1" dirty="0">
                <a:solidFill>
                  <a:srgbClr val="0000CC"/>
                </a:solidFill>
              </a:rPr>
              <a:t>Normele juridice referitoare la exporturile produselor pe pieţele Comunităţii Statelor Independente (CSI)</a:t>
            </a:r>
            <a:endParaRPr lang="ru-RU" b="1" dirty="0">
              <a:solidFill>
                <a:srgbClr val="0000CC"/>
              </a:solidFill>
            </a:endParaRPr>
          </a:p>
        </p:txBody>
      </p:sp>
      <p:sp>
        <p:nvSpPr>
          <p:cNvPr id="11" name="Прямоугольник 2"/>
          <p:cNvSpPr>
            <a:spLocks noChangeArrowheads="1"/>
          </p:cNvSpPr>
          <p:nvPr/>
        </p:nvSpPr>
        <p:spPr bwMode="auto">
          <a:xfrm>
            <a:off x="398496" y="155522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2.</a:t>
            </a:r>
            <a:r>
              <a:rPr lang="ro-RO" altLang="en-US" b="1" dirty="0">
                <a:solidFill>
                  <a:srgbClr val="FF0000"/>
                </a:solidFill>
              </a:rPr>
              <a:t>1</a:t>
            </a:r>
            <a:r>
              <a:rPr lang="en-US" altLang="en-US" b="1" dirty="0">
                <a:solidFill>
                  <a:srgbClr val="FF0000"/>
                </a:solidFill>
              </a:rPr>
              <a:t>.</a:t>
            </a:r>
            <a:r>
              <a:rPr lang="ro-RO" altLang="en-US" b="1" dirty="0">
                <a:solidFill>
                  <a:srgbClr val="FF0000"/>
                </a:solidFill>
              </a:rPr>
              <a:t> </a:t>
            </a:r>
            <a:r>
              <a:rPr lang="ro-RO" b="1" dirty="0">
                <a:solidFill>
                  <a:srgbClr val="FF0000"/>
                </a:solidFill>
              </a:rPr>
              <a:t>Cerințele CSI </a:t>
            </a:r>
            <a:r>
              <a:rPr lang="ro-RO" b="1" dirty="0" err="1">
                <a:solidFill>
                  <a:srgbClr val="FF0000"/>
                </a:solidFill>
              </a:rPr>
              <a:t>şi</a:t>
            </a:r>
            <a:r>
              <a:rPr lang="ro-RO" b="1" dirty="0">
                <a:solidFill>
                  <a:srgbClr val="FF0000"/>
                </a:solidFill>
              </a:rPr>
              <a:t> Comisiei Economice </a:t>
            </a:r>
            <a:r>
              <a:rPr lang="ro-RO" b="1" dirty="0" err="1">
                <a:solidFill>
                  <a:srgbClr val="FF0000"/>
                </a:solidFill>
              </a:rPr>
              <a:t>Euroasiatice</a:t>
            </a:r>
            <a:r>
              <a:rPr lang="ro-RO" b="1" dirty="0">
                <a:solidFill>
                  <a:srgbClr val="FF0000"/>
                </a:solidFill>
              </a:rPr>
              <a:t>  (Armenia, Belarus, Kazahstan, Kârgâzstan, Federația Rusă)</a:t>
            </a:r>
            <a:endParaRPr lang="en-US" altLang="en-US" b="1" dirty="0">
              <a:solidFill>
                <a:srgbClr val="FF0000"/>
              </a:solidFill>
            </a:endParaRPr>
          </a:p>
        </p:txBody>
      </p:sp>
      <p:pic>
        <p:nvPicPr>
          <p:cNvPr id="3" name="Рисунок 2">
            <a:extLst>
              <a:ext uri="{FF2B5EF4-FFF2-40B4-BE49-F238E27FC236}">
                <a16:creationId xmlns:a16="http://schemas.microsoft.com/office/drawing/2014/main" id="{4E8CBFDC-0EC0-4597-B24F-9EDCB9DAB46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5" name="TextBox 3">
            <a:extLst>
              <a:ext uri="{FF2B5EF4-FFF2-40B4-BE49-F238E27FC236}">
                <a16:creationId xmlns:a16="http://schemas.microsoft.com/office/drawing/2014/main" id="{5990046C-2D14-4CBC-A0D3-7AA474F6ABF9}"/>
              </a:ext>
            </a:extLst>
          </p:cNvPr>
          <p:cNvSpPr txBox="1">
            <a:spLocks noChangeArrowheads="1"/>
          </p:cNvSpPr>
          <p:nvPr/>
        </p:nvSpPr>
        <p:spPr bwMode="auto">
          <a:xfrm>
            <a:off x="1242639" y="6363977"/>
            <a:ext cx="3109912"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ro-RO" altLang="ru-RU" sz="1300" b="1" dirty="0"/>
              <a:t>Algoritmul operațiunilor vamale</a:t>
            </a:r>
            <a:endParaRPr lang="en-US" altLang="ru-RU" sz="1300" b="1" dirty="0"/>
          </a:p>
        </p:txBody>
      </p:sp>
      <p:sp>
        <p:nvSpPr>
          <p:cNvPr id="6" name="Прямоугольник 2">
            <a:extLst>
              <a:ext uri="{FF2B5EF4-FFF2-40B4-BE49-F238E27FC236}">
                <a16:creationId xmlns:a16="http://schemas.microsoft.com/office/drawing/2014/main" id="{97DDA70E-A61E-4A92-BC59-45EDBB5B2053}"/>
              </a:ext>
            </a:extLst>
          </p:cNvPr>
          <p:cNvSpPr>
            <a:spLocks noChangeArrowheads="1"/>
          </p:cNvSpPr>
          <p:nvPr/>
        </p:nvSpPr>
        <p:spPr bwMode="auto">
          <a:xfrm>
            <a:off x="398496" y="2004996"/>
            <a:ext cx="114887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just" eaLnBrk="1" hangingPunct="1"/>
            <a:r>
              <a:rPr lang="x-none" altLang="en-US" sz="1600" b="1" dirty="0"/>
              <a:t>În particular pentru informarea Participanților la A</a:t>
            </a:r>
            <a:r>
              <a:rPr lang="vi-VN" altLang="en-US" sz="1600" b="1" dirty="0"/>
              <a:t>ctivit</a:t>
            </a:r>
            <a:r>
              <a:rPr lang="x-none" altLang="en-US" sz="1600" b="1" dirty="0" err="1"/>
              <a:t>ăți</a:t>
            </a:r>
            <a:r>
              <a:rPr lang="vi-VN" altLang="en-US" sz="1600" b="1" dirty="0"/>
              <a:t> </a:t>
            </a:r>
            <a:r>
              <a:rPr lang="x-none" altLang="en-US" sz="1600" b="1" dirty="0"/>
              <a:t>E</a:t>
            </a:r>
            <a:r>
              <a:rPr lang="vi-VN" altLang="en-US" sz="1600" b="1" dirty="0"/>
              <a:t>conomic</a:t>
            </a:r>
            <a:r>
              <a:rPr lang="x-none" altLang="en-US" sz="1600" b="1" dirty="0"/>
              <a:t>e</a:t>
            </a:r>
            <a:r>
              <a:rPr lang="vi-VN" altLang="en-US" sz="1600" b="1" dirty="0"/>
              <a:t> </a:t>
            </a:r>
            <a:r>
              <a:rPr lang="x-none" altLang="en-US" sz="1600" b="1" dirty="0"/>
              <a:t>E</a:t>
            </a:r>
            <a:r>
              <a:rPr lang="vi-VN" altLang="en-US" sz="1600" b="1" dirty="0"/>
              <a:t>xtern</a:t>
            </a:r>
            <a:r>
              <a:rPr lang="x-none" altLang="en-US" sz="1600" b="1" dirty="0"/>
              <a:t>e, sunt publicate:</a:t>
            </a:r>
          </a:p>
        </p:txBody>
      </p:sp>
      <p:pic>
        <p:nvPicPr>
          <p:cNvPr id="7" name="Picture 2">
            <a:extLst>
              <a:ext uri="{FF2B5EF4-FFF2-40B4-BE49-F238E27FC236}">
                <a16:creationId xmlns:a16="http://schemas.microsoft.com/office/drawing/2014/main" id="{576B06BF-6B1B-46A0-AE3E-A5E4F196790E}"/>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544459" y="3155545"/>
            <a:ext cx="2233912" cy="314214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a:extLst>
              <a:ext uri="{FF2B5EF4-FFF2-40B4-BE49-F238E27FC236}">
                <a16:creationId xmlns:a16="http://schemas.microsoft.com/office/drawing/2014/main" id="{B87E3BB7-E74E-4998-94D2-2922B77915C9}"/>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59482" y="3279121"/>
            <a:ext cx="2328391" cy="301857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3">
            <a:extLst>
              <a:ext uri="{FF2B5EF4-FFF2-40B4-BE49-F238E27FC236}">
                <a16:creationId xmlns:a16="http://schemas.microsoft.com/office/drawing/2014/main" id="{43D7EBC6-9932-4A64-BEF0-A6414303CD8E}"/>
              </a:ext>
            </a:extLst>
          </p:cNvPr>
          <p:cNvSpPr txBox="1">
            <a:spLocks noChangeArrowheads="1"/>
          </p:cNvSpPr>
          <p:nvPr/>
        </p:nvSpPr>
        <p:spPr bwMode="auto">
          <a:xfrm>
            <a:off x="963433" y="2597134"/>
            <a:ext cx="43561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ru-RU" sz="1300" b="1" dirty="0"/>
              <a:t>Link</a:t>
            </a:r>
            <a:r>
              <a:rPr lang="x-none" altLang="ru-RU" sz="1300" b="1" dirty="0"/>
              <a:t>: </a:t>
            </a:r>
            <a:r>
              <a:rPr lang="x-none" altLang="ru-RU" sz="1300" u="sng" dirty="0">
                <a:solidFill>
                  <a:srgbClr val="0000FF"/>
                </a:solidFill>
              </a:rPr>
              <a:t>http://ved.customs.ru/images/stories/2016/July/_.pdf</a:t>
            </a:r>
            <a:endParaRPr lang="ru-RU" altLang="ru-RU" sz="1300" u="sng" dirty="0">
              <a:solidFill>
                <a:srgbClr val="0000FF"/>
              </a:solidFill>
            </a:endParaRPr>
          </a:p>
        </p:txBody>
      </p:sp>
      <p:sp>
        <p:nvSpPr>
          <p:cNvPr id="20" name="TextBox 3">
            <a:extLst>
              <a:ext uri="{FF2B5EF4-FFF2-40B4-BE49-F238E27FC236}">
                <a16:creationId xmlns:a16="http://schemas.microsoft.com/office/drawing/2014/main" id="{5AE01368-1E23-4D85-BB7D-39A8C570BAA9}"/>
              </a:ext>
            </a:extLst>
          </p:cNvPr>
          <p:cNvSpPr txBox="1">
            <a:spLocks noChangeArrowheads="1"/>
          </p:cNvSpPr>
          <p:nvPr/>
        </p:nvSpPr>
        <p:spPr bwMode="auto">
          <a:xfrm>
            <a:off x="8947807" y="3921644"/>
            <a:ext cx="2481111"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x-none" altLang="ru-RU" sz="1300" b="1"/>
              <a:t>R</a:t>
            </a:r>
            <a:r>
              <a:rPr lang="vi-VN" altLang="ru-RU" sz="1300" b="1"/>
              <a:t>eglementările legale în vigoare</a:t>
            </a:r>
            <a:r>
              <a:rPr lang="x-none" altLang="ru-RU" sz="1300" b="1"/>
              <a:t> cu privire </a:t>
            </a:r>
          </a:p>
          <a:p>
            <a:pPr algn="ctr"/>
            <a:r>
              <a:rPr lang="x-none" altLang="ru-RU" sz="1300" b="1"/>
              <a:t>la</a:t>
            </a:r>
            <a:r>
              <a:rPr lang="vi-VN" altLang="ru-RU" sz="1300" b="1"/>
              <a:t> circulație a mărfurilor</a:t>
            </a:r>
            <a:r>
              <a:rPr lang="x-none" altLang="ru-RU" sz="1300" b="1"/>
              <a:t> </a:t>
            </a:r>
            <a:r>
              <a:rPr lang="vi-VN" altLang="ru-RU" sz="1300" b="1"/>
              <a:t>prin frontiera vamală </a:t>
            </a:r>
            <a:endParaRPr lang="x-none" altLang="ru-RU" sz="1300" b="1"/>
          </a:p>
          <a:p>
            <a:pPr algn="ctr"/>
            <a:r>
              <a:rPr lang="vi-VN" altLang="ru-RU" sz="1300" b="1"/>
              <a:t>a Uniun</a:t>
            </a:r>
            <a:r>
              <a:rPr lang="x-none" altLang="ru-RU" sz="1300" b="1"/>
              <a:t>ii</a:t>
            </a:r>
            <a:r>
              <a:rPr lang="vi-VN" altLang="ru-RU" sz="1300" b="1"/>
              <a:t> </a:t>
            </a:r>
            <a:r>
              <a:rPr lang="x-none" altLang="ru-RU" sz="1300" b="1"/>
              <a:t>E</a:t>
            </a:r>
            <a:r>
              <a:rPr lang="vi-VN" altLang="ru-RU" sz="1300" b="1"/>
              <a:t>conomic</a:t>
            </a:r>
            <a:r>
              <a:rPr lang="x-none" altLang="ru-RU" sz="1300" b="1"/>
              <a:t>e </a:t>
            </a:r>
            <a:r>
              <a:rPr lang="vi-VN" altLang="ru-RU" sz="1300" b="1"/>
              <a:t>Eur</a:t>
            </a:r>
            <a:r>
              <a:rPr lang="x-none" altLang="ru-RU" sz="1300" b="1"/>
              <a:t>o</a:t>
            </a:r>
            <a:r>
              <a:rPr lang="vi-VN" altLang="ru-RU" sz="1300" b="1"/>
              <a:t>asi</a:t>
            </a:r>
            <a:r>
              <a:rPr lang="x-none" altLang="ru-RU" sz="1300" b="1"/>
              <a:t>atice</a:t>
            </a:r>
            <a:endParaRPr lang="vi-VN" altLang="ru-RU" sz="1300" b="1"/>
          </a:p>
        </p:txBody>
      </p:sp>
      <p:sp>
        <p:nvSpPr>
          <p:cNvPr id="22" name="TextBox 3">
            <a:extLst>
              <a:ext uri="{FF2B5EF4-FFF2-40B4-BE49-F238E27FC236}">
                <a16:creationId xmlns:a16="http://schemas.microsoft.com/office/drawing/2014/main" id="{BD319CAB-FBFB-4570-A0FC-20565AC8415D}"/>
              </a:ext>
            </a:extLst>
          </p:cNvPr>
          <p:cNvSpPr txBox="1">
            <a:spLocks noChangeArrowheads="1"/>
          </p:cNvSpPr>
          <p:nvPr/>
        </p:nvSpPr>
        <p:spPr bwMode="auto">
          <a:xfrm>
            <a:off x="5327470" y="2360596"/>
            <a:ext cx="43561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just"/>
            <a:r>
              <a:rPr lang="en-US" altLang="ru-RU" sz="1300" b="1" dirty="0"/>
              <a:t>Link</a:t>
            </a:r>
            <a:r>
              <a:rPr lang="x-none" altLang="ru-RU" sz="1300" b="1"/>
              <a:t>: </a:t>
            </a:r>
            <a:r>
              <a:rPr lang="x-none" altLang="ru-RU" sz="1300" u="sng">
                <a:solidFill>
                  <a:srgbClr val="0000FF"/>
                </a:solidFill>
              </a:rPr>
              <a:t>http://ved.customs.ru/images/stories/5/%20%20%20%20%20%20%20%20%20%20%20%20%20%20%20%20%20%20.pdf</a:t>
            </a:r>
            <a:endParaRPr lang="ru-RU" altLang="ru-RU" sz="1300" u="sng" dirty="0">
              <a:solidFill>
                <a:srgbClr val="0000FF"/>
              </a:solidFill>
            </a:endParaRPr>
          </a:p>
        </p:txBody>
      </p:sp>
    </p:spTree>
    <p:extLst>
      <p:ext uri="{BB962C8B-B14F-4D97-AF65-F5344CB8AC3E}">
        <p14:creationId xmlns:p14="http://schemas.microsoft.com/office/powerpoint/2010/main" val="8978289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PAŞII EXPORTATORULUI PENTRU EXPORTUL PRODUCŢIEI AGROALIMENTAIRE DIN REPUBLICA MOLDOVA</a:t>
            </a:r>
            <a:endParaRPr lang="ro-RO" dirty="0">
              <a:solidFill>
                <a:srgbClr val="0000CC"/>
              </a:solidFill>
            </a:endParaRPr>
          </a:p>
        </p:txBody>
      </p:sp>
      <p:sp>
        <p:nvSpPr>
          <p:cNvPr id="11" name="Прямоугольник 2"/>
          <p:cNvSpPr>
            <a:spLocks noChangeArrowheads="1"/>
          </p:cNvSpPr>
          <p:nvPr/>
        </p:nvSpPr>
        <p:spPr bwMode="auto">
          <a:xfrm>
            <a:off x="351648" y="1682946"/>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b="1" dirty="0">
                <a:solidFill>
                  <a:srgbClr val="FF0000"/>
                </a:solidFill>
              </a:rPr>
              <a:t>5</a:t>
            </a:r>
            <a:r>
              <a:rPr lang="en-US" altLang="en-US" b="1" dirty="0">
                <a:solidFill>
                  <a:srgbClr val="FF0000"/>
                </a:solidFill>
              </a:rPr>
              <a:t>.</a:t>
            </a:r>
            <a:r>
              <a:rPr lang="ro-RO" altLang="en-US" b="1" dirty="0">
                <a:solidFill>
                  <a:srgbClr val="FF0000"/>
                </a:solidFill>
              </a:rPr>
              <a:t>2</a:t>
            </a:r>
            <a:r>
              <a:rPr lang="en-US" altLang="en-US" b="1" dirty="0">
                <a:solidFill>
                  <a:srgbClr val="FF0000"/>
                </a:solidFill>
              </a:rPr>
              <a:t>. C</a:t>
            </a:r>
            <a:r>
              <a:rPr lang="ro-RO" b="1" dirty="0">
                <a:solidFill>
                  <a:srgbClr val="FF0000"/>
                </a:solidFill>
              </a:rPr>
              <a:t>ATEGORII DE CLIENŢI IMPLICAŢI ÎN PROCEDURILE DE EXPORT-IMPORT</a:t>
            </a:r>
            <a:r>
              <a:rPr lang="ro-MO" altLang="en-US" b="1" dirty="0">
                <a:solidFill>
                  <a:srgbClr val="FF0000"/>
                </a:solidFill>
              </a:rPr>
              <a:t>:</a:t>
            </a:r>
            <a:endParaRPr lang="en-US" altLang="en-US" b="1" dirty="0">
              <a:solidFill>
                <a:srgbClr val="FF0000"/>
              </a:solidFill>
            </a:endParaRPr>
          </a:p>
        </p:txBody>
      </p:sp>
      <p:pic>
        <p:nvPicPr>
          <p:cNvPr id="3" name="Рисунок 2">
            <a:extLst>
              <a:ext uri="{FF2B5EF4-FFF2-40B4-BE49-F238E27FC236}">
                <a16:creationId xmlns:a16="http://schemas.microsoft.com/office/drawing/2014/main" id="{188B302E-6395-4518-88C2-DDF588081CE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10" name="Прямоугольник 9"/>
          <p:cNvSpPr/>
          <p:nvPr/>
        </p:nvSpPr>
        <p:spPr>
          <a:xfrm>
            <a:off x="719666" y="2222774"/>
            <a:ext cx="8486723" cy="3154710"/>
          </a:xfrm>
          <a:prstGeom prst="rect">
            <a:avLst/>
          </a:prstGeom>
        </p:spPr>
        <p:txBody>
          <a:bodyPr wrap="square">
            <a:spAutoFit/>
          </a:bodyPr>
          <a:lstStyle/>
          <a:p>
            <a:pPr>
              <a:spcAft>
                <a:spcPts val="600"/>
              </a:spcAft>
            </a:pPr>
            <a:r>
              <a:rPr lang="ro-MO" sz="3200" b="1" dirty="0">
                <a:solidFill>
                  <a:srgbClr val="0000FF"/>
                </a:solidFill>
              </a:rPr>
              <a:t>IMPORTATORUL</a:t>
            </a:r>
            <a:endParaRPr lang="ru-RU" sz="3200" b="1" dirty="0">
              <a:solidFill>
                <a:srgbClr val="0000FF"/>
              </a:solidFill>
            </a:endParaRPr>
          </a:p>
          <a:p>
            <a:r>
              <a:rPr lang="ro-MO" dirty="0"/>
              <a:t>Importatorul se identifică prin autoevaluările Exportatorului, mai concret prin: </a:t>
            </a:r>
          </a:p>
          <a:p>
            <a:pPr marL="400050" indent="-400050">
              <a:buAutoNum type="romanLcParenBoth"/>
            </a:pPr>
            <a:r>
              <a:rPr lang="ro-MO" dirty="0"/>
              <a:t>relații directe și permanente cu importatorii cunoscuți din tranzacțiile anterioare; </a:t>
            </a:r>
          </a:p>
          <a:p>
            <a:pPr marL="400050" indent="-400050">
              <a:buAutoNum type="romanLcParenBoth"/>
            </a:pPr>
            <a:r>
              <a:rPr lang="ro-MO" dirty="0"/>
              <a:t>recomandat de către un alt client dintr-o tranzacție anterioară; </a:t>
            </a:r>
          </a:p>
          <a:p>
            <a:pPr marL="400050" indent="-400050">
              <a:buAutoNum type="romanLcParenBoth"/>
            </a:pPr>
            <a:r>
              <a:rPr lang="ro-MO" dirty="0"/>
              <a:t>ofertă sau contraofertă (în scris sau orală); </a:t>
            </a:r>
          </a:p>
          <a:p>
            <a:pPr marL="400050" indent="-400050">
              <a:buAutoNum type="romanLcParenBoth"/>
            </a:pPr>
            <a:r>
              <a:rPr lang="ro-MO" dirty="0"/>
              <a:t>participarea la expozițiile de specialitate în țările importatoare; </a:t>
            </a:r>
          </a:p>
          <a:p>
            <a:pPr marL="400050" indent="-400050">
              <a:buAutoNum type="romanLcParenBoth"/>
            </a:pPr>
            <a:r>
              <a:rPr lang="ro-MO" dirty="0"/>
              <a:t>anunț publicitar sau companie publicitară, inclusiv prin intermediul comerţului electronic internațional şi surselor Internet. </a:t>
            </a:r>
            <a:endParaRPr lang="ro-MO" b="1" dirty="0"/>
          </a:p>
          <a:p>
            <a:r>
              <a:rPr lang="ro-MO" b="1" dirty="0"/>
              <a:t>Identificarea Importatorului este o procedură complicată şi importantă, de aceea se va face cu o atenţie deosebită.</a:t>
            </a:r>
            <a:endParaRPr lang="ru-RU" dirty="0"/>
          </a:p>
        </p:txBody>
      </p:sp>
      <p:pic>
        <p:nvPicPr>
          <p:cNvPr id="9" name="Рисунок 8" descr="D:\GENERAL ACSA Information\ACSA Proiecte\2016. DCFTA faza 2 Import-Export\Ghidul Export 2016\Foto\02 Importator.jpg"/>
          <p:cNvPicPr/>
          <p:nvPr/>
        </p:nvPicPr>
        <p:blipFill>
          <a:blip r:embed="rId5" cstate="print">
            <a:extLst>
              <a:ext uri="{28A0092B-C50C-407E-A947-70E740481C1C}">
                <a14:useLocalDpi xmlns:a14="http://schemas.microsoft.com/office/drawing/2010/main"/>
              </a:ext>
            </a:extLst>
          </a:blip>
          <a:srcRect/>
          <a:stretch>
            <a:fillRect/>
          </a:stretch>
        </p:blipFill>
        <p:spPr bwMode="auto">
          <a:xfrm>
            <a:off x="9461781" y="2308794"/>
            <a:ext cx="2112152" cy="3259667"/>
          </a:xfrm>
          <a:prstGeom prst="rect">
            <a:avLst/>
          </a:prstGeom>
          <a:noFill/>
          <a:ln>
            <a:noFill/>
          </a:ln>
        </p:spPr>
      </p:pic>
      <p:sp>
        <p:nvSpPr>
          <p:cNvPr id="5" name="TextBox 4">
            <a:extLst>
              <a:ext uri="{FF2B5EF4-FFF2-40B4-BE49-F238E27FC236}">
                <a16:creationId xmlns:a16="http://schemas.microsoft.com/office/drawing/2014/main" id="{D1E5A077-6C88-4CD2-AB0E-FC197B166627}"/>
              </a:ext>
            </a:extLst>
          </p:cNvPr>
          <p:cNvSpPr txBox="1"/>
          <p:nvPr/>
        </p:nvSpPr>
        <p:spPr>
          <a:xfrm>
            <a:off x="538511" y="5316368"/>
            <a:ext cx="9563021" cy="1200329"/>
          </a:xfrm>
          <a:prstGeom prst="rect">
            <a:avLst/>
          </a:prstGeom>
          <a:noFill/>
        </p:spPr>
        <p:txBody>
          <a:bodyPr wrap="square" rtlCol="0">
            <a:spAutoFit/>
          </a:bodyPr>
          <a:lstStyle/>
          <a:p>
            <a:pPr algn="just"/>
            <a:r>
              <a:rPr lang="ro-RO" b="1" dirty="0">
                <a:solidFill>
                  <a:srgbClr val="FF0000"/>
                </a:solidFill>
              </a:rPr>
              <a:t>IMPORTANT: </a:t>
            </a:r>
            <a:r>
              <a:rPr lang="x-none" sz="1800" dirty="0">
                <a:solidFill>
                  <a:srgbClr val="0000CC"/>
                </a:solidFill>
                <a:effectLst/>
                <a:latin typeface="Calibri" panose="020F0502020204030204" pitchFamily="34" charset="0"/>
                <a:ea typeface="Calibri" panose="020F0502020204030204" pitchFamily="34" charset="0"/>
              </a:rPr>
              <a:t>Contractul </a:t>
            </a:r>
            <a:r>
              <a:rPr lang="x-none" sz="1800" dirty="0" err="1">
                <a:solidFill>
                  <a:srgbClr val="0000CC"/>
                </a:solidFill>
                <a:effectLst/>
                <a:latin typeface="Calibri" panose="020F0502020204030204" pitchFamily="34" charset="0"/>
                <a:ea typeface="Calibri" panose="020F0502020204030204" pitchFamily="34" charset="0"/>
              </a:rPr>
              <a:t>internaţional</a:t>
            </a:r>
            <a:r>
              <a:rPr lang="x-none" sz="1800" dirty="0">
                <a:solidFill>
                  <a:srgbClr val="0000CC"/>
                </a:solidFill>
                <a:effectLst/>
                <a:latin typeface="Calibri" panose="020F0502020204030204" pitchFamily="34" charset="0"/>
                <a:ea typeface="Calibri" panose="020F0502020204030204" pitchFamily="34" charset="0"/>
              </a:rPr>
              <a:t> de export-import se </a:t>
            </a:r>
            <a:r>
              <a:rPr lang="x-none" sz="1800" dirty="0" err="1">
                <a:solidFill>
                  <a:srgbClr val="0000CC"/>
                </a:solidFill>
                <a:effectLst/>
                <a:latin typeface="Calibri" panose="020F0502020204030204" pitchFamily="34" charset="0"/>
                <a:ea typeface="Calibri" panose="020F0502020204030204" pitchFamily="34" charset="0"/>
              </a:rPr>
              <a:t>pregăteşte</a:t>
            </a:r>
            <a:r>
              <a:rPr lang="x-none" sz="1800" dirty="0">
                <a:solidFill>
                  <a:srgbClr val="0000CC"/>
                </a:solidFill>
                <a:effectLst/>
                <a:latin typeface="Calibri" panose="020F0502020204030204" pitchFamily="34" charset="0"/>
                <a:ea typeface="Calibri" panose="020F0502020204030204" pitchFamily="34" charset="0"/>
              </a:rPr>
              <a:t> de Importator (cumpărător) în original (sau prin consultarea ambelor </a:t>
            </a:r>
            <a:r>
              <a:rPr lang="x-none" sz="1800" dirty="0" err="1">
                <a:solidFill>
                  <a:srgbClr val="0000CC"/>
                </a:solidFill>
                <a:effectLst/>
                <a:latin typeface="Calibri" panose="020F0502020204030204" pitchFamily="34" charset="0"/>
                <a:ea typeface="Calibri" panose="020F0502020204030204" pitchFamily="34" charset="0"/>
              </a:rPr>
              <a:t>părţi</a:t>
            </a:r>
            <a:r>
              <a:rPr lang="x-none" sz="1800" dirty="0">
                <a:solidFill>
                  <a:srgbClr val="0000CC"/>
                </a:solidFill>
                <a:effectLst/>
                <a:latin typeface="Calibri" panose="020F0502020204030204" pitchFamily="34" charset="0"/>
                <a:ea typeface="Calibri" panose="020F0502020204030204" pitchFamily="34" charset="0"/>
              </a:rPr>
              <a:t> Importator </a:t>
            </a:r>
            <a:r>
              <a:rPr lang="x-none" sz="1800" dirty="0" err="1">
                <a:solidFill>
                  <a:srgbClr val="0000CC"/>
                </a:solidFill>
                <a:effectLst/>
                <a:latin typeface="Calibri" panose="020F0502020204030204" pitchFamily="34" charset="0"/>
                <a:ea typeface="Calibri" panose="020F0502020204030204" pitchFamily="34" charset="0"/>
              </a:rPr>
              <a:t>şi</a:t>
            </a:r>
            <a:r>
              <a:rPr lang="x-none" sz="1800" dirty="0">
                <a:solidFill>
                  <a:srgbClr val="0000CC"/>
                </a:solidFill>
                <a:effectLst/>
                <a:latin typeface="Calibri" panose="020F0502020204030204" pitchFamily="34" charset="0"/>
                <a:ea typeface="Calibri" panose="020F0502020204030204" pitchFamily="34" charset="0"/>
              </a:rPr>
              <a:t> Exportator), autentificat cu </a:t>
            </a:r>
            <a:r>
              <a:rPr lang="x-none" sz="1800" dirty="0" err="1">
                <a:solidFill>
                  <a:srgbClr val="0000CC"/>
                </a:solidFill>
                <a:effectLst/>
                <a:latin typeface="Calibri" panose="020F0502020204030204" pitchFamily="34" charset="0"/>
                <a:ea typeface="Calibri" panose="020F0502020204030204" pitchFamily="34" charset="0"/>
              </a:rPr>
              <a:t>ştampilele</a:t>
            </a:r>
            <a:r>
              <a:rPr lang="x-none" sz="1800" dirty="0">
                <a:solidFill>
                  <a:srgbClr val="0000CC"/>
                </a:solidFill>
                <a:effectLst/>
                <a:latin typeface="Calibri" panose="020F0502020204030204" pitchFamily="34" charset="0"/>
                <a:ea typeface="Calibri" panose="020F0502020204030204" pitchFamily="34" charset="0"/>
              </a:rPr>
              <a:t> </a:t>
            </a:r>
            <a:r>
              <a:rPr lang="x-none" sz="1800" dirty="0" err="1">
                <a:solidFill>
                  <a:srgbClr val="0000CC"/>
                </a:solidFill>
                <a:effectLst/>
                <a:latin typeface="Calibri" panose="020F0502020204030204" pitchFamily="34" charset="0"/>
                <a:ea typeface="Calibri" panose="020F0502020204030204" pitchFamily="34" charset="0"/>
              </a:rPr>
              <a:t>şi</a:t>
            </a:r>
            <a:r>
              <a:rPr lang="x-none" sz="1800" dirty="0">
                <a:solidFill>
                  <a:srgbClr val="0000CC"/>
                </a:solidFill>
                <a:effectLst/>
                <a:latin typeface="Calibri" panose="020F0502020204030204" pitchFamily="34" charset="0"/>
                <a:ea typeface="Calibri" panose="020F0502020204030204" pitchFamily="34" charset="0"/>
              </a:rPr>
              <a:t> semnăturile persoanelor responsabile ale Exportatorului (vânzător) </a:t>
            </a:r>
            <a:r>
              <a:rPr lang="x-none" sz="1800" dirty="0" err="1">
                <a:solidFill>
                  <a:srgbClr val="0000CC"/>
                </a:solidFill>
                <a:effectLst/>
                <a:latin typeface="Calibri" panose="020F0502020204030204" pitchFamily="34" charset="0"/>
                <a:ea typeface="Calibri" panose="020F0502020204030204" pitchFamily="34" charset="0"/>
              </a:rPr>
              <a:t>şi</a:t>
            </a:r>
            <a:r>
              <a:rPr lang="x-none" sz="1800" dirty="0">
                <a:solidFill>
                  <a:srgbClr val="0000CC"/>
                </a:solidFill>
                <a:effectLst/>
                <a:latin typeface="Calibri" panose="020F0502020204030204" pitchFamily="34" charset="0"/>
                <a:ea typeface="Calibri" panose="020F0502020204030204" pitchFamily="34" charset="0"/>
              </a:rPr>
              <a:t> Importatorului (cumpărător), precum un original </a:t>
            </a:r>
            <a:r>
              <a:rPr lang="x-none" sz="1800" dirty="0" err="1">
                <a:solidFill>
                  <a:srgbClr val="0000CC"/>
                </a:solidFill>
                <a:effectLst/>
                <a:latin typeface="Calibri" panose="020F0502020204030204" pitchFamily="34" charset="0"/>
                <a:ea typeface="Calibri" panose="020F0502020204030204" pitchFamily="34" charset="0"/>
              </a:rPr>
              <a:t>şi</a:t>
            </a:r>
            <a:r>
              <a:rPr lang="x-none" sz="1800" dirty="0">
                <a:solidFill>
                  <a:srgbClr val="0000CC"/>
                </a:solidFill>
                <a:effectLst/>
                <a:latin typeface="Calibri" panose="020F0502020204030204" pitchFamily="34" charset="0"/>
                <a:ea typeface="Calibri" panose="020F0502020204030204" pitchFamily="34" charset="0"/>
              </a:rPr>
              <a:t> o copie al acestui contract pentru prezentare în vamă internă. </a:t>
            </a:r>
            <a:endParaRPr lang="ru-RU" dirty="0">
              <a:solidFill>
                <a:srgbClr val="0000CC"/>
              </a:solidFill>
            </a:endParaRPr>
          </a:p>
        </p:txBody>
      </p:sp>
    </p:spTree>
    <p:extLst>
      <p:ext uri="{BB962C8B-B14F-4D97-AF65-F5344CB8AC3E}">
        <p14:creationId xmlns:p14="http://schemas.microsoft.com/office/powerpoint/2010/main" val="429165308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PAŞII EXPORTATORULUI PENTRU EXPORTUL PRODUCŢIEI AGROALIMENTAIRE DIN REPUBLICA MOLDOVA</a:t>
            </a:r>
            <a:endParaRPr lang="ro-RO" dirty="0">
              <a:solidFill>
                <a:srgbClr val="0000CC"/>
              </a:solidFill>
            </a:endParaRPr>
          </a:p>
        </p:txBody>
      </p:sp>
      <p:sp>
        <p:nvSpPr>
          <p:cNvPr id="11" name="Прямоугольник 2"/>
          <p:cNvSpPr>
            <a:spLocks noChangeArrowheads="1"/>
          </p:cNvSpPr>
          <p:nvPr/>
        </p:nvSpPr>
        <p:spPr bwMode="auto">
          <a:xfrm>
            <a:off x="351648" y="1682946"/>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b="1" dirty="0">
                <a:solidFill>
                  <a:srgbClr val="FF0000"/>
                </a:solidFill>
              </a:rPr>
              <a:t>5</a:t>
            </a:r>
            <a:r>
              <a:rPr lang="en-US" altLang="en-US" b="1" dirty="0">
                <a:solidFill>
                  <a:srgbClr val="FF0000"/>
                </a:solidFill>
              </a:rPr>
              <a:t>.</a:t>
            </a:r>
            <a:r>
              <a:rPr lang="ro-RO" altLang="en-US" b="1" dirty="0">
                <a:solidFill>
                  <a:srgbClr val="FF0000"/>
                </a:solidFill>
              </a:rPr>
              <a:t>2</a:t>
            </a:r>
            <a:r>
              <a:rPr lang="en-US" altLang="en-US" b="1" dirty="0">
                <a:solidFill>
                  <a:srgbClr val="FF0000"/>
                </a:solidFill>
              </a:rPr>
              <a:t>. C</a:t>
            </a:r>
            <a:r>
              <a:rPr lang="ro-RO" b="1" dirty="0">
                <a:solidFill>
                  <a:srgbClr val="FF0000"/>
                </a:solidFill>
              </a:rPr>
              <a:t>ATEGORII DE CLIENŢI IMPLICAŢI ÎN PROCEDURILE DE EXPORT-IMPORT</a:t>
            </a:r>
            <a:r>
              <a:rPr lang="ro-MO" altLang="en-US" b="1" dirty="0">
                <a:solidFill>
                  <a:srgbClr val="FF0000"/>
                </a:solidFill>
              </a:rPr>
              <a:t>:</a:t>
            </a:r>
            <a:endParaRPr lang="en-US" altLang="en-US" b="1" dirty="0">
              <a:solidFill>
                <a:srgbClr val="FF0000"/>
              </a:solidFill>
            </a:endParaRPr>
          </a:p>
        </p:txBody>
      </p:sp>
      <p:pic>
        <p:nvPicPr>
          <p:cNvPr id="3" name="Рисунок 2">
            <a:extLst>
              <a:ext uri="{FF2B5EF4-FFF2-40B4-BE49-F238E27FC236}">
                <a16:creationId xmlns:a16="http://schemas.microsoft.com/office/drawing/2014/main" id="{188B302E-6395-4518-88C2-DDF588081CE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10" name="Прямоугольник 9"/>
          <p:cNvSpPr/>
          <p:nvPr/>
        </p:nvSpPr>
        <p:spPr>
          <a:xfrm>
            <a:off x="719666" y="2222774"/>
            <a:ext cx="8486723" cy="3754874"/>
          </a:xfrm>
          <a:prstGeom prst="rect">
            <a:avLst/>
          </a:prstGeom>
        </p:spPr>
        <p:txBody>
          <a:bodyPr wrap="square">
            <a:spAutoFit/>
          </a:bodyPr>
          <a:lstStyle/>
          <a:p>
            <a:r>
              <a:rPr lang="ro-MO" sz="2800" b="1" dirty="0">
                <a:solidFill>
                  <a:srgbClr val="0000FF"/>
                </a:solidFill>
              </a:rPr>
              <a:t>ORGANISME DE EVALUARE A CONFORMITĂŢI (OEC) PRODUSELOR AGROALIMENTARE</a:t>
            </a:r>
            <a:endParaRPr lang="ru-RU" sz="2800" b="1" dirty="0">
              <a:solidFill>
                <a:srgbClr val="0000FF"/>
              </a:solidFill>
            </a:endParaRPr>
          </a:p>
          <a:p>
            <a:pPr marL="285750" indent="-285750" algn="just">
              <a:spcBef>
                <a:spcPts val="1200"/>
              </a:spcBef>
              <a:buFont typeface="Wingdings" pitchFamily="2" charset="2"/>
              <a:buChar char="Ø"/>
            </a:pPr>
            <a:r>
              <a:rPr lang="ro-MO" b="1" dirty="0"/>
              <a:t>Organismele de Evaluare a Conformităţi (OEC)</a:t>
            </a:r>
            <a:r>
              <a:rPr lang="ro-MO" dirty="0"/>
              <a:t> sunt entităţi juridice activitatea cărora are ca scop de a demonstra că un produs (marfă), identificat corespunzător, este conform cu un anumit document normativ de circulaţie naţională sau internațională.</a:t>
            </a:r>
            <a:endParaRPr lang="ru-RU" dirty="0"/>
          </a:p>
          <a:p>
            <a:pPr marL="285750" indent="-285750" algn="just">
              <a:spcBef>
                <a:spcPts val="1200"/>
              </a:spcBef>
              <a:buFont typeface="Wingdings" pitchFamily="2" charset="2"/>
              <a:buChar char="Ø"/>
            </a:pPr>
            <a:r>
              <a:rPr lang="ro-MO" b="1" dirty="0"/>
              <a:t>Centrul Naţional de Acreditare din Republicii Moldova (MOLDAC)</a:t>
            </a:r>
            <a:r>
              <a:rPr lang="ro-MO" dirty="0"/>
              <a:t>, în baza Legilor nr.186 din 24.04.2003 şi nr.235 din 01.12.2011, este instituţie publică centrală responsabilă de activităţile de acreditare şi de evaluare a Organismelor de Evaluare a Conformităţi (OEC). Pentru a identifica OEC şi Laboratoarele de încercare, verificări metrologice, analize medicale şi de etalonare, contactaţi sursa web: </a:t>
            </a:r>
            <a:r>
              <a:rPr lang="ro-MO" b="1" u="sng" dirty="0">
                <a:hlinkClick r:id="rId5"/>
              </a:rPr>
              <a:t>http://www.acreditare.md/pageview.php?l=ro&amp;idc=175&amp;t=Registre-OEC-acreditate</a:t>
            </a:r>
            <a:r>
              <a:rPr lang="ro-MO" dirty="0"/>
              <a:t>.</a:t>
            </a:r>
            <a:endParaRPr lang="ru-RU" dirty="0"/>
          </a:p>
        </p:txBody>
      </p:sp>
      <p:pic>
        <p:nvPicPr>
          <p:cNvPr id="9" name="Рисунок 8" descr="D:\GENERAL ACSA Information\ACSA Proiecte\2016. DCFTA faza 2 Import-Export\Ghidul Export 2016\Foto\03. Certificator integru.tif"/>
          <p:cNvPicPr/>
          <p:nvPr/>
        </p:nvPicPr>
        <p:blipFill>
          <a:blip r:embed="rId6" cstate="email">
            <a:extLst>
              <a:ext uri="{28A0092B-C50C-407E-A947-70E740481C1C}">
                <a14:useLocalDpi xmlns:a14="http://schemas.microsoft.com/office/drawing/2010/main"/>
              </a:ext>
            </a:extLst>
          </a:blip>
          <a:srcRect/>
          <a:stretch>
            <a:fillRect/>
          </a:stretch>
        </p:blipFill>
        <p:spPr bwMode="auto">
          <a:xfrm>
            <a:off x="9562216" y="2528797"/>
            <a:ext cx="1783118" cy="3142827"/>
          </a:xfrm>
          <a:prstGeom prst="rect">
            <a:avLst/>
          </a:prstGeom>
          <a:noFill/>
          <a:ln>
            <a:noFill/>
          </a:ln>
        </p:spPr>
      </p:pic>
    </p:spTree>
    <p:extLst>
      <p:ext uri="{BB962C8B-B14F-4D97-AF65-F5344CB8AC3E}">
        <p14:creationId xmlns:p14="http://schemas.microsoft.com/office/powerpoint/2010/main" val="285826335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PAŞII EXPORTATORULUI PENTRU EXPORTUL PRODUCŢIEI AGROALIMENTAIRE DIN REPUBLICA MOLDOVA</a:t>
            </a:r>
            <a:endParaRPr lang="ro-RO" dirty="0">
              <a:solidFill>
                <a:srgbClr val="0000CC"/>
              </a:solidFill>
            </a:endParaRPr>
          </a:p>
        </p:txBody>
      </p:sp>
      <p:sp>
        <p:nvSpPr>
          <p:cNvPr id="11" name="Прямоугольник 2"/>
          <p:cNvSpPr>
            <a:spLocks noChangeArrowheads="1"/>
          </p:cNvSpPr>
          <p:nvPr/>
        </p:nvSpPr>
        <p:spPr bwMode="auto">
          <a:xfrm>
            <a:off x="351648"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b="1" dirty="0">
                <a:solidFill>
                  <a:srgbClr val="FF0000"/>
                </a:solidFill>
              </a:rPr>
              <a:t>5</a:t>
            </a:r>
            <a:r>
              <a:rPr lang="en-US" altLang="en-US" b="1" dirty="0">
                <a:solidFill>
                  <a:srgbClr val="FF0000"/>
                </a:solidFill>
              </a:rPr>
              <a:t>.</a:t>
            </a:r>
            <a:r>
              <a:rPr lang="ro-RO" altLang="en-US" b="1" dirty="0">
                <a:solidFill>
                  <a:srgbClr val="FF0000"/>
                </a:solidFill>
              </a:rPr>
              <a:t>2</a:t>
            </a:r>
            <a:r>
              <a:rPr lang="en-US" altLang="en-US" b="1" dirty="0">
                <a:solidFill>
                  <a:srgbClr val="FF0000"/>
                </a:solidFill>
              </a:rPr>
              <a:t>. C</a:t>
            </a:r>
            <a:r>
              <a:rPr lang="ro-RO" b="1" dirty="0">
                <a:solidFill>
                  <a:srgbClr val="FF0000"/>
                </a:solidFill>
              </a:rPr>
              <a:t>ATEGORII DE CLIENŢI IMPLICAŢI ÎN PROCEDURILE DE EXPORT-IMPORT</a:t>
            </a:r>
            <a:r>
              <a:rPr lang="ro-MO" altLang="en-US" b="1" dirty="0">
                <a:solidFill>
                  <a:srgbClr val="FF0000"/>
                </a:solidFill>
              </a:rPr>
              <a:t>:</a:t>
            </a:r>
            <a:endParaRPr lang="en-US" altLang="en-US" b="1" dirty="0">
              <a:solidFill>
                <a:srgbClr val="FF0000"/>
              </a:solidFill>
            </a:endParaRPr>
          </a:p>
        </p:txBody>
      </p:sp>
      <p:pic>
        <p:nvPicPr>
          <p:cNvPr id="3" name="Рисунок 2">
            <a:extLst>
              <a:ext uri="{FF2B5EF4-FFF2-40B4-BE49-F238E27FC236}">
                <a16:creationId xmlns:a16="http://schemas.microsoft.com/office/drawing/2014/main" id="{188B302E-6395-4518-88C2-DDF588081CE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10" name="Прямоугольник 9"/>
          <p:cNvSpPr/>
          <p:nvPr/>
        </p:nvSpPr>
        <p:spPr>
          <a:xfrm>
            <a:off x="482600" y="1991915"/>
            <a:ext cx="8486723" cy="4539704"/>
          </a:xfrm>
          <a:prstGeom prst="rect">
            <a:avLst/>
          </a:prstGeom>
        </p:spPr>
        <p:txBody>
          <a:bodyPr wrap="square">
            <a:spAutoFit/>
          </a:bodyPr>
          <a:lstStyle/>
          <a:p>
            <a:pPr>
              <a:spcAft>
                <a:spcPts val="600"/>
              </a:spcAft>
            </a:pPr>
            <a:r>
              <a:rPr lang="ro-MO" sz="2400" b="1" dirty="0">
                <a:solidFill>
                  <a:srgbClr val="0000FF"/>
                </a:solidFill>
              </a:rPr>
              <a:t>AUTORITATEA NAŢIONALĂ DE REGLEMENTARE ŞI CONTROL PENTRU SIGURANŢA ALIMENTELOR</a:t>
            </a:r>
            <a:endParaRPr lang="ru-RU" sz="2400" b="1" dirty="0">
              <a:solidFill>
                <a:srgbClr val="0000FF"/>
              </a:solidFill>
            </a:endParaRPr>
          </a:p>
          <a:p>
            <a:pPr marL="285750" indent="-285750">
              <a:spcBef>
                <a:spcPts val="600"/>
              </a:spcBef>
              <a:buFont typeface="Wingdings" pitchFamily="2" charset="2"/>
              <a:buChar char="Ø"/>
            </a:pPr>
            <a:r>
              <a:rPr lang="ro-MO" sz="1700" dirty="0"/>
              <a:t>În relaţiile de export – import al produselor agroalimentare, un rol important îl are </a:t>
            </a:r>
            <a:r>
              <a:rPr lang="ro-MO" sz="1700" b="1" dirty="0"/>
              <a:t>Agenţia Naţională pentru Siguranţa Alimentelor (ANSA)</a:t>
            </a:r>
            <a:r>
              <a:rPr lang="ro-MO" sz="1700" dirty="0"/>
              <a:t> cu subdiviziunile teritoriale subordonate Direcţiilor Raionale/Municipale pentru Siguranţa Alimentelor (DRSA). </a:t>
            </a:r>
          </a:p>
          <a:p>
            <a:pPr marL="285750" indent="-285750">
              <a:spcBef>
                <a:spcPts val="600"/>
              </a:spcBef>
              <a:buFont typeface="Wingdings" pitchFamily="2" charset="2"/>
              <a:buChar char="Ø"/>
            </a:pPr>
            <a:r>
              <a:rPr lang="ro-MO" sz="1700" dirty="0"/>
              <a:t>ANSA este o autoritate națională responsabilă de implementarea politicii statului în domeniul reglementării şi controlului pentru siguranţa alimentelor şi în domeniul sanitar-veterinar, zootehnic, al protecţiei plantelor şi carantinei fitosanitare, controlului semincer, calităţii produselor primare, produselor alimentare şi a hranei pentru animale.</a:t>
            </a:r>
            <a:endParaRPr lang="ru-RU" sz="1700" dirty="0"/>
          </a:p>
          <a:p>
            <a:pPr marL="285750" indent="-285750">
              <a:spcBef>
                <a:spcPts val="600"/>
              </a:spcBef>
              <a:buFont typeface="Wingdings" pitchFamily="2" charset="2"/>
              <a:buChar char="Ø"/>
            </a:pPr>
            <a:r>
              <a:rPr lang="ro-MO" sz="1700" dirty="0"/>
              <a:t>ANSA, în baza inspecţiilor şi investigațiilor de laborator efectuate de subdiviziunile teritoriale şi Laboratoarele de investigaţii, certifică şi eliberează Certificatul fitosanitar şi Certificatul de inofensivitate, pentru exportul sau importul produselor de origine vegetală, precum şi Avizul sanitar-veterinar şi Documentul </a:t>
            </a:r>
            <a:r>
              <a:rPr lang="ro-MO" sz="1700" dirty="0" err="1"/>
              <a:t>Sanitar-Veterinar</a:t>
            </a:r>
            <a:r>
              <a:rPr lang="ro-MO" sz="1700" dirty="0"/>
              <a:t> Comun de Intrare (DSVCI) pentru produsele de origine animală. Detalii despre procedurile de import-export, certificare şi autorizare la sursa web: </a:t>
            </a:r>
            <a:r>
              <a:rPr lang="ro-MO" sz="1700" b="1" u="sng" dirty="0">
                <a:hlinkClick r:id="rId5"/>
              </a:rPr>
              <a:t>http://ansa.gov.md/ro/importexport.html</a:t>
            </a:r>
            <a:r>
              <a:rPr lang="ro-MO" sz="1700" b="1" u="sng" dirty="0"/>
              <a:t>.</a:t>
            </a:r>
            <a:endParaRPr lang="ru-RU" sz="1700" dirty="0"/>
          </a:p>
        </p:txBody>
      </p:sp>
      <p:pic>
        <p:nvPicPr>
          <p:cNvPr id="14" name="Рисунок 13" descr="C:\Users\ACSA1\Pictures\Inspect. ANSA.tif"/>
          <p:cNvPicPr/>
          <p:nvPr/>
        </p:nvPicPr>
        <p:blipFill>
          <a:blip r:embed="rId6" cstate="print">
            <a:extLst>
              <a:ext uri="{28A0092B-C50C-407E-A947-70E740481C1C}">
                <a14:useLocalDpi xmlns:a14="http://schemas.microsoft.com/office/drawing/2010/main"/>
              </a:ext>
            </a:extLst>
          </a:blip>
          <a:srcRect/>
          <a:stretch>
            <a:fillRect/>
          </a:stretch>
        </p:blipFill>
        <p:spPr bwMode="auto">
          <a:xfrm>
            <a:off x="9695604" y="2376380"/>
            <a:ext cx="2048086" cy="3414819"/>
          </a:xfrm>
          <a:prstGeom prst="rect">
            <a:avLst/>
          </a:prstGeom>
          <a:noFill/>
          <a:ln>
            <a:noFill/>
          </a:ln>
        </p:spPr>
      </p:pic>
    </p:spTree>
    <p:extLst>
      <p:ext uri="{BB962C8B-B14F-4D97-AF65-F5344CB8AC3E}">
        <p14:creationId xmlns:p14="http://schemas.microsoft.com/office/powerpoint/2010/main" val="321054626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PAŞII EXPORTATORULUI PENTRU EXPORTUL PRODUCŢIEI AGROALIMENTAIRE DIN REPUBLICA MOLDOVA</a:t>
            </a:r>
            <a:endParaRPr lang="ro-RO" dirty="0">
              <a:solidFill>
                <a:srgbClr val="0000CC"/>
              </a:solidFill>
            </a:endParaRPr>
          </a:p>
        </p:txBody>
      </p:sp>
      <p:sp>
        <p:nvSpPr>
          <p:cNvPr id="11" name="Прямоугольник 2"/>
          <p:cNvSpPr>
            <a:spLocks noChangeArrowheads="1"/>
          </p:cNvSpPr>
          <p:nvPr/>
        </p:nvSpPr>
        <p:spPr bwMode="auto">
          <a:xfrm>
            <a:off x="312622" y="1487893"/>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b="1" dirty="0">
                <a:solidFill>
                  <a:srgbClr val="FF0000"/>
                </a:solidFill>
              </a:rPr>
              <a:t>5</a:t>
            </a:r>
            <a:r>
              <a:rPr lang="en-US" altLang="en-US" b="1" dirty="0">
                <a:solidFill>
                  <a:srgbClr val="FF0000"/>
                </a:solidFill>
              </a:rPr>
              <a:t>.</a:t>
            </a:r>
            <a:r>
              <a:rPr lang="ro-RO" altLang="en-US" b="1" dirty="0">
                <a:solidFill>
                  <a:srgbClr val="FF0000"/>
                </a:solidFill>
              </a:rPr>
              <a:t>2</a:t>
            </a:r>
            <a:r>
              <a:rPr lang="en-US" altLang="en-US" b="1" dirty="0">
                <a:solidFill>
                  <a:srgbClr val="FF0000"/>
                </a:solidFill>
              </a:rPr>
              <a:t>. C</a:t>
            </a:r>
            <a:r>
              <a:rPr lang="ro-RO" b="1" dirty="0">
                <a:solidFill>
                  <a:srgbClr val="FF0000"/>
                </a:solidFill>
              </a:rPr>
              <a:t>ATEGORII DE CLIENŢI IMPLICAŢI ÎN PROCEDURILE DE EXPORT-IMPORT</a:t>
            </a:r>
            <a:r>
              <a:rPr lang="ro-MO" altLang="en-US" b="1" dirty="0">
                <a:solidFill>
                  <a:srgbClr val="FF0000"/>
                </a:solidFill>
              </a:rPr>
              <a:t>:</a:t>
            </a:r>
            <a:endParaRPr lang="en-US" altLang="en-US" b="1" dirty="0">
              <a:solidFill>
                <a:srgbClr val="FF0000"/>
              </a:solidFill>
            </a:endParaRPr>
          </a:p>
        </p:txBody>
      </p:sp>
      <p:pic>
        <p:nvPicPr>
          <p:cNvPr id="3" name="Рисунок 2">
            <a:extLst>
              <a:ext uri="{FF2B5EF4-FFF2-40B4-BE49-F238E27FC236}">
                <a16:creationId xmlns:a16="http://schemas.microsoft.com/office/drawing/2014/main" id="{188B302E-6395-4518-88C2-DDF588081CE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10" name="Прямоугольник 9"/>
          <p:cNvSpPr/>
          <p:nvPr/>
        </p:nvSpPr>
        <p:spPr>
          <a:xfrm>
            <a:off x="719666" y="2044974"/>
            <a:ext cx="8486723" cy="4293483"/>
          </a:xfrm>
          <a:prstGeom prst="rect">
            <a:avLst/>
          </a:prstGeom>
        </p:spPr>
        <p:txBody>
          <a:bodyPr wrap="square">
            <a:spAutoFit/>
          </a:bodyPr>
          <a:lstStyle/>
          <a:p>
            <a:pPr>
              <a:spcAft>
                <a:spcPts val="600"/>
              </a:spcAft>
            </a:pPr>
            <a:r>
              <a:rPr lang="ro-MO" sz="3200" b="1" dirty="0">
                <a:solidFill>
                  <a:srgbClr val="0000FF"/>
                </a:solidFill>
              </a:rPr>
              <a:t>SERVICIUL VAMAL</a:t>
            </a:r>
            <a:endParaRPr lang="ru-RU" sz="3200" b="1" dirty="0">
              <a:solidFill>
                <a:srgbClr val="0000FF"/>
              </a:solidFill>
            </a:endParaRPr>
          </a:p>
          <a:p>
            <a:pPr marL="285750" indent="-285750" algn="just">
              <a:spcBef>
                <a:spcPts val="600"/>
              </a:spcBef>
              <a:buFont typeface="Wingdings" pitchFamily="2" charset="2"/>
              <a:buChar char="Ø"/>
            </a:pPr>
            <a:r>
              <a:rPr lang="ro-MO" dirty="0"/>
              <a:t>În conformitate cu Codul Vamal al Republicii Moldova (Codul Vamal nr. 1149 din 20.07.2000, sursa: </a:t>
            </a:r>
            <a:r>
              <a:rPr lang="ro-MO" b="1" u="sng" dirty="0"/>
              <a:t>http://lex.justice.md/index.php?action=view&amp;view=doc&amp;id=319745</a:t>
            </a:r>
            <a:r>
              <a:rPr lang="ro-MO" dirty="0"/>
              <a:t>) organele vamale constituie un sistem unic, format din Serviciul Vamal, birouri vamale şi posturi vamale. </a:t>
            </a:r>
          </a:p>
          <a:p>
            <a:pPr marL="285750" indent="-285750" algn="just">
              <a:spcBef>
                <a:spcPts val="600"/>
              </a:spcBef>
              <a:buFont typeface="Wingdings" pitchFamily="2" charset="2"/>
              <a:buChar char="Ø"/>
            </a:pPr>
            <a:r>
              <a:rPr lang="ro-MO" dirty="0"/>
              <a:t>Autoritatea centrală de specialitate care exercită conducerea efectivă a activităţii vamale este Serviciul Vamal al Republicii Moldova. Acesta emite, în limitele competenţei, acte normative în domeniul vamal, obligatorii pentru executare de către organele vamale, autorităţile publice, persoane fizice şi juridice. </a:t>
            </a:r>
          </a:p>
          <a:p>
            <a:pPr marL="285750" indent="-285750" algn="just">
              <a:spcBef>
                <a:spcPts val="600"/>
              </a:spcBef>
              <a:buFont typeface="Wingdings" pitchFamily="2" charset="2"/>
              <a:buChar char="Ø"/>
            </a:pPr>
            <a:r>
              <a:rPr lang="ro-MO" dirty="0"/>
              <a:t>Actele normative emise intră în vigoare în conformitate cu legislaţia, adică numai după publicare în Monitorul Oficial. </a:t>
            </a:r>
          </a:p>
          <a:p>
            <a:pPr marL="285750" indent="-285750" algn="just">
              <a:spcBef>
                <a:spcPts val="600"/>
              </a:spcBef>
              <a:buFont typeface="Wingdings" pitchFamily="2" charset="2"/>
              <a:buChar char="Ø"/>
            </a:pPr>
            <a:r>
              <a:rPr lang="ro-MO" dirty="0"/>
              <a:t>În cadrul Serviciului Vamal al Republicii Moldova funcţionează 3 birouri Vamale</a:t>
            </a:r>
            <a:endParaRPr lang="ru-RU" dirty="0"/>
          </a:p>
        </p:txBody>
      </p:sp>
      <p:pic>
        <p:nvPicPr>
          <p:cNvPr id="12" name="Рисунок 11" descr="D:\GENERAL ACSA Information\ACSA Proiecte\2016. DCFTA faza 2 Import-Export\01.Ghidul Export 2016\Foto\04. Vames.tif"/>
          <p:cNvPicPr/>
          <p:nvPr/>
        </p:nvPicPr>
        <p:blipFill rotWithShape="1">
          <a:blip r:embed="rId5" cstate="print">
            <a:extLst>
              <a:ext uri="{28A0092B-C50C-407E-A947-70E740481C1C}">
                <a14:useLocalDpi xmlns:a14="http://schemas.microsoft.com/office/drawing/2010/main"/>
              </a:ext>
            </a:extLst>
          </a:blip>
          <a:srcRect r="21722"/>
          <a:stretch/>
        </p:blipFill>
        <p:spPr bwMode="auto">
          <a:xfrm>
            <a:off x="9727987" y="2383640"/>
            <a:ext cx="2048063" cy="3410585"/>
          </a:xfrm>
          <a:prstGeom prst="rect">
            <a:avLst/>
          </a:prstGeom>
          <a:noFill/>
          <a:ln>
            <a:noFill/>
          </a:ln>
        </p:spPr>
      </p:pic>
    </p:spTree>
    <p:extLst>
      <p:ext uri="{BB962C8B-B14F-4D97-AF65-F5344CB8AC3E}">
        <p14:creationId xmlns:p14="http://schemas.microsoft.com/office/powerpoint/2010/main" val="321054626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PAŞII EXPORTATORULUI PENTRU EXPORTUL PRODUCŢIEI AGROALIMENTAIRE DIN REPUBLICA MOLDOVA</a:t>
            </a:r>
            <a:endParaRPr lang="ro-RO" dirty="0">
              <a:solidFill>
                <a:srgbClr val="0000CC"/>
              </a:solidFill>
            </a:endParaRPr>
          </a:p>
        </p:txBody>
      </p:sp>
      <p:sp>
        <p:nvSpPr>
          <p:cNvPr id="11" name="Прямоугольник 2"/>
          <p:cNvSpPr>
            <a:spLocks noChangeArrowheads="1"/>
          </p:cNvSpPr>
          <p:nvPr/>
        </p:nvSpPr>
        <p:spPr bwMode="auto">
          <a:xfrm>
            <a:off x="351648" y="1682946"/>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b="1" dirty="0">
                <a:solidFill>
                  <a:srgbClr val="FF0000"/>
                </a:solidFill>
              </a:rPr>
              <a:t>5</a:t>
            </a:r>
            <a:r>
              <a:rPr lang="en-US" altLang="en-US" b="1" dirty="0">
                <a:solidFill>
                  <a:srgbClr val="FF0000"/>
                </a:solidFill>
              </a:rPr>
              <a:t>.</a:t>
            </a:r>
            <a:r>
              <a:rPr lang="ro-RO" altLang="en-US" b="1" dirty="0">
                <a:solidFill>
                  <a:srgbClr val="FF0000"/>
                </a:solidFill>
              </a:rPr>
              <a:t>2</a:t>
            </a:r>
            <a:r>
              <a:rPr lang="en-US" altLang="en-US" b="1" dirty="0">
                <a:solidFill>
                  <a:srgbClr val="FF0000"/>
                </a:solidFill>
              </a:rPr>
              <a:t>. C</a:t>
            </a:r>
            <a:r>
              <a:rPr lang="ro-RO" b="1" dirty="0">
                <a:solidFill>
                  <a:srgbClr val="FF0000"/>
                </a:solidFill>
              </a:rPr>
              <a:t>ATEGORII DE CLIENŢI IMPLICAŢI ÎN PROCEDURILE DE EXPORT-IMPORT</a:t>
            </a:r>
            <a:r>
              <a:rPr lang="ro-MO" altLang="en-US" b="1" dirty="0">
                <a:solidFill>
                  <a:srgbClr val="FF0000"/>
                </a:solidFill>
              </a:rPr>
              <a:t>:</a:t>
            </a:r>
            <a:endParaRPr lang="en-US" altLang="en-US" b="1" dirty="0">
              <a:solidFill>
                <a:srgbClr val="FF0000"/>
              </a:solidFill>
            </a:endParaRPr>
          </a:p>
        </p:txBody>
      </p:sp>
      <p:pic>
        <p:nvPicPr>
          <p:cNvPr id="3" name="Рисунок 2">
            <a:extLst>
              <a:ext uri="{FF2B5EF4-FFF2-40B4-BE49-F238E27FC236}">
                <a16:creationId xmlns:a16="http://schemas.microsoft.com/office/drawing/2014/main" id="{188B302E-6395-4518-88C2-DDF588081CE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10" name="Прямоугольник 9"/>
          <p:cNvSpPr/>
          <p:nvPr/>
        </p:nvSpPr>
        <p:spPr>
          <a:xfrm>
            <a:off x="719666" y="2222774"/>
            <a:ext cx="8486723" cy="3939540"/>
          </a:xfrm>
          <a:prstGeom prst="rect">
            <a:avLst/>
          </a:prstGeom>
        </p:spPr>
        <p:txBody>
          <a:bodyPr wrap="square">
            <a:spAutoFit/>
          </a:bodyPr>
          <a:lstStyle/>
          <a:p>
            <a:pPr>
              <a:spcAft>
                <a:spcPts val="600"/>
              </a:spcAft>
            </a:pPr>
            <a:r>
              <a:rPr lang="ro-MO" sz="3200" b="1" dirty="0">
                <a:solidFill>
                  <a:srgbClr val="0000FF"/>
                </a:solidFill>
              </a:rPr>
              <a:t>BROKERUL VAMAL</a:t>
            </a:r>
            <a:endParaRPr lang="ru-RU" sz="3200" b="1" dirty="0">
              <a:solidFill>
                <a:srgbClr val="0000FF"/>
              </a:solidFill>
            </a:endParaRPr>
          </a:p>
          <a:p>
            <a:pPr marL="285750" indent="-285750">
              <a:spcBef>
                <a:spcPts val="600"/>
              </a:spcBef>
              <a:buFont typeface="Wingdings" pitchFamily="2" charset="2"/>
              <a:buChar char="Ø"/>
            </a:pPr>
            <a:r>
              <a:rPr lang="ro-MO" dirty="0"/>
              <a:t>Brokerul vamal – persoană juridică, înregistrată în conformitate cu legislația Republicii Moldova, care deține autorizație pentru activitate de broker vamal, eliberată de Camera de Licențiere de Stat, și care efectuează, în numele și pentru persoane terțe, declararea mărfurilor, prezentarea lor pentru vămuire, achitarea drepturilor de import/export cuvenite, precum și alte operațiuni de mediere în domeniul vamal. </a:t>
            </a:r>
          </a:p>
          <a:p>
            <a:pPr marL="285750" indent="-285750">
              <a:spcBef>
                <a:spcPts val="600"/>
              </a:spcBef>
              <a:buFont typeface="Wingdings" pitchFamily="2" charset="2"/>
              <a:buChar char="Ø"/>
            </a:pPr>
            <a:r>
              <a:rPr lang="ro-MO" dirty="0"/>
              <a:t>Activitatea brokerilor vamali este reglementată în baza Hotărârii Guvernului RM nr. 1290 din 09.12.2005 (sursa - </a:t>
            </a:r>
            <a:r>
              <a:rPr lang="ro-MO" b="1" u="sng" dirty="0">
                <a:hlinkClick r:id="rId5"/>
              </a:rPr>
              <a:t>http://lex.justice.md/md/326613</a:t>
            </a:r>
            <a:r>
              <a:rPr lang="ro-MO" dirty="0"/>
              <a:t>).</a:t>
            </a:r>
            <a:endParaRPr lang="ru-RU" dirty="0"/>
          </a:p>
          <a:p>
            <a:pPr marL="285750" indent="-285750">
              <a:spcBef>
                <a:spcPts val="600"/>
              </a:spcBef>
              <a:buFont typeface="Wingdings" pitchFamily="2" charset="2"/>
              <a:buChar char="Ø"/>
            </a:pPr>
            <a:r>
              <a:rPr lang="ro-MO" dirty="0"/>
              <a:t>Un suport esenţial în asistenţa exportatorilor la prestarea serviciilor de mediere în domeniul vămuirii, precum şi servicii conexe de consultanţă în domeniul vămuirii, logisticii şi transportului internaţional o pot acorda membrii Asociaţiei Brokerilor Vamali din Republica Moldova, prin contactarea sursei web: </a:t>
            </a:r>
            <a:r>
              <a:rPr lang="ro-MO" b="1" u="sng" dirty="0"/>
              <a:t>http://www.vama.md.</a:t>
            </a:r>
            <a:endParaRPr lang="ru-RU" dirty="0"/>
          </a:p>
        </p:txBody>
      </p:sp>
      <p:pic>
        <p:nvPicPr>
          <p:cNvPr id="12" name="Рисунок 11" descr="D:\GENERAL ACSA Information\ACSA Proiecte\2016. DCFTA faza 2 Import-Export\Ghidul Export 2016\Foto\04. wames.jpg"/>
          <p:cNvPicPr/>
          <p:nvPr/>
        </p:nvPicPr>
        <p:blipFill>
          <a:blip r:embed="rId6" cstate="print">
            <a:extLst>
              <a:ext uri="{28A0092B-C50C-407E-A947-70E740481C1C}">
                <a14:useLocalDpi xmlns:a14="http://schemas.microsoft.com/office/drawing/2010/main"/>
              </a:ext>
            </a:extLst>
          </a:blip>
          <a:srcRect/>
          <a:stretch>
            <a:fillRect/>
          </a:stretch>
        </p:blipFill>
        <p:spPr bwMode="auto">
          <a:xfrm>
            <a:off x="9741322" y="2757127"/>
            <a:ext cx="1832609" cy="2870834"/>
          </a:xfrm>
          <a:prstGeom prst="rect">
            <a:avLst/>
          </a:prstGeom>
          <a:noFill/>
          <a:ln>
            <a:noFill/>
          </a:ln>
        </p:spPr>
      </p:pic>
    </p:spTree>
    <p:extLst>
      <p:ext uri="{BB962C8B-B14F-4D97-AF65-F5344CB8AC3E}">
        <p14:creationId xmlns:p14="http://schemas.microsoft.com/office/powerpoint/2010/main" val="321054626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PAŞII EXPORTATORULUI PENTRU EXPORTUL PRODUCŢIEI AGROALIMENTAIRE DIN REPUBLICA MOLDOVA</a:t>
            </a:r>
            <a:endParaRPr lang="ro-RO" dirty="0">
              <a:solidFill>
                <a:srgbClr val="0000CC"/>
              </a:solidFill>
            </a:endParaRPr>
          </a:p>
        </p:txBody>
      </p:sp>
      <p:sp>
        <p:nvSpPr>
          <p:cNvPr id="11" name="Прямоугольник 2"/>
          <p:cNvSpPr>
            <a:spLocks noChangeArrowheads="1"/>
          </p:cNvSpPr>
          <p:nvPr/>
        </p:nvSpPr>
        <p:spPr bwMode="auto">
          <a:xfrm>
            <a:off x="351648"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b="1" dirty="0">
                <a:solidFill>
                  <a:srgbClr val="FF0000"/>
                </a:solidFill>
              </a:rPr>
              <a:t>5</a:t>
            </a:r>
            <a:r>
              <a:rPr lang="en-US" altLang="en-US" b="1" dirty="0">
                <a:solidFill>
                  <a:srgbClr val="FF0000"/>
                </a:solidFill>
              </a:rPr>
              <a:t>.</a:t>
            </a:r>
            <a:r>
              <a:rPr lang="ro-RO" altLang="en-US" b="1" dirty="0">
                <a:solidFill>
                  <a:srgbClr val="FF0000"/>
                </a:solidFill>
              </a:rPr>
              <a:t>2</a:t>
            </a:r>
            <a:r>
              <a:rPr lang="en-US" altLang="en-US" b="1" dirty="0">
                <a:solidFill>
                  <a:srgbClr val="FF0000"/>
                </a:solidFill>
              </a:rPr>
              <a:t>. C</a:t>
            </a:r>
            <a:r>
              <a:rPr lang="ro-RO" b="1" dirty="0">
                <a:solidFill>
                  <a:srgbClr val="FF0000"/>
                </a:solidFill>
              </a:rPr>
              <a:t>ATEGORII DE CLIENŢI IMPLICAŢI ÎN PROCEDURILE DE EXPORT-IMPORT</a:t>
            </a:r>
            <a:r>
              <a:rPr lang="ro-MO" altLang="en-US" b="1" dirty="0">
                <a:solidFill>
                  <a:srgbClr val="FF0000"/>
                </a:solidFill>
              </a:rPr>
              <a:t>:</a:t>
            </a:r>
            <a:endParaRPr lang="en-US" altLang="en-US" b="1" dirty="0">
              <a:solidFill>
                <a:srgbClr val="FF0000"/>
              </a:solidFill>
            </a:endParaRPr>
          </a:p>
        </p:txBody>
      </p:sp>
      <p:pic>
        <p:nvPicPr>
          <p:cNvPr id="3" name="Рисунок 2">
            <a:extLst>
              <a:ext uri="{FF2B5EF4-FFF2-40B4-BE49-F238E27FC236}">
                <a16:creationId xmlns:a16="http://schemas.microsoft.com/office/drawing/2014/main" id="{188B302E-6395-4518-88C2-DDF588081CE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10" name="Прямоугольник 9"/>
          <p:cNvSpPr/>
          <p:nvPr/>
        </p:nvSpPr>
        <p:spPr>
          <a:xfrm>
            <a:off x="719665" y="1960308"/>
            <a:ext cx="9177867" cy="4570482"/>
          </a:xfrm>
          <a:prstGeom prst="rect">
            <a:avLst/>
          </a:prstGeom>
        </p:spPr>
        <p:txBody>
          <a:bodyPr wrap="square">
            <a:spAutoFit/>
          </a:bodyPr>
          <a:lstStyle/>
          <a:p>
            <a:pPr algn="just">
              <a:spcAft>
                <a:spcPts val="600"/>
              </a:spcAft>
            </a:pPr>
            <a:r>
              <a:rPr lang="ro-MO" sz="3200" b="1" dirty="0">
                <a:solidFill>
                  <a:srgbClr val="0000FF"/>
                </a:solidFill>
              </a:rPr>
              <a:t>TRANSPORTATORII</a:t>
            </a:r>
            <a:endParaRPr lang="ru-RU" sz="3200" b="1" dirty="0">
              <a:solidFill>
                <a:srgbClr val="0000FF"/>
              </a:solidFill>
            </a:endParaRPr>
          </a:p>
          <a:p>
            <a:pPr marL="285750" indent="-285750" algn="just">
              <a:spcBef>
                <a:spcPts val="600"/>
              </a:spcBef>
              <a:buFont typeface="Wingdings" pitchFamily="2" charset="2"/>
              <a:buChar char="Ø"/>
            </a:pPr>
            <a:r>
              <a:rPr lang="ro-MO" dirty="0"/>
              <a:t>În scopul deplasării efective a mărfurilor, Exportatorii se folosesc de așa mijloace de transport: auto, feroviar, maritim și </a:t>
            </a:r>
            <a:r>
              <a:rPr lang="ro-MO" dirty="0" err="1"/>
              <a:t>aero</a:t>
            </a:r>
            <a:r>
              <a:rPr lang="ro-MO" dirty="0"/>
              <a:t>. </a:t>
            </a:r>
          </a:p>
          <a:p>
            <a:pPr marL="285750" indent="-285750" algn="just">
              <a:spcBef>
                <a:spcPts val="600"/>
              </a:spcBef>
              <a:buFont typeface="Wingdings" pitchFamily="2" charset="2"/>
              <a:buChar char="Ø"/>
            </a:pPr>
            <a:r>
              <a:rPr lang="ro-MO" dirty="0"/>
              <a:t>Transportul feroviar şi maritim este utilizat, de regulă, pentru transportarea mărfurilor voluminoase, cum ar fi cerealele, floarea soarelui etc., la distanţe mari (ex. Prin Terminalul maritim din Portul Giurgiuleşti). </a:t>
            </a:r>
          </a:p>
          <a:p>
            <a:pPr marL="285750" indent="-285750" algn="just">
              <a:spcBef>
                <a:spcPts val="600"/>
              </a:spcBef>
              <a:buFont typeface="Wingdings" pitchFamily="2" charset="2"/>
              <a:buChar char="Ø"/>
            </a:pPr>
            <a:r>
              <a:rPr lang="ro-MO" dirty="0"/>
              <a:t>Majoritatea produselor agricole din Republica Moldova sunt actualmente deplasate cu transportul auto, deoarece autovehiculele sunt cele mai mobile, accesibile şi cu costuri reduse de transport.</a:t>
            </a:r>
            <a:endParaRPr lang="ru-RU" dirty="0"/>
          </a:p>
          <a:p>
            <a:pPr marL="285750" indent="-285750" algn="just">
              <a:spcBef>
                <a:spcPts val="600"/>
              </a:spcBef>
              <a:buFont typeface="Wingdings" pitchFamily="2" charset="2"/>
              <a:buChar char="Ø"/>
            </a:pPr>
            <a:r>
              <a:rPr lang="ro-MO" dirty="0"/>
              <a:t>Sursă de informare pentru potenţialii exportatori la domeniul de identificare a companiei de transport, precum şi de informare cu privire la întreprinderile şi organizaţiile de transport din Republica Moldova, care efectuează transportul auto internaţional de mărfuri şi pasageri, poate fi identificată la contactarea pagini web a Asociaţiei Internaţionale a Transportatorilor Auto (AITA), web:</a:t>
            </a:r>
            <a:r>
              <a:rPr lang="ro-MO" b="1" u="sng" dirty="0"/>
              <a:t> </a:t>
            </a:r>
            <a:r>
              <a:rPr lang="ro-MO" b="1" u="sng" dirty="0" err="1">
                <a:hlinkClick r:id="rId5"/>
              </a:rPr>
              <a:t>www.aita.md</a:t>
            </a:r>
            <a:r>
              <a:rPr lang="ro-MO" dirty="0"/>
              <a:t>.</a:t>
            </a:r>
            <a:endParaRPr lang="ru-RU" dirty="0"/>
          </a:p>
        </p:txBody>
      </p:sp>
      <p:pic>
        <p:nvPicPr>
          <p:cNvPr id="14" name="Рисунок 13" descr="D:\GENERAL ACSA Information\ACSA Proiecte\2016. DCFTA faza 2 Import-Export\01.Ghidul Export 2016\Foto\Trasportator.tif"/>
          <p:cNvPicPr/>
          <p:nvPr/>
        </p:nvPicPr>
        <p:blipFill>
          <a:blip r:embed="rId6" cstate="email">
            <a:extLst>
              <a:ext uri="{28A0092B-C50C-407E-A947-70E740481C1C}">
                <a14:useLocalDpi xmlns:a14="http://schemas.microsoft.com/office/drawing/2010/main"/>
              </a:ext>
            </a:extLst>
          </a:blip>
          <a:srcRect/>
          <a:stretch>
            <a:fillRect/>
          </a:stretch>
        </p:blipFill>
        <p:spPr bwMode="auto">
          <a:xfrm>
            <a:off x="9897532" y="2573868"/>
            <a:ext cx="2292586" cy="3412066"/>
          </a:xfrm>
          <a:prstGeom prst="rect">
            <a:avLst/>
          </a:prstGeom>
          <a:noFill/>
          <a:ln>
            <a:noFill/>
          </a:ln>
        </p:spPr>
      </p:pic>
    </p:spTree>
    <p:extLst>
      <p:ext uri="{BB962C8B-B14F-4D97-AF65-F5344CB8AC3E}">
        <p14:creationId xmlns:p14="http://schemas.microsoft.com/office/powerpoint/2010/main" val="119040720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PAŞII EXPORTATORULUI PENTRU EXPORTUL PRODUCŢIEI AGROALIMENTAIRE DIN REPUBLICA MOLDOVA</a:t>
            </a:r>
            <a:endParaRPr lang="ro-RO" dirty="0">
              <a:solidFill>
                <a:srgbClr val="0000CC"/>
              </a:solidFill>
            </a:endParaRPr>
          </a:p>
        </p:txBody>
      </p:sp>
      <p:sp>
        <p:nvSpPr>
          <p:cNvPr id="11" name="Прямоугольник 2"/>
          <p:cNvSpPr>
            <a:spLocks noChangeArrowheads="1"/>
          </p:cNvSpPr>
          <p:nvPr/>
        </p:nvSpPr>
        <p:spPr bwMode="auto">
          <a:xfrm>
            <a:off x="351648"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b="1" dirty="0">
                <a:solidFill>
                  <a:srgbClr val="FF0000"/>
                </a:solidFill>
              </a:rPr>
              <a:t>5</a:t>
            </a:r>
            <a:r>
              <a:rPr lang="en-US" altLang="en-US" b="1" dirty="0">
                <a:solidFill>
                  <a:srgbClr val="FF0000"/>
                </a:solidFill>
              </a:rPr>
              <a:t>.</a:t>
            </a:r>
            <a:r>
              <a:rPr lang="ro-RO" altLang="en-US" b="1" dirty="0">
                <a:solidFill>
                  <a:srgbClr val="FF0000"/>
                </a:solidFill>
              </a:rPr>
              <a:t>2</a:t>
            </a:r>
            <a:r>
              <a:rPr lang="en-US" altLang="en-US" b="1" dirty="0">
                <a:solidFill>
                  <a:srgbClr val="FF0000"/>
                </a:solidFill>
              </a:rPr>
              <a:t>. C</a:t>
            </a:r>
            <a:r>
              <a:rPr lang="ro-RO" b="1" dirty="0">
                <a:solidFill>
                  <a:srgbClr val="FF0000"/>
                </a:solidFill>
              </a:rPr>
              <a:t>ATEGORII DE CLIENŢI IMPLICAŢI ÎN PROCEDURILE DE EXPORT-IMPORT</a:t>
            </a:r>
            <a:r>
              <a:rPr lang="ro-MO" altLang="en-US" b="1" dirty="0">
                <a:solidFill>
                  <a:srgbClr val="FF0000"/>
                </a:solidFill>
              </a:rPr>
              <a:t>:</a:t>
            </a:r>
            <a:endParaRPr lang="en-US" altLang="en-US" b="1" dirty="0">
              <a:solidFill>
                <a:srgbClr val="FF0000"/>
              </a:solidFill>
            </a:endParaRPr>
          </a:p>
        </p:txBody>
      </p:sp>
      <p:pic>
        <p:nvPicPr>
          <p:cNvPr id="3" name="Рисунок 2">
            <a:extLst>
              <a:ext uri="{FF2B5EF4-FFF2-40B4-BE49-F238E27FC236}">
                <a16:creationId xmlns:a16="http://schemas.microsoft.com/office/drawing/2014/main" id="{188B302E-6395-4518-88C2-DDF588081CE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10" name="Прямоугольник 9"/>
          <p:cNvSpPr/>
          <p:nvPr/>
        </p:nvSpPr>
        <p:spPr>
          <a:xfrm>
            <a:off x="499533" y="1951841"/>
            <a:ext cx="8486723" cy="4601260"/>
          </a:xfrm>
          <a:prstGeom prst="rect">
            <a:avLst/>
          </a:prstGeom>
        </p:spPr>
        <p:txBody>
          <a:bodyPr wrap="square">
            <a:spAutoFit/>
          </a:bodyPr>
          <a:lstStyle/>
          <a:p>
            <a:pPr algn="just">
              <a:spcAft>
                <a:spcPts val="600"/>
              </a:spcAft>
            </a:pPr>
            <a:r>
              <a:rPr lang="ro-MO" sz="3200" b="1" dirty="0">
                <a:solidFill>
                  <a:srgbClr val="0000FF"/>
                </a:solidFill>
              </a:rPr>
              <a:t>EXPEDITORII</a:t>
            </a:r>
            <a:endParaRPr lang="ru-RU" sz="3200" b="1" dirty="0">
              <a:solidFill>
                <a:srgbClr val="0000FF"/>
              </a:solidFill>
            </a:endParaRPr>
          </a:p>
          <a:p>
            <a:pPr marL="285750" indent="-285750" algn="just">
              <a:buFont typeface="Wingdings" pitchFamily="2" charset="2"/>
              <a:buChar char="Ø"/>
            </a:pPr>
            <a:r>
              <a:rPr lang="ro-MO" sz="1600" dirty="0"/>
              <a:t>Expeditorul asigură gestiunea eficientă întregului proces de deplasare a mărfii de la Exportator către Importator. Expeditorul, este definit ca o persoană juridică, care contra unui comision, se obligă să preia mărfurile încredinţate de exportator şi să realizeze toate acţiunile necesare pentru ca mărfurile să ajungă în posesia importatorului. Transportatorul asigură deplasarea efectivă a mărfii, iar Expeditorul asigură logistica acestei deplasări. În multe cazuri companiile de transport asigură inclusiv serviciile de expediţie. </a:t>
            </a:r>
            <a:endParaRPr lang="ru-RU" sz="1600" dirty="0"/>
          </a:p>
          <a:p>
            <a:pPr marL="285750" indent="-285750" algn="just">
              <a:buFont typeface="Wingdings" pitchFamily="2" charset="2"/>
              <a:buChar char="Ø"/>
            </a:pPr>
            <a:r>
              <a:rPr lang="ro-MO" sz="1600" dirty="0"/>
              <a:t>Exportatorul poate acorda expeditorilor, în bază de contract, următoarele servicii: </a:t>
            </a:r>
            <a:endParaRPr lang="ru-RU" sz="1600" dirty="0"/>
          </a:p>
          <a:p>
            <a:pPr marL="804863" indent="-263525" algn="just">
              <a:buFont typeface="Wingdings" pitchFamily="2" charset="2"/>
              <a:buChar char="§"/>
            </a:pPr>
            <a:r>
              <a:rPr lang="ro-MO" sz="1600" dirty="0"/>
              <a:t>contractarea transportatorului şi achitarea cheltuielilor de transport; </a:t>
            </a:r>
            <a:endParaRPr lang="ru-RU" sz="1600" dirty="0"/>
          </a:p>
          <a:p>
            <a:pPr marL="804863" indent="-263525" algn="just">
              <a:buFont typeface="Wingdings" pitchFamily="2" charset="2"/>
              <a:buChar char="§"/>
            </a:pPr>
            <a:r>
              <a:rPr lang="ro-MO" sz="1600" dirty="0"/>
              <a:t>asigurarea riscurilor de transport; </a:t>
            </a:r>
            <a:endParaRPr lang="ru-RU" sz="1600" dirty="0"/>
          </a:p>
          <a:p>
            <a:pPr marL="804863" indent="-263525" algn="just">
              <a:buFont typeface="Wingdings" pitchFamily="2" charset="2"/>
              <a:buChar char="§"/>
            </a:pPr>
            <a:r>
              <a:rPr lang="ro-MO" sz="1600" dirty="0"/>
              <a:t>stabilirea rutei de parcurs a transportului şi supravegherea deplasării reale a mărfurilor; </a:t>
            </a:r>
            <a:endParaRPr lang="ru-RU" sz="1600" dirty="0"/>
          </a:p>
          <a:p>
            <a:pPr marL="804863" indent="-263525" algn="just">
              <a:buFont typeface="Wingdings" pitchFamily="2" charset="2"/>
              <a:buChar char="§"/>
            </a:pPr>
            <a:r>
              <a:rPr lang="ro-MO" sz="1600" dirty="0"/>
              <a:t>acordarea de consultaţii şi informaţii referitoare la pregătirea mărfurilor şi transportarea efectivă a acestora. </a:t>
            </a:r>
            <a:endParaRPr lang="ru-RU" sz="1600" dirty="0"/>
          </a:p>
          <a:p>
            <a:pPr marL="285750" indent="-285750" algn="just">
              <a:buFont typeface="Wingdings" pitchFamily="2" charset="2"/>
              <a:buChar char="Ø"/>
            </a:pPr>
            <a:r>
              <a:rPr lang="ro-MO" sz="1600" dirty="0"/>
              <a:t>Potenţialii exportatori la identificarea companiilor de expediţie şi logistică, pot apela la Asociaţia Expeditorilor şi Brokerilor Vamali din Republica Moldova (AEM – Trans, web: </a:t>
            </a:r>
            <a:r>
              <a:rPr lang="ro-MO" sz="1600" b="1" u="sng" dirty="0" err="1"/>
              <a:t>www.aemtrans.md</a:t>
            </a:r>
            <a:r>
              <a:rPr lang="ro-MO" sz="1600" dirty="0"/>
              <a:t>), organizaţie care reprezintă interesele companiilor din domeniul transportului rutier, feroviar, aerian, serviciilor de expediţii şi brokerilor vamali.</a:t>
            </a:r>
            <a:endParaRPr lang="ru-RU" sz="1600" dirty="0"/>
          </a:p>
        </p:txBody>
      </p:sp>
      <p:pic>
        <p:nvPicPr>
          <p:cNvPr id="9" name="Рисунок 8" descr="D:\GENERAL ACSA Information\ACSA Proiecte\2016. DCFTA faza 2 Import-Export\Ghidul Export 2016\Foto\07. Expeditor bun.jpg"/>
          <p:cNvPicPr/>
          <p:nvPr/>
        </p:nvPicPr>
        <p:blipFill>
          <a:blip r:embed="rId5">
            <a:extLst>
              <a:ext uri="{28A0092B-C50C-407E-A947-70E740481C1C}">
                <a14:useLocalDpi xmlns:a14="http://schemas.microsoft.com/office/drawing/2010/main"/>
              </a:ext>
            </a:extLst>
          </a:blip>
          <a:srcRect/>
          <a:stretch>
            <a:fillRect/>
          </a:stretch>
        </p:blipFill>
        <p:spPr bwMode="auto">
          <a:xfrm>
            <a:off x="9722688" y="2408874"/>
            <a:ext cx="2108676" cy="3932660"/>
          </a:xfrm>
          <a:prstGeom prst="rect">
            <a:avLst/>
          </a:prstGeom>
          <a:noFill/>
          <a:ln>
            <a:noFill/>
          </a:ln>
        </p:spPr>
      </p:pic>
    </p:spTree>
    <p:extLst>
      <p:ext uri="{BB962C8B-B14F-4D97-AF65-F5344CB8AC3E}">
        <p14:creationId xmlns:p14="http://schemas.microsoft.com/office/powerpoint/2010/main" val="40806170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PAŞII EXPORTATORULUI PENTRU EXPORTUL PRODUCŢIEI AGROALIMENTAIRE DIN REPUBLICA MOLDOVA</a:t>
            </a:r>
            <a:endParaRPr lang="ro-RO" dirty="0">
              <a:solidFill>
                <a:srgbClr val="0000CC"/>
              </a:solidFill>
            </a:endParaRPr>
          </a:p>
        </p:txBody>
      </p:sp>
      <p:sp>
        <p:nvSpPr>
          <p:cNvPr id="11" name="Прямоугольник 2"/>
          <p:cNvSpPr>
            <a:spLocks noChangeArrowheads="1"/>
          </p:cNvSpPr>
          <p:nvPr/>
        </p:nvSpPr>
        <p:spPr bwMode="auto">
          <a:xfrm>
            <a:off x="351648" y="1682946"/>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b="1" dirty="0">
                <a:solidFill>
                  <a:srgbClr val="FF0000"/>
                </a:solidFill>
              </a:rPr>
              <a:t>5</a:t>
            </a:r>
            <a:r>
              <a:rPr lang="en-US" altLang="en-US" b="1" dirty="0">
                <a:solidFill>
                  <a:srgbClr val="FF0000"/>
                </a:solidFill>
              </a:rPr>
              <a:t>.</a:t>
            </a:r>
            <a:r>
              <a:rPr lang="ro-RO" altLang="en-US" b="1" dirty="0">
                <a:solidFill>
                  <a:srgbClr val="FF0000"/>
                </a:solidFill>
              </a:rPr>
              <a:t>2</a:t>
            </a:r>
            <a:r>
              <a:rPr lang="en-US" altLang="en-US" b="1" dirty="0">
                <a:solidFill>
                  <a:srgbClr val="FF0000"/>
                </a:solidFill>
              </a:rPr>
              <a:t>. C</a:t>
            </a:r>
            <a:r>
              <a:rPr lang="ro-RO" b="1" dirty="0">
                <a:solidFill>
                  <a:srgbClr val="FF0000"/>
                </a:solidFill>
              </a:rPr>
              <a:t>ATEGORII DE CLIENŢI IMPLICAŢI ÎN PROCEDURILE DE EXPORT-IMPORT</a:t>
            </a:r>
            <a:r>
              <a:rPr lang="ro-MO" altLang="en-US" b="1" dirty="0">
                <a:solidFill>
                  <a:srgbClr val="FF0000"/>
                </a:solidFill>
              </a:rPr>
              <a:t>:</a:t>
            </a:r>
            <a:endParaRPr lang="en-US" altLang="en-US" b="1" dirty="0">
              <a:solidFill>
                <a:srgbClr val="FF0000"/>
              </a:solidFill>
            </a:endParaRPr>
          </a:p>
        </p:txBody>
      </p:sp>
      <p:pic>
        <p:nvPicPr>
          <p:cNvPr id="3" name="Рисунок 2">
            <a:extLst>
              <a:ext uri="{FF2B5EF4-FFF2-40B4-BE49-F238E27FC236}">
                <a16:creationId xmlns:a16="http://schemas.microsoft.com/office/drawing/2014/main" id="{188B302E-6395-4518-88C2-DDF588081CE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10" name="Прямоугольник 9"/>
          <p:cNvSpPr/>
          <p:nvPr/>
        </p:nvSpPr>
        <p:spPr>
          <a:xfrm>
            <a:off x="719666" y="2222774"/>
            <a:ext cx="8486723" cy="4293483"/>
          </a:xfrm>
          <a:prstGeom prst="rect">
            <a:avLst/>
          </a:prstGeom>
        </p:spPr>
        <p:txBody>
          <a:bodyPr wrap="square">
            <a:spAutoFit/>
          </a:bodyPr>
          <a:lstStyle/>
          <a:p>
            <a:pPr>
              <a:spcAft>
                <a:spcPts val="600"/>
              </a:spcAft>
            </a:pPr>
            <a:r>
              <a:rPr lang="ro-MO" sz="3200" b="1" dirty="0">
                <a:solidFill>
                  <a:srgbClr val="0000FF"/>
                </a:solidFill>
              </a:rPr>
              <a:t>BĂNCILE COMERCIALE</a:t>
            </a:r>
            <a:endParaRPr lang="ru-RU" sz="3200" b="1" dirty="0">
              <a:solidFill>
                <a:srgbClr val="0000FF"/>
              </a:solidFill>
            </a:endParaRPr>
          </a:p>
          <a:p>
            <a:pPr marL="285750" indent="-285750" algn="just">
              <a:spcBef>
                <a:spcPts val="600"/>
              </a:spcBef>
              <a:buFont typeface="Wingdings" pitchFamily="2" charset="2"/>
              <a:buChar char="Ø"/>
            </a:pPr>
            <a:r>
              <a:rPr lang="ro-MO" sz="1700" dirty="0"/>
              <a:t>În conformitate cu legislaţia în vigoare, Exportatorul este obligat să înregistreze în contul său valutar, deschis la una din băncile comerciale din RM, contravaloarea mărfii livrate. Altfel spus, mijloacele valutare transferate din ordinul Importatorului de către banca în care acesta este deservit trebuie să ajungă în contul bancar al Exportatorului.</a:t>
            </a:r>
            <a:endParaRPr lang="ru-RU" sz="1700" dirty="0"/>
          </a:p>
          <a:p>
            <a:pPr marL="285750" indent="-285750" algn="just">
              <a:spcBef>
                <a:spcPts val="600"/>
              </a:spcBef>
              <a:buFont typeface="Wingdings" pitchFamily="2" charset="2"/>
              <a:buChar char="Ø"/>
            </a:pPr>
            <a:r>
              <a:rPr lang="ro-MO" sz="1700" dirty="0"/>
              <a:t>Exportatorul este în drept de a folosi mijloacele valutare în orice scopuri, inclusiv să le schimbe în lei moldoveneşti sau într-o altă valută; să le păstreze în cont; să le transfere în afara ţării pentru importul de mărfuri.</a:t>
            </a:r>
            <a:endParaRPr lang="ru-RU" sz="1700" dirty="0"/>
          </a:p>
          <a:p>
            <a:pPr marL="285750" indent="-285750" algn="just">
              <a:spcBef>
                <a:spcPts val="600"/>
              </a:spcBef>
              <a:buFont typeface="Wingdings" pitchFamily="2" charset="2"/>
              <a:buChar char="Ø"/>
            </a:pPr>
            <a:r>
              <a:rPr lang="ro-MO" sz="1700" dirty="0"/>
              <a:t>Pentru a afla condiţiile cele mai avantajoase oferite de băncile naţionale din Republica Moldova la modalităţi de plată la operaţiuni de export (plată în avans/ acreditiv documentar / incaso documentar/ plata la termen), potenţialii exportatori pot contacta pagina web a Asociaţiei Băncilor din Moldova (ABM, web: </a:t>
            </a:r>
            <a:r>
              <a:rPr lang="ro-MO" sz="1700" b="1" u="sng" dirty="0"/>
              <a:t>http://abm.md/ro/content/members</a:t>
            </a:r>
            <a:r>
              <a:rPr lang="ro-MO" sz="1700" dirty="0"/>
              <a:t>), unde la fel pot fi găsite datele de contact ale Băncilor Comerciale din ţară.</a:t>
            </a:r>
            <a:endParaRPr lang="ru-RU" sz="1700" dirty="0"/>
          </a:p>
        </p:txBody>
      </p:sp>
      <p:pic>
        <p:nvPicPr>
          <p:cNvPr id="9" name="Рисунок 8" descr="D:\GENERAL ACSA Information\ACSA Proiecte\2016. DCFTA faza 2 Import-Export\Ghidul Export 2016\Foto\08. Bancir.png"/>
          <p:cNvPicPr/>
          <p:nvPr/>
        </p:nvPicPr>
        <p:blipFill>
          <a:blip r:embed="rId5" cstate="print">
            <a:extLst>
              <a:ext uri="{28A0092B-C50C-407E-A947-70E740481C1C}">
                <a14:useLocalDpi xmlns:a14="http://schemas.microsoft.com/office/drawing/2010/main"/>
              </a:ext>
            </a:extLst>
          </a:blip>
          <a:srcRect/>
          <a:stretch>
            <a:fillRect/>
          </a:stretch>
        </p:blipFill>
        <p:spPr bwMode="auto">
          <a:xfrm>
            <a:off x="9536589" y="2605723"/>
            <a:ext cx="2201081" cy="3414077"/>
          </a:xfrm>
          <a:prstGeom prst="rect">
            <a:avLst/>
          </a:prstGeom>
          <a:noFill/>
          <a:ln>
            <a:noFill/>
          </a:ln>
        </p:spPr>
      </p:pic>
    </p:spTree>
    <p:extLst>
      <p:ext uri="{BB962C8B-B14F-4D97-AF65-F5344CB8AC3E}">
        <p14:creationId xmlns:p14="http://schemas.microsoft.com/office/powerpoint/2010/main" val="107440492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PAŞII EXPORTATORULUI PENTRU EXPORTUL PRODUCŢIEI AGROALIMENTAIRE DIN REPUBLICA MOLDOVA</a:t>
            </a:r>
            <a:endParaRPr lang="ro-RO" dirty="0">
              <a:solidFill>
                <a:srgbClr val="0000CC"/>
              </a:solidFill>
            </a:endParaRPr>
          </a:p>
        </p:txBody>
      </p:sp>
      <p:sp>
        <p:nvSpPr>
          <p:cNvPr id="11" name="Прямоугольник 2"/>
          <p:cNvSpPr>
            <a:spLocks noChangeArrowheads="1"/>
          </p:cNvSpPr>
          <p:nvPr/>
        </p:nvSpPr>
        <p:spPr bwMode="auto">
          <a:xfrm>
            <a:off x="351648" y="1682946"/>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b="1" dirty="0">
                <a:solidFill>
                  <a:srgbClr val="FF0000"/>
                </a:solidFill>
              </a:rPr>
              <a:t>5</a:t>
            </a:r>
            <a:r>
              <a:rPr lang="en-US" altLang="en-US" b="1" dirty="0">
                <a:solidFill>
                  <a:srgbClr val="FF0000"/>
                </a:solidFill>
              </a:rPr>
              <a:t>.</a:t>
            </a:r>
            <a:r>
              <a:rPr lang="ro-RO" altLang="en-US" b="1" dirty="0">
                <a:solidFill>
                  <a:srgbClr val="FF0000"/>
                </a:solidFill>
              </a:rPr>
              <a:t>2</a:t>
            </a:r>
            <a:r>
              <a:rPr lang="en-US" altLang="en-US" b="1" dirty="0">
                <a:solidFill>
                  <a:srgbClr val="FF0000"/>
                </a:solidFill>
              </a:rPr>
              <a:t>. C</a:t>
            </a:r>
            <a:r>
              <a:rPr lang="ro-RO" b="1" dirty="0">
                <a:solidFill>
                  <a:srgbClr val="FF0000"/>
                </a:solidFill>
              </a:rPr>
              <a:t>ATEGORII DE CLIENŢI IMPLICAŢI ÎN PROCEDURILE DE EXPORT-IMPORT</a:t>
            </a:r>
            <a:r>
              <a:rPr lang="ro-MO" altLang="en-US" b="1" dirty="0">
                <a:solidFill>
                  <a:srgbClr val="FF0000"/>
                </a:solidFill>
              </a:rPr>
              <a:t>:</a:t>
            </a:r>
            <a:endParaRPr lang="en-US" altLang="en-US" b="1" dirty="0">
              <a:solidFill>
                <a:srgbClr val="FF0000"/>
              </a:solidFill>
            </a:endParaRPr>
          </a:p>
        </p:txBody>
      </p:sp>
      <p:pic>
        <p:nvPicPr>
          <p:cNvPr id="3" name="Рисунок 2">
            <a:extLst>
              <a:ext uri="{FF2B5EF4-FFF2-40B4-BE49-F238E27FC236}">
                <a16:creationId xmlns:a16="http://schemas.microsoft.com/office/drawing/2014/main" id="{188B302E-6395-4518-88C2-DDF588081CE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10" name="Прямоугольник 9"/>
          <p:cNvSpPr/>
          <p:nvPr/>
        </p:nvSpPr>
        <p:spPr>
          <a:xfrm>
            <a:off x="592666" y="2536041"/>
            <a:ext cx="8486723" cy="3123932"/>
          </a:xfrm>
          <a:prstGeom prst="rect">
            <a:avLst/>
          </a:prstGeom>
        </p:spPr>
        <p:txBody>
          <a:bodyPr wrap="square">
            <a:spAutoFit/>
          </a:bodyPr>
          <a:lstStyle/>
          <a:p>
            <a:pPr>
              <a:spcAft>
                <a:spcPts val="600"/>
              </a:spcAft>
            </a:pPr>
            <a:r>
              <a:rPr lang="ro-MO" sz="2400" b="1" dirty="0">
                <a:solidFill>
                  <a:srgbClr val="0000FF"/>
                </a:solidFill>
              </a:rPr>
              <a:t>ORGANIZAŢII DE SUSŢINERE ŞI PROMOVARE A EXPORTURILOR ŞI ASOCIAŢII DE FILIERE ŞI PROFIL</a:t>
            </a:r>
            <a:endParaRPr lang="ru-RU" sz="2400" b="1" dirty="0">
              <a:solidFill>
                <a:srgbClr val="0000FF"/>
              </a:solidFill>
            </a:endParaRPr>
          </a:p>
          <a:p>
            <a:r>
              <a:rPr lang="ro-MO" sz="1600" dirty="0"/>
              <a:t>În Republica Moldova activează mai multe organizaţii care au drept scop sau îşi aduc contribuţii la facilitarea şi creşterea exporturilor de mărfuri agroalimentare autohtone, cele mai importante ar fi: </a:t>
            </a:r>
          </a:p>
          <a:p>
            <a:pPr marL="285750" indent="-285750">
              <a:buFont typeface="Wingdings" pitchFamily="2" charset="2"/>
              <a:buChar char="Ø"/>
            </a:pPr>
            <a:r>
              <a:rPr lang="ro-MO" sz="1600" dirty="0"/>
              <a:t>Agenția de Investiții din Moldova (web. </a:t>
            </a:r>
            <a:r>
              <a:rPr lang="ro-MO" sz="1600" b="1" u="sng" dirty="0"/>
              <a:t>http://invest.gov.md/</a:t>
            </a:r>
            <a:r>
              <a:rPr lang="ro-MO" sz="1600" dirty="0"/>
              <a:t>), </a:t>
            </a:r>
          </a:p>
          <a:p>
            <a:pPr marL="285750" indent="-285750">
              <a:buFont typeface="Wingdings" pitchFamily="2" charset="2"/>
              <a:buChar char="Ø"/>
            </a:pPr>
            <a:r>
              <a:rPr lang="ro-MO" sz="1600" dirty="0"/>
              <a:t>Camera de Comerţ şi Industrie a RM (CCI, web. </a:t>
            </a:r>
            <a:r>
              <a:rPr lang="ro-MO" sz="1600" b="1" u="sng" dirty="0"/>
              <a:t>http://chamber.md/ro/broker-vamal</a:t>
            </a:r>
            <a:r>
              <a:rPr lang="ro-MO" sz="1600" dirty="0"/>
              <a:t>), </a:t>
            </a:r>
          </a:p>
          <a:p>
            <a:pPr marL="285750" indent="-285750">
              <a:buFont typeface="Wingdings" pitchFamily="2" charset="2"/>
              <a:buChar char="Ø"/>
            </a:pPr>
            <a:r>
              <a:rPr lang="ro-MO" sz="1600" dirty="0"/>
              <a:t>Agenţia Naţională de Dezvoltare Rurală (ACSA, web. </a:t>
            </a:r>
            <a:r>
              <a:rPr lang="ro-MO" sz="1600" b="1" u="sng" dirty="0"/>
              <a:t>http://www.acsa.md</a:t>
            </a:r>
            <a:r>
              <a:rPr lang="ro-MO" sz="1600" dirty="0"/>
              <a:t>), </a:t>
            </a:r>
          </a:p>
          <a:p>
            <a:pPr marL="285750" indent="-285750">
              <a:buFont typeface="Wingdings" pitchFamily="2" charset="2"/>
              <a:buChar char="Ø"/>
            </a:pPr>
            <a:r>
              <a:rPr lang="ro-MO" sz="1600" dirty="0"/>
              <a:t>Federaţia ‘Agricultorilor din Republica Moldova „FARM" (web. </a:t>
            </a:r>
            <a:r>
              <a:rPr lang="ro-MO" sz="1600" b="1" u="sng" dirty="0"/>
              <a:t>https://www.agrofarm.md/</a:t>
            </a:r>
            <a:r>
              <a:rPr lang="ro-MO" sz="1600" dirty="0"/>
              <a:t>),</a:t>
            </a:r>
          </a:p>
          <a:p>
            <a:pPr marL="285750" indent="-285750">
              <a:buFont typeface="Wingdings" pitchFamily="2" charset="2"/>
              <a:buChar char="Ø"/>
            </a:pPr>
            <a:r>
              <a:rPr lang="ro-MO" sz="1600" dirty="0"/>
              <a:t>Federaţiei Naţionale a Fermierilor din Moldova (FNFM, web. </a:t>
            </a:r>
            <a:r>
              <a:rPr lang="ro-MO" sz="1600" b="1" u="sng" dirty="0" err="1">
                <a:hlinkClick r:id="rId5"/>
              </a:rPr>
              <a:t>www.fnfm.md</a:t>
            </a:r>
            <a:r>
              <a:rPr lang="ro-MO" sz="1600" dirty="0"/>
              <a:t>), </a:t>
            </a:r>
          </a:p>
          <a:p>
            <a:pPr marL="285750" indent="-285750">
              <a:buFont typeface="Wingdings" pitchFamily="2" charset="2"/>
              <a:buChar char="Ø"/>
            </a:pPr>
            <a:r>
              <a:rPr lang="ro-MO" sz="1600" dirty="0"/>
              <a:t>Asociaţia Producătorilor şi Exportatorilor de Fructe </a:t>
            </a:r>
            <a:r>
              <a:rPr lang="ro-MO" sz="1600" dirty="0" err="1"/>
              <a:t>Moldova-Fruct</a:t>
            </a:r>
            <a:r>
              <a:rPr lang="ro-MO" sz="1600" dirty="0"/>
              <a:t> (web. </a:t>
            </a:r>
            <a:r>
              <a:rPr lang="ro-MO" sz="1600" b="1" u="sng" dirty="0" err="1">
                <a:hlinkClick r:id="rId6"/>
              </a:rPr>
              <a:t>www.moldovafruct.md</a:t>
            </a:r>
            <a:r>
              <a:rPr lang="ro-MO" sz="1600" dirty="0"/>
              <a:t>)</a:t>
            </a:r>
          </a:p>
          <a:p>
            <a:pPr marL="285750" indent="-285750">
              <a:buFont typeface="Wingdings" pitchFamily="2" charset="2"/>
              <a:buChar char="Ø"/>
            </a:pPr>
            <a:r>
              <a:rPr lang="ro-MO" sz="1600" dirty="0"/>
              <a:t>Asociaţia Producătorilor şi Exportatorilor de Struguri de Masă (APESM, web. </a:t>
            </a:r>
            <a:r>
              <a:rPr lang="ro-MO" sz="1600" b="1" u="sng" dirty="0" err="1"/>
              <a:t>www.apesm.md</a:t>
            </a:r>
            <a:r>
              <a:rPr lang="ro-MO" sz="1600" dirty="0"/>
              <a:t>).</a:t>
            </a:r>
            <a:endParaRPr lang="ru-RU" sz="1600" dirty="0"/>
          </a:p>
        </p:txBody>
      </p:sp>
      <p:pic>
        <p:nvPicPr>
          <p:cNvPr id="6" name="Рисунок 5">
            <a:extLst>
              <a:ext uri="{FF2B5EF4-FFF2-40B4-BE49-F238E27FC236}">
                <a16:creationId xmlns:a16="http://schemas.microsoft.com/office/drawing/2014/main" id="{2357A091-63F1-4735-A30C-78A74A2D0649}"/>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l="79426" t="45304" r="7742" b="18853"/>
          <a:stretch/>
        </p:blipFill>
        <p:spPr>
          <a:xfrm>
            <a:off x="9447632" y="2536040"/>
            <a:ext cx="1988305" cy="3123931"/>
          </a:xfrm>
          <a:prstGeom prst="rect">
            <a:avLst/>
          </a:prstGeom>
        </p:spPr>
      </p:pic>
    </p:spTree>
    <p:extLst>
      <p:ext uri="{BB962C8B-B14F-4D97-AF65-F5344CB8AC3E}">
        <p14:creationId xmlns:p14="http://schemas.microsoft.com/office/powerpoint/2010/main" val="159945832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PAŞII EXPORTATORULUI PENTRU EXPORTUL PRODUCŢIEI AGROALIMENTAIRE DIN REPUBLICA MOLDOVA</a:t>
            </a:r>
            <a:endParaRPr lang="ro-RO" dirty="0">
              <a:solidFill>
                <a:srgbClr val="0000CC"/>
              </a:solidFill>
            </a:endParaRPr>
          </a:p>
        </p:txBody>
      </p:sp>
      <p:sp>
        <p:nvSpPr>
          <p:cNvPr id="11" name="Прямоугольник 2"/>
          <p:cNvSpPr>
            <a:spLocks noChangeArrowheads="1"/>
          </p:cNvSpPr>
          <p:nvPr/>
        </p:nvSpPr>
        <p:spPr bwMode="auto">
          <a:xfrm>
            <a:off x="351648" y="1682946"/>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b="1" dirty="0">
                <a:solidFill>
                  <a:srgbClr val="FF0000"/>
                </a:solidFill>
              </a:rPr>
              <a:t>5</a:t>
            </a:r>
            <a:r>
              <a:rPr lang="en-US" altLang="en-US" b="1" dirty="0">
                <a:solidFill>
                  <a:srgbClr val="FF0000"/>
                </a:solidFill>
              </a:rPr>
              <a:t>.</a:t>
            </a:r>
            <a:r>
              <a:rPr lang="ro-RO" altLang="en-US" b="1" dirty="0">
                <a:solidFill>
                  <a:srgbClr val="FF0000"/>
                </a:solidFill>
              </a:rPr>
              <a:t>3</a:t>
            </a:r>
            <a:r>
              <a:rPr lang="en-US" altLang="en-US" b="1" dirty="0">
                <a:solidFill>
                  <a:srgbClr val="FF0000"/>
                </a:solidFill>
              </a:rPr>
              <a:t>.</a:t>
            </a:r>
            <a:r>
              <a:rPr lang="en-US" sz="1800" dirty="0">
                <a:effectLst/>
                <a:latin typeface="Times New Roman" panose="02020603050405020304" pitchFamily="18" charset="0"/>
                <a:ea typeface="Times New Roman" panose="02020603050405020304" pitchFamily="18" charset="0"/>
              </a:rPr>
              <a:t> </a:t>
            </a:r>
            <a:r>
              <a:rPr lang="en-US" b="1" dirty="0">
                <a:solidFill>
                  <a:srgbClr val="FF0000"/>
                </a:solidFill>
              </a:rPr>
              <a:t>PAȘI LEGAȚI DE IMPLEMENTAREA ASPECTELOR LEGALE ȘI DE DOCUMENTARE </a:t>
            </a:r>
            <a:r>
              <a:rPr lang="ro-MO" altLang="en-US" b="1" dirty="0">
                <a:solidFill>
                  <a:srgbClr val="FF0000"/>
                </a:solidFill>
              </a:rPr>
              <a:t>:</a:t>
            </a:r>
            <a:endParaRPr lang="en-US" altLang="en-US" b="1" dirty="0">
              <a:solidFill>
                <a:srgbClr val="FF0000"/>
              </a:solidFill>
            </a:endParaRPr>
          </a:p>
        </p:txBody>
      </p:sp>
      <p:pic>
        <p:nvPicPr>
          <p:cNvPr id="3" name="Рисунок 2">
            <a:extLst>
              <a:ext uri="{FF2B5EF4-FFF2-40B4-BE49-F238E27FC236}">
                <a16:creationId xmlns:a16="http://schemas.microsoft.com/office/drawing/2014/main" id="{188B302E-6395-4518-88C2-DDF588081CE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9" name="TextBox 8">
            <a:extLst>
              <a:ext uri="{FF2B5EF4-FFF2-40B4-BE49-F238E27FC236}">
                <a16:creationId xmlns:a16="http://schemas.microsoft.com/office/drawing/2014/main" id="{B393DECC-0BB5-4A13-B826-F80DAE05A2C5}"/>
              </a:ext>
            </a:extLst>
          </p:cNvPr>
          <p:cNvSpPr txBox="1"/>
          <p:nvPr/>
        </p:nvSpPr>
        <p:spPr>
          <a:xfrm>
            <a:off x="324463" y="2333774"/>
            <a:ext cx="4817807" cy="4197559"/>
          </a:xfrm>
          <a:prstGeom prst="rect">
            <a:avLst/>
          </a:prstGeom>
          <a:noFill/>
        </p:spPr>
        <p:txBody>
          <a:bodyPr wrap="square">
            <a:spAutoFit/>
          </a:bodyPr>
          <a:lstStyle/>
          <a:p>
            <a:pPr algn="just">
              <a:lnSpc>
                <a:spcPct val="150000"/>
              </a:lnSpc>
            </a:pPr>
            <a:r>
              <a:rPr lang="en-US" sz="1800" b="1" dirty="0">
                <a:effectLst/>
                <a:latin typeface="Times New Roman" panose="02020603050405020304" pitchFamily="18" charset="0"/>
                <a:ea typeface="Times New Roman" panose="02020603050405020304" pitchFamily="18" charset="0"/>
              </a:rPr>
              <a:t>A. PAȘI LEGAȚI DE IMPLEMENTAREA ASPECTELOR LEGALE ȘI DE DOCUMENTARE</a:t>
            </a:r>
            <a:r>
              <a:rPr lang="ro-RO" sz="1800" b="1" dirty="0">
                <a:effectLst/>
                <a:latin typeface="Times New Roman" panose="02020603050405020304" pitchFamily="18" charset="0"/>
                <a:ea typeface="Times New Roman" panose="02020603050405020304" pitchFamily="18" charset="0"/>
              </a:rPr>
              <a:t> </a:t>
            </a:r>
            <a:r>
              <a:rPr lang="ro-RO" sz="1800"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 include </a:t>
            </a:r>
            <a:r>
              <a:rPr lang="en-US" sz="1800" dirty="0" err="1">
                <a:effectLst/>
                <a:latin typeface="Times New Roman" panose="02020603050405020304" pitchFamily="18" charset="0"/>
                <a:ea typeface="Times New Roman" panose="02020603050405020304" pitchFamily="18" charset="0"/>
              </a:rPr>
              <a:t>înregistrarea</a:t>
            </a:r>
            <a:r>
              <a:rPr lang="en-US" sz="1800" dirty="0">
                <a:effectLst/>
                <a:latin typeface="Times New Roman" panose="02020603050405020304" pitchFamily="18" charset="0"/>
                <a:ea typeface="Times New Roman" panose="02020603050405020304" pitchFamily="18" charset="0"/>
              </a:rPr>
              <a:t> la </a:t>
            </a:r>
            <a:r>
              <a:rPr lang="en-US" sz="1800" dirty="0" err="1">
                <a:effectLst/>
                <a:latin typeface="Times New Roman" panose="02020603050405020304" pitchFamily="18" charset="0"/>
                <a:ea typeface="Times New Roman" panose="02020603050405020304" pitchFamily="18" charset="0"/>
              </a:rPr>
              <a:t>Serviciul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Vamal</a:t>
            </a:r>
            <a:r>
              <a:rPr lang="en-US" sz="1800" dirty="0">
                <a:effectLst/>
                <a:latin typeface="Times New Roman" panose="02020603050405020304" pitchFamily="18" charset="0"/>
                <a:ea typeface="Times New Roman" panose="02020603050405020304" pitchFamily="18" charset="0"/>
              </a:rPr>
              <a:t> ca participant la </a:t>
            </a:r>
            <a:r>
              <a:rPr lang="en-US" sz="1800" dirty="0" err="1">
                <a:effectLst/>
                <a:latin typeface="Times New Roman" panose="02020603050405020304" pitchFamily="18" charset="0"/>
                <a:ea typeface="Times New Roman" panose="02020603050405020304" pitchFamily="18" charset="0"/>
              </a:rPr>
              <a:t>comerțul</a:t>
            </a:r>
            <a:r>
              <a:rPr lang="en-US" sz="1800" dirty="0">
                <a:effectLst/>
                <a:latin typeface="Times New Roman" panose="02020603050405020304" pitchFamily="18" charset="0"/>
                <a:ea typeface="Times New Roman" panose="02020603050405020304" pitchFamily="18" charset="0"/>
              </a:rPr>
              <a:t> exterior, cu </a:t>
            </a:r>
            <a:r>
              <a:rPr lang="en-US" sz="1800" dirty="0" err="1">
                <a:effectLst/>
                <a:latin typeface="Times New Roman" panose="02020603050405020304" pitchFamily="18" charset="0"/>
                <a:ea typeface="Times New Roman" panose="02020603050405020304" pitchFamily="18" charset="0"/>
              </a:rPr>
              <a:t>perfectarea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ulterioară</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documentelor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pentru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marfă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trasportare</a:t>
            </a:r>
            <a:r>
              <a:rPr lang="en-US" sz="1800" dirty="0">
                <a:effectLst/>
                <a:latin typeface="Times New Roman" panose="02020603050405020304" pitchFamily="18" charset="0"/>
                <a:ea typeface="Times New Roman" panose="02020603050405020304" pitchFamily="18" charset="0"/>
              </a:rPr>
              <a:t>, ca: </a:t>
            </a:r>
            <a:r>
              <a:rPr lang="en-US" sz="1800" i="1" dirty="0" err="1">
                <a:effectLst/>
                <a:latin typeface="Times New Roman" panose="02020603050405020304" pitchFamily="18" charset="0"/>
                <a:ea typeface="Times New Roman" panose="02020603050405020304" pitchFamily="18" charset="0"/>
              </a:rPr>
              <a:t>Contractul</a:t>
            </a:r>
            <a:r>
              <a:rPr lang="en-US" sz="1800" i="1" dirty="0">
                <a:effectLst/>
                <a:latin typeface="Times New Roman" panose="02020603050405020304" pitchFamily="18" charset="0"/>
                <a:ea typeface="Times New Roman" panose="02020603050405020304" pitchFamily="18" charset="0"/>
              </a:rPr>
              <a:t> de export, Invoice (</a:t>
            </a:r>
            <a:r>
              <a:rPr lang="en-US" sz="1800" i="1" dirty="0" err="1">
                <a:effectLst/>
                <a:latin typeface="Times New Roman" panose="02020603050405020304" pitchFamily="18" charset="0"/>
                <a:ea typeface="Times New Roman" panose="02020603050405020304" pitchFamily="18" charset="0"/>
              </a:rPr>
              <a:t>factura</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comercială</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Certificatul</a:t>
            </a:r>
            <a:r>
              <a:rPr lang="en-US" sz="1800" i="1" dirty="0">
                <a:effectLst/>
                <a:latin typeface="Times New Roman" panose="02020603050405020304" pitchFamily="18" charset="0"/>
                <a:ea typeface="Times New Roman" panose="02020603050405020304" pitchFamily="18" charset="0"/>
              </a:rPr>
              <a:t> de </a:t>
            </a:r>
            <a:r>
              <a:rPr lang="en-US" sz="1800" i="1" dirty="0" err="1">
                <a:effectLst/>
                <a:latin typeface="Times New Roman" panose="02020603050405020304" pitchFamily="18" charset="0"/>
                <a:ea typeface="Times New Roman" panose="02020603050405020304" pitchFamily="18" charset="0"/>
              </a:rPr>
              <a:t>origine</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Certificatul</a:t>
            </a:r>
            <a:r>
              <a:rPr lang="en-US" sz="1800" i="1" dirty="0">
                <a:effectLst/>
                <a:latin typeface="Times New Roman" panose="02020603050405020304" pitchFamily="18" charset="0"/>
                <a:ea typeface="Times New Roman" panose="02020603050405020304" pitchFamily="18" charset="0"/>
              </a:rPr>
              <a:t> de </a:t>
            </a:r>
            <a:r>
              <a:rPr lang="en-US" sz="1800" i="1" dirty="0" err="1">
                <a:effectLst/>
                <a:latin typeface="Times New Roman" panose="02020603050405020304" pitchFamily="18" charset="0"/>
                <a:ea typeface="Times New Roman" panose="02020603050405020304" pitchFamily="18" charset="0"/>
              </a:rPr>
              <a:t>conformitate</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Certificatul</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fitosanitar</a:t>
            </a:r>
            <a:r>
              <a:rPr lang="en-US" sz="1800" i="1" dirty="0">
                <a:effectLst/>
                <a:latin typeface="Times New Roman" panose="02020603050405020304" pitchFamily="18" charset="0"/>
                <a:ea typeface="Times New Roman" panose="02020603050405020304" pitchFamily="18" charset="0"/>
              </a:rPr>
              <a:t>/</a:t>
            </a:r>
            <a:r>
              <a:rPr lang="en-US" sz="1800" i="1" dirty="0" err="1">
                <a:effectLst/>
                <a:latin typeface="Times New Roman" panose="02020603050405020304" pitchFamily="18" charset="0"/>
                <a:ea typeface="Times New Roman" panose="02020603050405020304" pitchFamily="18" charset="0"/>
              </a:rPr>
              <a:t>veterinar</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și</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Declarația</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vamală</a:t>
            </a:r>
            <a:r>
              <a:rPr lang="en-US" sz="1800" dirty="0">
                <a:effectLst/>
                <a:latin typeface="Times New Roman" panose="02020603050405020304" pitchFamily="18" charset="0"/>
                <a:ea typeface="Times New Roman" panose="02020603050405020304" pitchFamily="18" charset="0"/>
              </a:rPr>
              <a:t>.</a:t>
            </a:r>
            <a:endParaRPr lang="ru-RU" sz="1800" dirty="0">
              <a:effectLst/>
              <a:latin typeface="Times New Roman" panose="02020603050405020304" pitchFamily="18" charset="0"/>
              <a:ea typeface="Times New Roman" panose="02020603050405020304" pitchFamily="18" charset="0"/>
            </a:endParaRPr>
          </a:p>
        </p:txBody>
      </p:sp>
      <p:pic>
        <p:nvPicPr>
          <p:cNvPr id="13" name="Рисунок 12">
            <a:extLst>
              <a:ext uri="{FF2B5EF4-FFF2-40B4-BE49-F238E27FC236}">
                <a16:creationId xmlns:a16="http://schemas.microsoft.com/office/drawing/2014/main" id="{B84179DA-7A40-4BB5-B788-8C66E006AA36}"/>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775154" y="2333774"/>
            <a:ext cx="6065197" cy="3300110"/>
          </a:xfrm>
          <a:prstGeom prst="rect">
            <a:avLst/>
          </a:prstGeom>
        </p:spPr>
      </p:pic>
      <p:sp>
        <p:nvSpPr>
          <p:cNvPr id="14" name="TextBox 13">
            <a:extLst>
              <a:ext uri="{FF2B5EF4-FFF2-40B4-BE49-F238E27FC236}">
                <a16:creationId xmlns:a16="http://schemas.microsoft.com/office/drawing/2014/main" id="{C6E07C62-6F20-4F98-A9FE-53837510DA96}"/>
              </a:ext>
            </a:extLst>
          </p:cNvPr>
          <p:cNvSpPr txBox="1"/>
          <p:nvPr/>
        </p:nvSpPr>
        <p:spPr>
          <a:xfrm>
            <a:off x="6174657" y="5825883"/>
            <a:ext cx="5535562" cy="307777"/>
          </a:xfrm>
          <a:prstGeom prst="rect">
            <a:avLst/>
          </a:prstGeom>
          <a:noFill/>
        </p:spPr>
        <p:txBody>
          <a:bodyPr wrap="square" rtlCol="0">
            <a:spAutoFit/>
          </a:bodyPr>
          <a:lstStyle/>
          <a:p>
            <a:r>
              <a:rPr lang="x-none" sz="1400" b="1" i="0" dirty="0">
                <a:effectLst/>
                <a:latin typeface="Trebuchet MS" panose="020B0603020202020204" pitchFamily="34" charset="0"/>
              </a:rPr>
              <a:t>Sursa: UN/CEFACT International </a:t>
            </a:r>
            <a:r>
              <a:rPr lang="x-none" sz="1400" b="1" i="0" dirty="0" err="1">
                <a:effectLst/>
                <a:latin typeface="Trebuchet MS" panose="020B0603020202020204" pitchFamily="34" charset="0"/>
              </a:rPr>
              <a:t>Supply</a:t>
            </a:r>
            <a:r>
              <a:rPr lang="x-none" sz="1400" b="1" i="0" dirty="0">
                <a:effectLst/>
                <a:latin typeface="Trebuchet MS" panose="020B0603020202020204" pitchFamily="34" charset="0"/>
              </a:rPr>
              <a:t> Chain </a:t>
            </a:r>
            <a:r>
              <a:rPr lang="x-none" sz="1400" b="1" i="0" dirty="0" err="1">
                <a:effectLst/>
                <a:latin typeface="Trebuchet MS" panose="020B0603020202020204" pitchFamily="34" charset="0"/>
              </a:rPr>
              <a:t>Reference</a:t>
            </a:r>
            <a:r>
              <a:rPr lang="x-none" sz="1400" b="1" i="0" dirty="0">
                <a:effectLst/>
                <a:latin typeface="Trebuchet MS" panose="020B0603020202020204" pitchFamily="34" charset="0"/>
              </a:rPr>
              <a:t> Model</a:t>
            </a:r>
            <a:endParaRPr lang="ru-RU" sz="1400" b="1" dirty="0"/>
          </a:p>
        </p:txBody>
      </p:sp>
    </p:spTree>
    <p:extLst>
      <p:ext uri="{BB962C8B-B14F-4D97-AF65-F5344CB8AC3E}">
        <p14:creationId xmlns:p14="http://schemas.microsoft.com/office/powerpoint/2010/main" val="2081531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237067" y="1168842"/>
            <a:ext cx="11191851" cy="369332"/>
          </a:xfrm>
          <a:prstGeom prst="rect">
            <a:avLst/>
          </a:prstGeom>
          <a:noFill/>
        </p:spPr>
        <p:txBody>
          <a:bodyPr wrap="square" rtlCol="0">
            <a:spAutoFit/>
          </a:bodyPr>
          <a:lstStyle/>
          <a:p>
            <a:r>
              <a:rPr lang="en-US" b="1" dirty="0">
                <a:solidFill>
                  <a:srgbClr val="0000CC"/>
                </a:solidFill>
              </a:rPr>
              <a:t>II. </a:t>
            </a:r>
            <a:r>
              <a:rPr lang="ro-RO" b="1" dirty="0">
                <a:solidFill>
                  <a:srgbClr val="0000CC"/>
                </a:solidFill>
              </a:rPr>
              <a:t>Normele juridice referitoare la exporturile produselor pe pieţele Comunităţii Statelor Independente (CSI)</a:t>
            </a:r>
            <a:endParaRPr lang="ru-RU" b="1" dirty="0">
              <a:solidFill>
                <a:srgbClr val="0000CC"/>
              </a:solidFill>
            </a:endParaRPr>
          </a:p>
        </p:txBody>
      </p:sp>
      <p:sp>
        <p:nvSpPr>
          <p:cNvPr id="11" name="Прямоугольник 2"/>
          <p:cNvSpPr>
            <a:spLocks noChangeArrowheads="1"/>
          </p:cNvSpPr>
          <p:nvPr/>
        </p:nvSpPr>
        <p:spPr bwMode="auto">
          <a:xfrm>
            <a:off x="398497" y="1643694"/>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2.</a:t>
            </a:r>
            <a:r>
              <a:rPr lang="ro-RO" altLang="en-US" b="1" dirty="0">
                <a:solidFill>
                  <a:srgbClr val="FF0000"/>
                </a:solidFill>
              </a:rPr>
              <a:t>2</a:t>
            </a:r>
            <a:r>
              <a:rPr lang="en-US" altLang="en-US" b="1" dirty="0">
                <a:solidFill>
                  <a:srgbClr val="FF0000"/>
                </a:solidFill>
              </a:rPr>
              <a:t>. M</a:t>
            </a:r>
            <a:r>
              <a:rPr lang="ro-RO" b="1" dirty="0" err="1">
                <a:solidFill>
                  <a:srgbClr val="FF0000"/>
                </a:solidFill>
              </a:rPr>
              <a:t>odalităţile</a:t>
            </a:r>
            <a:r>
              <a:rPr lang="ro-RO" b="1" dirty="0">
                <a:solidFill>
                  <a:srgbClr val="FF0000"/>
                </a:solidFill>
              </a:rPr>
              <a:t> de export a producţiei agroalimentare în CSI</a:t>
            </a:r>
            <a:r>
              <a:rPr lang="ro-MO" altLang="en-US" b="1" dirty="0">
                <a:solidFill>
                  <a:srgbClr val="FF0000"/>
                </a:solidFill>
              </a:rPr>
              <a:t>:</a:t>
            </a:r>
            <a:endParaRPr lang="en-US" altLang="en-US" b="1" dirty="0">
              <a:solidFill>
                <a:srgbClr val="FF0000"/>
              </a:solidFill>
            </a:endParaRPr>
          </a:p>
        </p:txBody>
      </p:sp>
      <p:sp>
        <p:nvSpPr>
          <p:cNvPr id="10" name="Прямоугольник 2"/>
          <p:cNvSpPr>
            <a:spLocks noChangeArrowheads="1"/>
          </p:cNvSpPr>
          <p:nvPr/>
        </p:nvSpPr>
        <p:spPr bwMode="auto">
          <a:xfrm>
            <a:off x="343289" y="2440955"/>
            <a:ext cx="609277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r>
              <a:rPr lang="ro-MO" altLang="en-US" b="1" dirty="0"/>
              <a:t>Pentru exportul produselor agroalimentare din Republica Moldova în Federația Rusă, de rând cu conformarea la procedurile și legislația vamală, compania exportatoare necesită de a fi inclusă în Lista entităților economice care au permisiune de export, obținută prin inspecțiile efectuate la întreprindere de către </a:t>
            </a:r>
            <a:r>
              <a:rPr lang="vi-VN" b="1" dirty="0"/>
              <a:t>Serviciul Federal pentru Supraveghere Veterinară și Fitosanitară</a:t>
            </a:r>
            <a:r>
              <a:rPr lang="ro-MO" b="1" dirty="0"/>
              <a:t> </a:t>
            </a:r>
            <a:r>
              <a:rPr lang="ro-RO" b="1" dirty="0"/>
              <a:t>– </a:t>
            </a:r>
            <a:r>
              <a:rPr lang="ru-MO" b="1" dirty="0"/>
              <a:t>РОССЕЛЬХОЗНАДЗОР</a:t>
            </a:r>
            <a:r>
              <a:rPr lang="ro-MO" b="1" dirty="0"/>
              <a:t>.</a:t>
            </a:r>
          </a:p>
        </p:txBody>
      </p:sp>
      <p:sp>
        <p:nvSpPr>
          <p:cNvPr id="13" name="TextBox 3"/>
          <p:cNvSpPr txBox="1">
            <a:spLocks noChangeArrowheads="1"/>
          </p:cNvSpPr>
          <p:nvPr/>
        </p:nvSpPr>
        <p:spPr bwMode="auto">
          <a:xfrm>
            <a:off x="343289" y="5511581"/>
            <a:ext cx="61800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r>
              <a:rPr lang="en-US" sz="1400" b="1" dirty="0"/>
              <a:t>Link</a:t>
            </a:r>
            <a:r>
              <a:rPr lang="ro-MO" sz="1400" b="1" dirty="0"/>
              <a:t>: </a:t>
            </a:r>
            <a:r>
              <a:rPr lang="ro-MO" sz="1400" u="sng" dirty="0">
                <a:solidFill>
                  <a:srgbClr val="0000FF"/>
                </a:solidFill>
              </a:rPr>
              <a:t>http://www.fsvps.ru/fsvps/importExport/moldova/import.html</a:t>
            </a:r>
            <a:endParaRPr lang="ru-RU" sz="1400" u="sng" dirty="0">
              <a:solidFill>
                <a:srgbClr val="0000FF"/>
              </a:solidFill>
            </a:endParaRPr>
          </a:p>
        </p:txBody>
      </p:sp>
      <p:sp>
        <p:nvSpPr>
          <p:cNvPr id="15" name="Прямоугольник 1"/>
          <p:cNvSpPr>
            <a:spLocks noChangeArrowheads="1"/>
          </p:cNvSpPr>
          <p:nvPr/>
        </p:nvSpPr>
        <p:spPr bwMode="auto">
          <a:xfrm>
            <a:off x="6665419" y="1566750"/>
            <a:ext cx="5383377"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spcAft>
                <a:spcPts val="600"/>
              </a:spcAft>
            </a:pPr>
            <a:r>
              <a:rPr lang="ro-RO" b="1" dirty="0"/>
              <a:t>Inspectarea întreprinderilor  din RM </a:t>
            </a:r>
            <a:endParaRPr lang="en-US" b="1" dirty="0"/>
          </a:p>
          <a:p>
            <a:pPr algn="ctr" eaLnBrk="1" hangingPunct="1">
              <a:spcAft>
                <a:spcPts val="600"/>
              </a:spcAft>
            </a:pPr>
            <a:r>
              <a:rPr lang="ro-RO" b="1" dirty="0"/>
              <a:t>de </a:t>
            </a:r>
            <a:r>
              <a:rPr lang="ru-MO" b="1" dirty="0"/>
              <a:t>РОССЕЛЬХОЗНАДЗОР</a:t>
            </a:r>
            <a:endParaRPr lang="ro-MO" b="1" dirty="0"/>
          </a:p>
        </p:txBody>
      </p:sp>
      <p:pic>
        <p:nvPicPr>
          <p:cNvPr id="1026" name="Picture 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827017" y="2427890"/>
            <a:ext cx="5060183" cy="4144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Рисунок 2">
            <a:extLst>
              <a:ext uri="{FF2B5EF4-FFF2-40B4-BE49-F238E27FC236}">
                <a16:creationId xmlns:a16="http://schemas.microsoft.com/office/drawing/2014/main" id="{4E8CBFDC-0EC0-4597-B24F-9EDCB9DAB466}"/>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49802464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PAŞII EXPORTATORULUI PENTRU EXPORTUL PRODUCŢIEI AGROALIMENTAIRE DIN REPUBLICA MOLDOVA</a:t>
            </a:r>
            <a:endParaRPr lang="ro-RO" dirty="0">
              <a:solidFill>
                <a:srgbClr val="0000CC"/>
              </a:solidFill>
            </a:endParaRPr>
          </a:p>
        </p:txBody>
      </p:sp>
      <p:sp>
        <p:nvSpPr>
          <p:cNvPr id="11" name="Прямоугольник 2"/>
          <p:cNvSpPr>
            <a:spLocks noChangeArrowheads="1"/>
          </p:cNvSpPr>
          <p:nvPr/>
        </p:nvSpPr>
        <p:spPr bwMode="auto">
          <a:xfrm>
            <a:off x="351648" y="1682946"/>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b="1" dirty="0">
                <a:solidFill>
                  <a:srgbClr val="FF0000"/>
                </a:solidFill>
              </a:rPr>
              <a:t>5</a:t>
            </a:r>
            <a:r>
              <a:rPr lang="en-US" altLang="en-US" b="1" dirty="0">
                <a:solidFill>
                  <a:srgbClr val="FF0000"/>
                </a:solidFill>
              </a:rPr>
              <a:t>.</a:t>
            </a:r>
            <a:r>
              <a:rPr lang="ro-RO" altLang="en-US" b="1" dirty="0">
                <a:solidFill>
                  <a:srgbClr val="FF0000"/>
                </a:solidFill>
              </a:rPr>
              <a:t>4</a:t>
            </a:r>
            <a:r>
              <a:rPr lang="en-US" altLang="en-US" b="1" dirty="0">
                <a:solidFill>
                  <a:srgbClr val="FF0000"/>
                </a:solidFill>
              </a:rPr>
              <a:t>.</a:t>
            </a:r>
            <a:r>
              <a:rPr lang="en-US" sz="1800" dirty="0">
                <a:effectLst/>
                <a:latin typeface="Times New Roman" panose="02020603050405020304" pitchFamily="18" charset="0"/>
                <a:ea typeface="Times New Roman" panose="02020603050405020304" pitchFamily="18" charset="0"/>
              </a:rPr>
              <a:t> </a:t>
            </a:r>
            <a:r>
              <a:rPr lang="en-US" b="1" dirty="0">
                <a:solidFill>
                  <a:srgbClr val="FF0000"/>
                </a:solidFill>
              </a:rPr>
              <a:t>PAȘI LEGAȚI DE IMPLEMENTAREA ASPECTELOR FINANCIARE </a:t>
            </a:r>
            <a:r>
              <a:rPr lang="ro-MO" altLang="en-US" b="1" dirty="0">
                <a:solidFill>
                  <a:srgbClr val="FF0000"/>
                </a:solidFill>
              </a:rPr>
              <a:t>:</a:t>
            </a:r>
            <a:endParaRPr lang="en-US" altLang="en-US" b="1" dirty="0">
              <a:solidFill>
                <a:srgbClr val="FF0000"/>
              </a:solidFill>
            </a:endParaRPr>
          </a:p>
        </p:txBody>
      </p:sp>
      <p:pic>
        <p:nvPicPr>
          <p:cNvPr id="3" name="Рисунок 2">
            <a:extLst>
              <a:ext uri="{FF2B5EF4-FFF2-40B4-BE49-F238E27FC236}">
                <a16:creationId xmlns:a16="http://schemas.microsoft.com/office/drawing/2014/main" id="{188B302E-6395-4518-88C2-DDF588081CE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9" name="TextBox 8">
            <a:extLst>
              <a:ext uri="{FF2B5EF4-FFF2-40B4-BE49-F238E27FC236}">
                <a16:creationId xmlns:a16="http://schemas.microsoft.com/office/drawing/2014/main" id="{B393DECC-0BB5-4A13-B826-F80DAE05A2C5}"/>
              </a:ext>
            </a:extLst>
          </p:cNvPr>
          <p:cNvSpPr txBox="1"/>
          <p:nvPr/>
        </p:nvSpPr>
        <p:spPr>
          <a:xfrm>
            <a:off x="324463" y="2333774"/>
            <a:ext cx="7620002" cy="3724096"/>
          </a:xfrm>
          <a:prstGeom prst="rect">
            <a:avLst/>
          </a:prstGeom>
          <a:noFill/>
        </p:spPr>
        <p:txBody>
          <a:bodyPr wrap="square">
            <a:spAutoFit/>
          </a:bodyPr>
          <a:lstStyle/>
          <a:p>
            <a:pPr algn="just">
              <a:spcBef>
                <a:spcPts val="600"/>
              </a:spcBef>
              <a:spcAft>
                <a:spcPts val="600"/>
              </a:spcAft>
            </a:pPr>
            <a:r>
              <a:rPr lang="en-US" sz="1800" b="1" i="1" dirty="0">
                <a:effectLst/>
                <a:latin typeface="Times New Roman" panose="02020603050405020304" pitchFamily="18" charset="0"/>
                <a:ea typeface="Times New Roman" panose="02020603050405020304" pitchFamily="18" charset="0"/>
              </a:rPr>
              <a:t>1. </a:t>
            </a:r>
            <a:r>
              <a:rPr lang="en-US" sz="1800" b="1" i="1" dirty="0" err="1">
                <a:effectLst/>
                <a:latin typeface="Times New Roman" panose="02020603050405020304" pitchFamily="18" charset="0"/>
                <a:ea typeface="Times New Roman" panose="02020603050405020304" pitchFamily="18" charset="0"/>
              </a:rPr>
              <a:t>Gestionarea</a:t>
            </a:r>
            <a:r>
              <a:rPr lang="en-US" sz="1800" b="1" i="1" dirty="0">
                <a:effectLst/>
                <a:latin typeface="Times New Roman" panose="02020603050405020304" pitchFamily="18" charset="0"/>
                <a:ea typeface="Times New Roman" panose="02020603050405020304" pitchFamily="18" charset="0"/>
              </a:rPr>
              <a:t> </a:t>
            </a:r>
            <a:r>
              <a:rPr lang="en-US" sz="1800" b="1" i="1" dirty="0" err="1">
                <a:effectLst/>
                <a:latin typeface="Times New Roman" panose="02020603050405020304" pitchFamily="18" charset="0"/>
                <a:ea typeface="Times New Roman" panose="02020603050405020304" pitchFamily="18" charset="0"/>
              </a:rPr>
              <a:t>costurilor</a:t>
            </a:r>
            <a:r>
              <a:rPr lang="en-US" sz="1800" b="1" i="1" dirty="0">
                <a:effectLst/>
                <a:latin typeface="Times New Roman" panose="02020603050405020304" pitchFamily="18" charset="0"/>
                <a:ea typeface="Times New Roman" panose="02020603050405020304" pitchFamily="18" charset="0"/>
              </a:rPr>
              <a:t> </a:t>
            </a:r>
            <a:r>
              <a:rPr lang="en-US" sz="1800" b="1" i="1" dirty="0" err="1">
                <a:effectLst/>
                <a:latin typeface="Times New Roman" panose="02020603050405020304" pitchFamily="18" charset="0"/>
                <a:ea typeface="Times New Roman" panose="02020603050405020304" pitchFamily="18" charset="0"/>
              </a:rPr>
              <a:t>operaționale</a:t>
            </a:r>
            <a:r>
              <a:rPr lang="en-US" sz="1800" b="1" i="1"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necesare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pentru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pregătirea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produsului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documentelor</a:t>
            </a:r>
            <a:r>
              <a:rPr lang="en-US" sz="1800" dirty="0">
                <a:effectLst/>
                <a:latin typeface="Times New Roman" panose="02020603050405020304" pitchFamily="18" charset="0"/>
                <a:ea typeface="Times New Roman" panose="02020603050405020304" pitchFamily="18" charset="0"/>
              </a:rPr>
              <a:t> de export, precum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derularea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propriu-zisă</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operațiunilor</a:t>
            </a:r>
            <a:r>
              <a:rPr lang="en-US" sz="1800" dirty="0">
                <a:effectLst/>
                <a:latin typeface="Times New Roman" panose="02020603050405020304" pitchFamily="18" charset="0"/>
                <a:ea typeface="Times New Roman" panose="02020603050405020304" pitchFamily="18" charset="0"/>
              </a:rPr>
              <a:t> legate de export. </a:t>
            </a:r>
            <a:endParaRPr lang="ru-RU" sz="1800" dirty="0">
              <a:effectLst/>
              <a:latin typeface="Times New Roman" panose="02020603050405020304" pitchFamily="18" charset="0"/>
              <a:ea typeface="Times New Roman" panose="02020603050405020304" pitchFamily="18" charset="0"/>
            </a:endParaRPr>
          </a:p>
          <a:p>
            <a:pPr algn="just">
              <a:spcBef>
                <a:spcPts val="600"/>
              </a:spcBef>
              <a:spcAft>
                <a:spcPts val="600"/>
              </a:spcAft>
            </a:pPr>
            <a:r>
              <a:rPr lang="en-US" sz="1800" b="1" i="1" dirty="0">
                <a:effectLst/>
                <a:latin typeface="Times New Roman" panose="02020603050405020304" pitchFamily="18" charset="0"/>
                <a:ea typeface="Times New Roman" panose="02020603050405020304" pitchFamily="18" charset="0"/>
              </a:rPr>
              <a:t>2. </a:t>
            </a:r>
            <a:r>
              <a:rPr lang="en-US" sz="1800" b="1" i="1" dirty="0" err="1">
                <a:effectLst/>
                <a:latin typeface="Times New Roman" panose="02020603050405020304" pitchFamily="18" charset="0"/>
                <a:ea typeface="Times New Roman" panose="02020603050405020304" pitchFamily="18" charset="0"/>
              </a:rPr>
              <a:t>Gestionarea</a:t>
            </a:r>
            <a:r>
              <a:rPr lang="en-US" sz="1800" b="1" i="1" dirty="0">
                <a:effectLst/>
                <a:latin typeface="Times New Roman" panose="02020603050405020304" pitchFamily="18" charset="0"/>
                <a:ea typeface="Times New Roman" panose="02020603050405020304" pitchFamily="18" charset="0"/>
              </a:rPr>
              <a:t> </a:t>
            </a:r>
            <a:r>
              <a:rPr lang="en-US" sz="1800" b="1" i="1" dirty="0" err="1">
                <a:effectLst/>
                <a:latin typeface="Times New Roman" panose="02020603050405020304" pitchFamily="18" charset="0"/>
                <a:ea typeface="Times New Roman" panose="02020603050405020304" pitchFamily="18" charset="0"/>
              </a:rPr>
              <a:t>plăților</a:t>
            </a:r>
            <a:r>
              <a:rPr lang="en-US" sz="1800" b="1" i="1" dirty="0">
                <a:effectLst/>
                <a:latin typeface="Times New Roman" panose="02020603050405020304" pitchFamily="18" charset="0"/>
                <a:ea typeface="Times New Roman" panose="02020603050405020304" pitchFamily="18" charset="0"/>
              </a:rPr>
              <a:t> - </a:t>
            </a:r>
            <a:r>
              <a:rPr lang="en-US" sz="1800" b="1" i="1" dirty="0" err="1">
                <a:effectLst/>
                <a:latin typeface="Times New Roman" panose="02020603050405020304" pitchFamily="18" charset="0"/>
                <a:ea typeface="Times New Roman" panose="02020603050405020304" pitchFamily="18" charset="0"/>
              </a:rPr>
              <a:t>fluxurilor</a:t>
            </a:r>
            <a:r>
              <a:rPr lang="en-US" sz="1800" b="1" i="1" dirty="0">
                <a:effectLst/>
                <a:latin typeface="Times New Roman" panose="02020603050405020304" pitchFamily="18" charset="0"/>
                <a:ea typeface="Times New Roman" panose="02020603050405020304" pitchFamily="18" charset="0"/>
              </a:rPr>
              <a:t> de </a:t>
            </a:r>
            <a:r>
              <a:rPr lang="en-US" sz="1800" b="1" i="1" dirty="0" err="1">
                <a:effectLst/>
                <a:latin typeface="Times New Roman" panose="02020603050405020304" pitchFamily="18" charset="0"/>
                <a:ea typeface="Times New Roman" panose="02020603050405020304" pitchFamily="18" charset="0"/>
              </a:rPr>
              <a:t>numerar</a:t>
            </a:r>
            <a:r>
              <a:rPr lang="en-US" sz="1800" b="1" i="1"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este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vitală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pentru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orice</a:t>
            </a:r>
            <a:r>
              <a:rPr lang="en-US" sz="1800" dirty="0">
                <a:effectLst/>
                <a:latin typeface="Times New Roman" panose="02020603050405020304" pitchFamily="18" charset="0"/>
                <a:ea typeface="Times New Roman" panose="02020603050405020304" pitchFamily="18" charset="0"/>
              </a:rPr>
              <a:t> tip de </a:t>
            </a:r>
            <a:r>
              <a:rPr lang="en-US" sz="1800" dirty="0" err="1">
                <a:effectLst/>
                <a:latin typeface="Times New Roman" panose="02020603050405020304" pitchFamily="18" charset="0"/>
                <a:ea typeface="Times New Roman" panose="02020603050405020304" pitchFamily="18" charset="0"/>
              </a:rPr>
              <a:t>activitate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aceea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este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necesar</a:t>
            </a:r>
            <a:r>
              <a:rPr lang="en-US" sz="1800" dirty="0">
                <a:effectLst/>
                <a:latin typeface="Times New Roman" panose="02020603050405020304" pitchFamily="18" charset="0"/>
                <a:ea typeface="Times New Roman" panose="02020603050405020304" pitchFamily="18" charset="0"/>
              </a:rPr>
              <a:t> din start </a:t>
            </a:r>
            <a:r>
              <a:rPr lang="en-US" sz="1800" dirty="0" err="1">
                <a:effectLst/>
                <a:latin typeface="Times New Roman" panose="02020603050405020304" pitchFamily="18" charset="0"/>
                <a:ea typeface="Times New Roman" panose="02020603050405020304" pitchFamily="18" charset="0"/>
              </a:rPr>
              <a:t>să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analizați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credibilitatea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capacitatea</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plată</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partenerului</a:t>
            </a:r>
            <a:r>
              <a:rPr lang="en-US" sz="1800" dirty="0">
                <a:effectLst/>
                <a:latin typeface="Times New Roman" panose="02020603050405020304" pitchFamily="18" charset="0"/>
                <a:ea typeface="Times New Roman" panose="02020603050405020304" pitchFamily="18" charset="0"/>
              </a:rPr>
              <a:t> cu care </a:t>
            </a:r>
            <a:r>
              <a:rPr lang="en-US" sz="1800" dirty="0" err="1">
                <a:effectLst/>
                <a:latin typeface="Times New Roman" panose="02020603050405020304" pitchFamily="18" charset="0"/>
                <a:ea typeface="Times New Roman" panose="02020603050405020304" pitchFamily="18" charset="0"/>
              </a:rPr>
              <a:t>intenționați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colaborați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alegeți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corect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modalitățile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plată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luând</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considerare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riscul</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țară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riscul</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neachitare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riscul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valutar</a:t>
            </a:r>
            <a:r>
              <a:rPr lang="en-US" sz="1800" dirty="0">
                <a:effectLst/>
                <a:latin typeface="Times New Roman" panose="02020603050405020304" pitchFamily="18" charset="0"/>
                <a:ea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a:p>
            <a:pPr algn="just">
              <a:spcBef>
                <a:spcPts val="600"/>
              </a:spcBef>
              <a:spcAft>
                <a:spcPts val="600"/>
              </a:spcAft>
            </a:pPr>
            <a:r>
              <a:rPr lang="en-US" sz="1800" b="1" i="1" dirty="0">
                <a:effectLst/>
                <a:latin typeface="Times New Roman" panose="02020603050405020304" pitchFamily="18" charset="0"/>
                <a:ea typeface="Times New Roman" panose="02020603050405020304" pitchFamily="18" charset="0"/>
              </a:rPr>
              <a:t>3.</a:t>
            </a:r>
            <a:r>
              <a:rPr lang="ro-RO" sz="1800" b="1" i="1" dirty="0">
                <a:effectLst/>
                <a:latin typeface="Times New Roman" panose="02020603050405020304" pitchFamily="18" charset="0"/>
                <a:ea typeface="Times New Roman" panose="02020603050405020304" pitchFamily="18" charset="0"/>
              </a:rPr>
              <a:t> </a:t>
            </a:r>
            <a:r>
              <a:rPr lang="en-US" sz="1800" b="1" i="1" dirty="0" err="1">
                <a:effectLst/>
                <a:latin typeface="Times New Roman" panose="02020603050405020304" pitchFamily="18" charset="0"/>
                <a:ea typeface="Times New Roman" panose="02020603050405020304" pitchFamily="18" charset="0"/>
              </a:rPr>
              <a:t>Surse</a:t>
            </a:r>
            <a:r>
              <a:rPr lang="en-US" sz="1800" b="1" i="1" dirty="0">
                <a:effectLst/>
                <a:latin typeface="Times New Roman" panose="02020603050405020304" pitchFamily="18" charset="0"/>
                <a:ea typeface="Times New Roman" panose="02020603050405020304" pitchFamily="18" charset="0"/>
              </a:rPr>
              <a:t> de </a:t>
            </a:r>
            <a:r>
              <a:rPr lang="en-US" sz="1800" b="1" i="1" dirty="0" err="1">
                <a:effectLst/>
                <a:latin typeface="Times New Roman" panose="02020603050405020304" pitchFamily="18" charset="0"/>
                <a:ea typeface="Times New Roman" panose="02020603050405020304" pitchFamily="18" charset="0"/>
              </a:rPr>
              <a:t>finanțare</a:t>
            </a:r>
            <a:r>
              <a:rPr lang="en-US" sz="1800" b="1" i="1" dirty="0">
                <a:effectLst/>
                <a:latin typeface="Times New Roman" panose="02020603050405020304" pitchFamily="18" charset="0"/>
                <a:ea typeface="Times New Roman" panose="02020603050405020304" pitchFamily="18" charset="0"/>
              </a:rPr>
              <a:t> a </a:t>
            </a:r>
            <a:r>
              <a:rPr lang="en-US" sz="1800" b="1" i="1" dirty="0" err="1">
                <a:effectLst/>
                <a:latin typeface="Times New Roman" panose="02020603050405020304" pitchFamily="18" charset="0"/>
                <a:ea typeface="Times New Roman" panose="02020603050405020304" pitchFamily="18" charset="0"/>
              </a:rPr>
              <a:t>exportului</a:t>
            </a:r>
            <a:r>
              <a:rPr lang="en-US" sz="1800" b="1" i="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exportul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implică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livrarea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mărfii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alt stat, </a:t>
            </a:r>
            <a:r>
              <a:rPr lang="en-US" sz="1800" dirty="0" err="1">
                <a:effectLst/>
                <a:latin typeface="Times New Roman" panose="02020603050405020304" pitchFamily="18" charset="0"/>
                <a:ea typeface="Times New Roman" panose="02020603050405020304" pitchFamily="18" charset="0"/>
              </a:rPr>
              <a:t>durata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tranzacției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durează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mult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comparație</a:t>
            </a:r>
            <a:r>
              <a:rPr lang="en-US" sz="1800" dirty="0">
                <a:effectLst/>
                <a:latin typeface="Times New Roman" panose="02020603050405020304" pitchFamily="18" charset="0"/>
                <a:ea typeface="Times New Roman" panose="02020603050405020304" pitchFamily="18" charset="0"/>
              </a:rPr>
              <a:t> cu </a:t>
            </a:r>
            <a:r>
              <a:rPr lang="en-US" sz="1800" dirty="0" err="1">
                <a:effectLst/>
                <a:latin typeface="Times New Roman" panose="02020603050405020304" pitchFamily="18" charset="0"/>
                <a:ea typeface="Times New Roman" panose="02020603050405020304" pitchFamily="18" charset="0"/>
              </a:rPr>
              <a:t>livrările</a:t>
            </a:r>
            <a:r>
              <a:rPr lang="en-US" sz="1800" dirty="0">
                <a:effectLst/>
                <a:latin typeface="Times New Roman" panose="02020603050405020304" pitchFamily="18" charset="0"/>
                <a:ea typeface="Times New Roman" panose="02020603050405020304" pitchFamily="18" charset="0"/>
              </a:rPr>
              <a:t> locale, </a:t>
            </a:r>
            <a:r>
              <a:rPr lang="en-US" sz="1800" dirty="0" err="1">
                <a:effectLst/>
                <a:latin typeface="Times New Roman" panose="02020603050405020304" pitchFamily="18" charset="0"/>
                <a:ea typeface="Times New Roman" panose="02020603050405020304" pitchFamily="18" charset="0"/>
              </a:rPr>
              <a:t>respectiv</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achitarea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acumularea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plăților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neachitate</a:t>
            </a:r>
            <a:r>
              <a:rPr lang="en-US" sz="1800" dirty="0">
                <a:effectLst/>
                <a:latin typeface="Times New Roman" panose="02020603050405020304" pitchFamily="18" charset="0"/>
                <a:ea typeface="Times New Roman" panose="02020603050405020304" pitchFamily="18" charset="0"/>
              </a:rPr>
              <a:t> la termen pot duce la incapacitate de </a:t>
            </a:r>
            <a:r>
              <a:rPr lang="en-US" sz="1800" dirty="0" err="1">
                <a:effectLst/>
                <a:latin typeface="Times New Roman" panose="02020603050405020304" pitchFamily="18" charset="0"/>
                <a:ea typeface="Times New Roman" panose="02020603050405020304" pitchFamily="18" charset="0"/>
              </a:rPr>
              <a:t>plată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chiar</a:t>
            </a:r>
            <a:r>
              <a:rPr lang="en-US" sz="1800" dirty="0">
                <a:effectLst/>
                <a:latin typeface="Times New Roman" panose="02020603050405020304" pitchFamily="18" charset="0"/>
                <a:ea typeface="Times New Roman" panose="02020603050405020304" pitchFamily="18" charset="0"/>
              </a:rPr>
              <a:t> la </a:t>
            </a:r>
            <a:r>
              <a:rPr lang="en-US" sz="1800" dirty="0" err="1">
                <a:effectLst/>
                <a:latin typeface="Times New Roman" panose="02020603050405020304" pitchFamily="18" charset="0"/>
                <a:ea typeface="Times New Roman" panose="02020603050405020304" pitchFamily="18" charset="0"/>
              </a:rPr>
              <a:t>faliment</a:t>
            </a:r>
            <a:r>
              <a:rPr lang="en-US" sz="1800" dirty="0">
                <a:effectLst/>
                <a:latin typeface="Times New Roman" panose="02020603050405020304" pitchFamily="18" charset="0"/>
                <a:ea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p:txBody>
      </p:sp>
      <p:pic>
        <p:nvPicPr>
          <p:cNvPr id="6" name="Рисунок 5">
            <a:extLst>
              <a:ext uri="{FF2B5EF4-FFF2-40B4-BE49-F238E27FC236}">
                <a16:creationId xmlns:a16="http://schemas.microsoft.com/office/drawing/2014/main" id="{D053054F-AA83-45F4-B22E-962046A0167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110712" y="2130145"/>
            <a:ext cx="3901241" cy="3474242"/>
          </a:xfrm>
          <a:prstGeom prst="rect">
            <a:avLst/>
          </a:prstGeom>
        </p:spPr>
      </p:pic>
    </p:spTree>
    <p:extLst>
      <p:ext uri="{BB962C8B-B14F-4D97-AF65-F5344CB8AC3E}">
        <p14:creationId xmlns:p14="http://schemas.microsoft.com/office/powerpoint/2010/main" val="106689886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PAŞII EXPORTATORULUI PENTRU EXPORTUL PRODUCŢIEI AGROALIMENTAIRE DIN REPUBLICA MOLDOVA</a:t>
            </a:r>
            <a:endParaRPr lang="ro-RO" dirty="0">
              <a:solidFill>
                <a:srgbClr val="0000CC"/>
              </a:solidFill>
            </a:endParaRPr>
          </a:p>
        </p:txBody>
      </p:sp>
      <p:sp>
        <p:nvSpPr>
          <p:cNvPr id="11" name="Прямоугольник 2"/>
          <p:cNvSpPr>
            <a:spLocks noChangeArrowheads="1"/>
          </p:cNvSpPr>
          <p:nvPr/>
        </p:nvSpPr>
        <p:spPr bwMode="auto">
          <a:xfrm>
            <a:off x="351648" y="1682946"/>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RO" altLang="en-US" b="1" dirty="0">
                <a:solidFill>
                  <a:srgbClr val="FF0000"/>
                </a:solidFill>
              </a:rPr>
              <a:t>5</a:t>
            </a:r>
            <a:r>
              <a:rPr lang="en-US" altLang="en-US" b="1" dirty="0">
                <a:solidFill>
                  <a:srgbClr val="FF0000"/>
                </a:solidFill>
              </a:rPr>
              <a:t>.</a:t>
            </a:r>
            <a:r>
              <a:rPr lang="ro-RO" altLang="en-US" b="1" dirty="0">
                <a:solidFill>
                  <a:srgbClr val="FF0000"/>
                </a:solidFill>
              </a:rPr>
              <a:t>5</a:t>
            </a:r>
            <a:r>
              <a:rPr lang="en-US" altLang="en-US" b="1" dirty="0">
                <a:solidFill>
                  <a:srgbClr val="FF0000"/>
                </a:solidFill>
              </a:rPr>
              <a:t>.</a:t>
            </a:r>
            <a:r>
              <a:rPr lang="en-US" sz="1800" dirty="0">
                <a:effectLst/>
                <a:latin typeface="Times New Roman" panose="02020603050405020304" pitchFamily="18" charset="0"/>
                <a:ea typeface="Times New Roman" panose="02020603050405020304" pitchFamily="18" charset="0"/>
              </a:rPr>
              <a:t> </a:t>
            </a:r>
            <a:r>
              <a:rPr lang="en-US" b="1" dirty="0">
                <a:solidFill>
                  <a:srgbClr val="FF0000"/>
                </a:solidFill>
              </a:rPr>
              <a:t>PAȘI LEGAȚI DE IMPLEMENTAREA ASPECTELOR LOGISTICE </a:t>
            </a:r>
            <a:r>
              <a:rPr lang="ro-MO" altLang="en-US" b="1" dirty="0">
                <a:solidFill>
                  <a:srgbClr val="FF0000"/>
                </a:solidFill>
              </a:rPr>
              <a:t>:</a:t>
            </a:r>
            <a:endParaRPr lang="en-US" altLang="en-US" b="1" dirty="0">
              <a:solidFill>
                <a:srgbClr val="FF0000"/>
              </a:solidFill>
            </a:endParaRPr>
          </a:p>
        </p:txBody>
      </p:sp>
      <p:pic>
        <p:nvPicPr>
          <p:cNvPr id="3" name="Рисунок 2">
            <a:extLst>
              <a:ext uri="{FF2B5EF4-FFF2-40B4-BE49-F238E27FC236}">
                <a16:creationId xmlns:a16="http://schemas.microsoft.com/office/drawing/2014/main" id="{188B302E-6395-4518-88C2-DDF588081CE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9" name="TextBox 8">
            <a:extLst>
              <a:ext uri="{FF2B5EF4-FFF2-40B4-BE49-F238E27FC236}">
                <a16:creationId xmlns:a16="http://schemas.microsoft.com/office/drawing/2014/main" id="{B393DECC-0BB5-4A13-B826-F80DAE05A2C5}"/>
              </a:ext>
            </a:extLst>
          </p:cNvPr>
          <p:cNvSpPr txBox="1"/>
          <p:nvPr/>
        </p:nvSpPr>
        <p:spPr>
          <a:xfrm>
            <a:off x="351648" y="2130145"/>
            <a:ext cx="7620002" cy="4462760"/>
          </a:xfrm>
          <a:prstGeom prst="rect">
            <a:avLst/>
          </a:prstGeom>
          <a:noFill/>
        </p:spPr>
        <p:txBody>
          <a:bodyPr wrap="square">
            <a:spAutoFit/>
          </a:bodyPr>
          <a:lstStyle/>
          <a:p>
            <a:pPr algn="just">
              <a:spcBef>
                <a:spcPts val="600"/>
              </a:spcBef>
              <a:spcAft>
                <a:spcPts val="600"/>
              </a:spcAft>
            </a:pPr>
            <a:r>
              <a:rPr lang="ro-RO" dirty="0">
                <a:latin typeface="Times New Roman" panose="02020603050405020304" pitchFamily="18" charset="0"/>
                <a:ea typeface="Times New Roman" panose="02020603050405020304" pitchFamily="18" charset="0"/>
              </a:rPr>
              <a:t>A</a:t>
            </a:r>
            <a:r>
              <a:rPr lang="en-US" sz="1800" dirty="0" err="1">
                <a:effectLst/>
                <a:latin typeface="Times New Roman" panose="02020603050405020304" pitchFamily="18" charset="0"/>
                <a:ea typeface="Times New Roman" panose="02020603050405020304" pitchFamily="18" charset="0"/>
              </a:rPr>
              <a:t>legerea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modului</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transportare</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bunurilor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este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strânsă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concordanță</a:t>
            </a:r>
            <a:r>
              <a:rPr lang="en-US" sz="1800" dirty="0">
                <a:effectLst/>
                <a:latin typeface="Times New Roman" panose="02020603050405020304" pitchFamily="18" charset="0"/>
                <a:ea typeface="Times New Roman" panose="02020603050405020304" pitchFamily="18" charset="0"/>
              </a:rPr>
              <a:t> cu </a:t>
            </a:r>
            <a:r>
              <a:rPr lang="en-US" sz="1800" dirty="0" err="1">
                <a:effectLst/>
                <a:latin typeface="Times New Roman" panose="02020603050405020304" pitchFamily="18" charset="0"/>
                <a:ea typeface="Times New Roman" panose="02020603050405020304" pitchFamily="18" charset="0"/>
              </a:rPr>
              <a:t>obiectul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contractului</a:t>
            </a:r>
            <a:r>
              <a:rPr lang="en-US" sz="1800" dirty="0">
                <a:effectLst/>
                <a:latin typeface="Times New Roman" panose="02020603050405020304" pitchFamily="18" charset="0"/>
                <a:ea typeface="Times New Roman" panose="02020603050405020304" pitchFamily="18" charset="0"/>
              </a:rPr>
              <a:t>, se face </a:t>
            </a:r>
            <a:r>
              <a:rPr lang="en-US" sz="1800" dirty="0" err="1">
                <a:effectLst/>
                <a:latin typeface="Times New Roman" panose="02020603050405020304" pitchFamily="18" charset="0"/>
                <a:ea typeface="Times New Roman" panose="02020603050405020304" pitchFamily="18" charset="0"/>
              </a:rPr>
              <a:t>după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următoarele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criterii</a:t>
            </a:r>
            <a:r>
              <a:rPr lang="en-US" sz="1800" dirty="0">
                <a:effectLst/>
                <a:latin typeface="Times New Roman" panose="02020603050405020304" pitchFamily="18" charset="0"/>
                <a:ea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a:p>
            <a:pPr algn="just">
              <a:spcBef>
                <a:spcPts val="600"/>
              </a:spcBef>
              <a:spcAft>
                <a:spcPts val="600"/>
              </a:spcAft>
            </a:pPr>
            <a:r>
              <a:rPr lang="en-US" sz="1800" dirty="0">
                <a:effectLst/>
                <a:latin typeface="Times New Roman" panose="02020603050405020304" pitchFamily="18" charset="0"/>
                <a:ea typeface="Times New Roman" panose="02020603050405020304" pitchFamily="18" charset="0"/>
              </a:rPr>
              <a:t>1.</a:t>
            </a:r>
            <a:r>
              <a:rPr lang="ro-RO"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Avantajele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dezavantajele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livrării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bunurilor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folosind</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transportul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maritim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aerian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terestru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depind</a:t>
            </a:r>
            <a:r>
              <a:rPr lang="en-US" sz="1800" dirty="0">
                <a:effectLst/>
                <a:latin typeface="Times New Roman" panose="02020603050405020304" pitchFamily="18" charset="0"/>
                <a:ea typeface="Times New Roman" panose="02020603050405020304" pitchFamily="18" charset="0"/>
              </a:rPr>
              <a:t> de natura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caracteristicile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bunului</a:t>
            </a:r>
            <a:r>
              <a:rPr lang="en-US" sz="1800" dirty="0">
                <a:effectLst/>
                <a:latin typeface="Times New Roman" panose="02020603050405020304" pitchFamily="18" charset="0"/>
                <a:ea typeface="Times New Roman" panose="02020603050405020304" pitchFamily="18" charset="0"/>
              </a:rPr>
              <a:t>, precum </a:t>
            </a:r>
            <a:r>
              <a:rPr lang="en-US" sz="1800" dirty="0" err="1">
                <a:effectLst/>
                <a:latin typeface="Times New Roman" panose="02020603050405020304" pitchFamily="18" charset="0"/>
                <a:ea typeface="Times New Roman" panose="02020603050405020304" pitchFamily="18" charset="0"/>
              </a:rPr>
              <a:t>cantitatea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volumul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existența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unor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cerințe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specifice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siguranță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păstrare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ambalare</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mărfii</a:t>
            </a:r>
            <a:r>
              <a:rPr lang="en-US" sz="1800" dirty="0">
                <a:effectLst/>
                <a:latin typeface="Times New Roman" panose="02020603050405020304" pitchFamily="18" charset="0"/>
                <a:ea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a:p>
            <a:pPr algn="just">
              <a:spcBef>
                <a:spcPts val="600"/>
              </a:spcBef>
              <a:spcAft>
                <a:spcPts val="600"/>
              </a:spcAft>
            </a:pPr>
            <a:r>
              <a:rPr lang="en-US" sz="1800" dirty="0">
                <a:effectLst/>
                <a:latin typeface="Times New Roman" panose="02020603050405020304" pitchFamily="18" charset="0"/>
                <a:ea typeface="Times New Roman" panose="02020603050405020304" pitchFamily="18" charset="0"/>
              </a:rPr>
              <a:t>2.</a:t>
            </a:r>
            <a:r>
              <a:rPr lang="ro-RO"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Factorii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externi</a:t>
            </a:r>
            <a:r>
              <a:rPr lang="en-US" sz="1800" dirty="0">
                <a:effectLst/>
                <a:latin typeface="Times New Roman" panose="02020603050405020304" pitchFamily="18" charset="0"/>
                <a:ea typeface="Times New Roman" panose="02020603050405020304" pitchFamily="18" charset="0"/>
              </a:rPr>
              <a:t>, cum </a:t>
            </a:r>
            <a:r>
              <a:rPr lang="en-US" sz="1800" dirty="0" err="1">
                <a:effectLst/>
                <a:latin typeface="Times New Roman" panose="02020603050405020304" pitchFamily="18" charset="0"/>
                <a:ea typeface="Times New Roman" panose="02020603050405020304" pitchFamily="18" charset="0"/>
              </a:rPr>
              <a:t>ar</a:t>
            </a:r>
            <a:r>
              <a:rPr lang="en-US" sz="1800" dirty="0">
                <a:effectLst/>
                <a:latin typeface="Times New Roman" panose="02020603050405020304" pitchFamily="18" charset="0"/>
                <a:ea typeface="Times New Roman" panose="02020603050405020304" pitchFamily="18" charset="0"/>
              </a:rPr>
              <a:t> fi diverse </a:t>
            </a:r>
            <a:r>
              <a:rPr lang="en-US" sz="1800" dirty="0" err="1">
                <a:effectLst/>
                <a:latin typeface="Times New Roman" panose="02020603050405020304" pitchFamily="18" charset="0"/>
                <a:ea typeface="Times New Roman" panose="02020603050405020304" pitchFamily="18" charset="0"/>
              </a:rPr>
              <a:t>oportunități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cerințe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disponibilitatea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unor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tipuri</a:t>
            </a:r>
            <a:r>
              <a:rPr lang="en-US" sz="1800" dirty="0">
                <a:effectLst/>
                <a:latin typeface="Times New Roman" panose="02020603050405020304" pitchFamily="18" charset="0"/>
                <a:ea typeface="Times New Roman" panose="02020603050405020304" pitchFamily="18" charset="0"/>
              </a:rPr>
              <a:t> de transport </a:t>
            </a:r>
            <a:r>
              <a:rPr lang="en-US" sz="1800" dirty="0" err="1">
                <a:effectLst/>
                <a:latin typeface="Times New Roman" panose="02020603050405020304" pitchFamily="18" charset="0"/>
                <a:ea typeface="Times New Roman" panose="02020603050405020304" pitchFamily="18" charset="0"/>
              </a:rPr>
              <a:t>într</a:t>
            </a:r>
            <a:r>
              <a:rPr lang="en-US" sz="1800" dirty="0">
                <a:effectLst/>
                <a:latin typeface="Times New Roman" panose="02020603050405020304" pitchFamily="18" charset="0"/>
                <a:ea typeface="Times New Roman" panose="02020603050405020304" pitchFamily="18" charset="0"/>
              </a:rPr>
              <a:t>-o </a:t>
            </a:r>
            <a:r>
              <a:rPr lang="en-US" sz="1800" dirty="0" err="1">
                <a:effectLst/>
                <a:latin typeface="Times New Roman" panose="02020603050405020304" pitchFamily="18" charset="0"/>
                <a:ea typeface="Times New Roman" panose="02020603050405020304" pitchFamily="18" charset="0"/>
              </a:rPr>
              <a:t>țară</a:t>
            </a:r>
            <a:r>
              <a:rPr lang="en-US" sz="1800" dirty="0">
                <a:effectLst/>
                <a:latin typeface="Times New Roman" panose="02020603050405020304" pitchFamily="18" charset="0"/>
                <a:ea typeface="Times New Roman" panose="02020603050405020304" pitchFamily="18" charset="0"/>
              </a:rPr>
              <a:t>/</a:t>
            </a:r>
            <a:r>
              <a:rPr lang="en-US" sz="1800" dirty="0" err="1">
                <a:effectLst/>
                <a:latin typeface="Times New Roman" panose="02020603050405020304" pitchFamily="18" charset="0"/>
                <a:ea typeface="Times New Roman" panose="02020603050405020304" pitchFamily="18" charset="0"/>
              </a:rPr>
              <a:t>regiune</a:t>
            </a:r>
            <a:r>
              <a:rPr lang="en-US" sz="1800" dirty="0">
                <a:effectLst/>
                <a:latin typeface="Times New Roman" panose="02020603050405020304" pitchFamily="18" charset="0"/>
                <a:ea typeface="Times New Roman" panose="02020603050405020304" pitchFamily="18" charset="0"/>
              </a:rPr>
              <a:t>, precum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distanța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necesară</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parcurs</a:t>
            </a:r>
            <a:r>
              <a:rPr lang="en-US" sz="1800" dirty="0">
                <a:effectLst/>
                <a:latin typeface="Times New Roman" panose="02020603050405020304" pitchFamily="18" charset="0"/>
                <a:ea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a:p>
            <a:pPr algn="just">
              <a:spcBef>
                <a:spcPts val="600"/>
              </a:spcBef>
              <a:spcAft>
                <a:spcPts val="600"/>
              </a:spcAft>
            </a:pPr>
            <a:r>
              <a:rPr lang="en-US" sz="1800" dirty="0">
                <a:effectLst/>
                <a:latin typeface="Times New Roman" panose="02020603050405020304" pitchFamily="18" charset="0"/>
                <a:ea typeface="Times New Roman" panose="02020603050405020304" pitchFamily="18" charset="0"/>
              </a:rPr>
              <a:t>3.</a:t>
            </a:r>
            <a:r>
              <a:rPr lang="ro-RO"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Preferințele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caracteristicile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clientului</a:t>
            </a:r>
            <a:r>
              <a:rPr lang="en-US" sz="1800" dirty="0">
                <a:effectLst/>
                <a:latin typeface="Times New Roman" panose="02020603050405020304" pitchFamily="18" charset="0"/>
                <a:ea typeface="Times New Roman" panose="02020603050405020304" pitchFamily="18" charset="0"/>
              </a:rPr>
              <a:t>/</a:t>
            </a:r>
            <a:r>
              <a:rPr lang="en-US" sz="1800" dirty="0" err="1">
                <a:effectLst/>
                <a:latin typeface="Times New Roman" panose="02020603050405020304" pitchFamily="18" charset="0"/>
                <a:ea typeface="Times New Roman" panose="02020603050405020304" pitchFamily="18" charset="0"/>
              </a:rPr>
              <a:t>consumatorului</a:t>
            </a:r>
            <a:r>
              <a:rPr lang="en-US" sz="1800" dirty="0">
                <a:effectLst/>
                <a:latin typeface="Times New Roman" panose="02020603050405020304" pitchFamily="18" charset="0"/>
                <a:ea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a:p>
            <a:pPr algn="just">
              <a:spcBef>
                <a:spcPts val="600"/>
              </a:spcBef>
              <a:spcAft>
                <a:spcPts val="600"/>
              </a:spcAft>
            </a:pPr>
            <a:r>
              <a:rPr lang="en-US" sz="1800" dirty="0">
                <a:effectLst/>
                <a:latin typeface="Times New Roman" panose="02020603050405020304" pitchFamily="18" charset="0"/>
                <a:ea typeface="Times New Roman" panose="02020603050405020304" pitchFamily="18" charset="0"/>
              </a:rPr>
              <a:t>4.</a:t>
            </a:r>
            <a:r>
              <a:rPr lang="ro-RO"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Valoarea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încărcăturii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costurile</a:t>
            </a:r>
            <a:r>
              <a:rPr lang="en-US" sz="1800" dirty="0">
                <a:effectLst/>
                <a:latin typeface="Times New Roman" panose="02020603050405020304" pitchFamily="18" charset="0"/>
                <a:ea typeface="Times New Roman" panose="02020603050405020304" pitchFamily="18" charset="0"/>
              </a:rPr>
              <a:t> de transport, </a:t>
            </a:r>
            <a:r>
              <a:rPr lang="en-US" sz="1800" dirty="0" err="1">
                <a:effectLst/>
                <a:latin typeface="Times New Roman" panose="02020603050405020304" pitchFamily="18" charset="0"/>
                <a:ea typeface="Times New Roman" panose="02020603050405020304" pitchFamily="18" charset="0"/>
              </a:rPr>
              <a:t>mai</a:t>
            </a:r>
            <a:r>
              <a:rPr lang="en-US" sz="1800" dirty="0">
                <a:effectLst/>
                <a:latin typeface="Times New Roman" panose="02020603050405020304" pitchFamily="18" charset="0"/>
                <a:ea typeface="Times New Roman" panose="02020603050405020304" pitchFamily="18" charset="0"/>
              </a:rPr>
              <a:t> ales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condițiile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unei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distanțe</a:t>
            </a:r>
            <a:r>
              <a:rPr lang="en-US" sz="1800" dirty="0">
                <a:effectLst/>
                <a:latin typeface="Times New Roman" panose="02020603050405020304" pitchFamily="18" charset="0"/>
                <a:ea typeface="Times New Roman" panose="02020603050405020304" pitchFamily="18" charset="0"/>
              </a:rPr>
              <a:t> lungi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necesității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folosirii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unor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surse</a:t>
            </a:r>
            <a:r>
              <a:rPr lang="en-US" sz="1800" dirty="0">
                <a:effectLst/>
                <a:latin typeface="Times New Roman" panose="02020603050405020304" pitchFamily="18" charset="0"/>
                <a:ea typeface="Times New Roman" panose="02020603050405020304" pitchFamily="18" charset="0"/>
              </a:rPr>
              <a:t> de </a:t>
            </a:r>
            <a:r>
              <a:rPr lang="en-US" sz="1800" dirty="0" err="1">
                <a:effectLst/>
                <a:latin typeface="Times New Roman" panose="02020603050405020304" pitchFamily="18" charset="0"/>
                <a:ea typeface="Times New Roman" panose="02020603050405020304" pitchFamily="18" charset="0"/>
              </a:rPr>
              <a:t>finanțare</a:t>
            </a:r>
            <a:r>
              <a:rPr lang="en-US" sz="1800" dirty="0">
                <a:effectLst/>
                <a:latin typeface="Times New Roman" panose="02020603050405020304" pitchFamily="18" charset="0"/>
                <a:ea typeface="Times New Roman" panose="02020603050405020304" pitchFamily="18" charset="0"/>
              </a:rPr>
              <a:t> de tip Factoring. </a:t>
            </a:r>
            <a:endParaRPr lang="ru-RU" sz="1800" dirty="0">
              <a:effectLst/>
              <a:latin typeface="Times New Roman" panose="02020603050405020304" pitchFamily="18" charset="0"/>
              <a:ea typeface="Times New Roman" panose="02020603050405020304" pitchFamily="18" charset="0"/>
            </a:endParaRPr>
          </a:p>
          <a:p>
            <a:pPr algn="just">
              <a:spcBef>
                <a:spcPts val="600"/>
              </a:spcBef>
              <a:spcAft>
                <a:spcPts val="600"/>
              </a:spcAft>
            </a:pPr>
            <a:r>
              <a:rPr lang="en-US" sz="1800" dirty="0">
                <a:effectLst/>
                <a:latin typeface="Times New Roman" panose="02020603050405020304" pitchFamily="18" charset="0"/>
                <a:ea typeface="Times New Roman" panose="02020603050405020304" pitchFamily="18" charset="0"/>
              </a:rPr>
              <a:t>5.</a:t>
            </a:r>
            <a:r>
              <a:rPr lang="ro-RO"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Introducerea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în</a:t>
            </a:r>
            <a:r>
              <a:rPr lang="en-US" sz="1800" dirty="0">
                <a:effectLst/>
                <a:latin typeface="Times New Roman" panose="02020603050405020304" pitchFamily="18" charset="0"/>
                <a:ea typeface="Times New Roman" panose="02020603050405020304" pitchFamily="18" charset="0"/>
              </a:rPr>
              <a:t> contract a </a:t>
            </a:r>
            <a:r>
              <a:rPr lang="en-US" sz="1800" dirty="0" err="1">
                <a:effectLst/>
                <a:latin typeface="Times New Roman" panose="02020603050405020304" pitchFamily="18" charset="0"/>
                <a:ea typeface="Times New Roman" panose="02020603050405020304" pitchFamily="18" charset="0"/>
              </a:rPr>
              <a:t>unei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clauze</a:t>
            </a:r>
            <a:r>
              <a:rPr lang="en-US" sz="1800" dirty="0">
                <a:effectLst/>
                <a:latin typeface="Times New Roman" panose="02020603050405020304" pitchFamily="18" charset="0"/>
                <a:ea typeface="Times New Roman" panose="02020603050405020304" pitchFamily="18" charset="0"/>
              </a:rPr>
              <a:t> Incoterms </a:t>
            </a:r>
            <a:r>
              <a:rPr lang="en-US" sz="1800" dirty="0" err="1">
                <a:effectLst/>
                <a:latin typeface="Times New Roman" panose="02020603050405020304" pitchFamily="18" charset="0"/>
                <a:ea typeface="Times New Roman" panose="02020603050405020304" pitchFamily="18" charset="0"/>
              </a:rPr>
              <a:t>adesea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dictează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ce</a:t>
            </a:r>
            <a:r>
              <a:rPr lang="en-US" sz="1800" dirty="0">
                <a:effectLst/>
                <a:latin typeface="Times New Roman" panose="02020603050405020304" pitchFamily="18" charset="0"/>
                <a:ea typeface="Times New Roman" panose="02020603050405020304" pitchFamily="18" charset="0"/>
              </a:rPr>
              <a:t> tip de transport </a:t>
            </a:r>
            <a:r>
              <a:rPr lang="en-US" sz="1800" dirty="0" err="1">
                <a:effectLst/>
                <a:latin typeface="Times New Roman" panose="02020603050405020304" pitchFamily="18" charset="0"/>
                <a:ea typeface="Times New Roman" panose="02020603050405020304" pitchFamily="18" charset="0"/>
              </a:rPr>
              <a:t>va</a:t>
            </a:r>
            <a:r>
              <a:rPr lang="en-US" sz="1800" dirty="0">
                <a:effectLst/>
                <a:latin typeface="Times New Roman" panose="02020603050405020304" pitchFamily="18" charset="0"/>
                <a:ea typeface="Times New Roman" panose="02020603050405020304" pitchFamily="18" charset="0"/>
              </a:rPr>
              <a:t> fi </a:t>
            </a:r>
            <a:r>
              <a:rPr lang="en-US" sz="1800" dirty="0" err="1">
                <a:effectLst/>
                <a:latin typeface="Times New Roman" panose="02020603050405020304" pitchFamily="18" charset="0"/>
                <a:ea typeface="Times New Roman" panose="02020603050405020304" pitchFamily="18" charset="0"/>
              </a:rPr>
              <a:t>folosit</a:t>
            </a:r>
            <a:r>
              <a:rPr lang="en-US" sz="1800" dirty="0">
                <a:effectLst/>
                <a:latin typeface="Times New Roman" panose="02020603050405020304" pitchFamily="18" charset="0"/>
                <a:ea typeface="Times New Roman" panose="02020603050405020304" pitchFamily="18" charset="0"/>
              </a:rPr>
              <a:t>, precum </a:t>
            </a:r>
            <a:r>
              <a:rPr lang="en-US" sz="1800" dirty="0" err="1">
                <a:effectLst/>
                <a:latin typeface="Times New Roman" panose="02020603050405020304" pitchFamily="18" charset="0"/>
                <a:ea typeface="Times New Roman" panose="02020603050405020304" pitchFamily="18" charset="0"/>
              </a:rPr>
              <a:t>condițiile</a:t>
            </a:r>
            <a:r>
              <a:rPr lang="en-US" sz="1800" dirty="0">
                <a:effectLst/>
                <a:latin typeface="Times New Roman" panose="02020603050405020304" pitchFamily="18" charset="0"/>
                <a:ea typeface="Times New Roman" panose="02020603050405020304" pitchFamily="18" charset="0"/>
              </a:rPr>
              <a:t> FOB, FAS, CIF </a:t>
            </a:r>
            <a:r>
              <a:rPr lang="en-US" sz="1800" dirty="0" err="1">
                <a:effectLst/>
                <a:latin typeface="Times New Roman" panose="02020603050405020304" pitchFamily="18" charset="0"/>
                <a:ea typeface="Times New Roman" panose="02020603050405020304" pitchFamily="18" charset="0"/>
              </a:rPr>
              <a:t>și</a:t>
            </a:r>
            <a:r>
              <a:rPr lang="en-US" sz="1800" dirty="0">
                <a:effectLst/>
                <a:latin typeface="Times New Roman" panose="02020603050405020304" pitchFamily="18" charset="0"/>
                <a:ea typeface="Times New Roman" panose="02020603050405020304" pitchFamily="18" charset="0"/>
              </a:rPr>
              <a:t> CFR.</a:t>
            </a:r>
            <a:endParaRPr lang="ru-RU" sz="1800" dirty="0">
              <a:effectLst/>
              <a:latin typeface="Times New Roman" panose="02020603050405020304" pitchFamily="18" charset="0"/>
              <a:ea typeface="Times New Roman" panose="02020603050405020304" pitchFamily="18" charset="0"/>
            </a:endParaRPr>
          </a:p>
        </p:txBody>
      </p:sp>
      <p:pic>
        <p:nvPicPr>
          <p:cNvPr id="12" name="Рисунок 11">
            <a:extLst>
              <a:ext uri="{FF2B5EF4-FFF2-40B4-BE49-F238E27FC236}">
                <a16:creationId xmlns:a16="http://schemas.microsoft.com/office/drawing/2014/main" id="{6E2B4325-DBC1-46F6-8FDE-C0C8C36A5029}"/>
              </a:ext>
            </a:extLst>
          </p:cNvPr>
          <p:cNvPicPr/>
          <p:nvPr/>
        </p:nvPicPr>
        <p:blipFill rotWithShape="1">
          <a:blip r:embed="rId5" cstate="email">
            <a:extLst>
              <a:ext uri="{28A0092B-C50C-407E-A947-70E740481C1C}">
                <a14:useLocalDpi xmlns:a14="http://schemas.microsoft.com/office/drawing/2010/main"/>
              </a:ext>
            </a:extLst>
          </a:blip>
          <a:srcRect/>
          <a:stretch/>
        </p:blipFill>
        <p:spPr bwMode="auto">
          <a:xfrm>
            <a:off x="8141204" y="1962502"/>
            <a:ext cx="3861473" cy="3601535"/>
          </a:xfrm>
          <a:prstGeom prst="rect">
            <a:avLst/>
          </a:prstGeom>
          <a:noFill/>
          <a:ln>
            <a:noFill/>
          </a:ln>
        </p:spPr>
      </p:pic>
    </p:spTree>
    <p:extLst>
      <p:ext uri="{BB962C8B-B14F-4D97-AF65-F5344CB8AC3E}">
        <p14:creationId xmlns:p14="http://schemas.microsoft.com/office/powerpoint/2010/main" val="244963283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PAŞII EXPORTATORULUI PENTRU EXPORTUL PRODUCŢIEI AGROALIMENTAIRE DIN REPUBLICA MOLDOVA</a:t>
            </a:r>
            <a:endParaRPr lang="ro-RO" dirty="0">
              <a:solidFill>
                <a:srgbClr val="0000CC"/>
              </a:solidFill>
            </a:endParaRPr>
          </a:p>
        </p:txBody>
      </p:sp>
      <p:sp>
        <p:nvSpPr>
          <p:cNvPr id="11" name="Прямоугольник 2"/>
          <p:cNvSpPr>
            <a:spLocks noChangeArrowheads="1"/>
          </p:cNvSpPr>
          <p:nvPr/>
        </p:nvSpPr>
        <p:spPr bwMode="auto">
          <a:xfrm>
            <a:off x="351648" y="1682946"/>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r>
              <a:rPr lang="ro-RO" altLang="en-US" b="1" dirty="0">
                <a:solidFill>
                  <a:srgbClr val="FF0000"/>
                </a:solidFill>
              </a:rPr>
              <a:t>5</a:t>
            </a:r>
            <a:r>
              <a:rPr lang="en-US" altLang="en-US" b="1" dirty="0">
                <a:solidFill>
                  <a:srgbClr val="FF0000"/>
                </a:solidFill>
              </a:rPr>
              <a:t>.</a:t>
            </a:r>
            <a:r>
              <a:rPr lang="ro-RO" altLang="en-US" b="1" dirty="0">
                <a:solidFill>
                  <a:srgbClr val="FF0000"/>
                </a:solidFill>
              </a:rPr>
              <a:t>6</a:t>
            </a:r>
            <a:r>
              <a:rPr lang="en-US" altLang="en-US" b="1" dirty="0">
                <a:solidFill>
                  <a:srgbClr val="FF0000"/>
                </a:solidFill>
              </a:rPr>
              <a:t>A. </a:t>
            </a:r>
            <a:r>
              <a:rPr lang="ro-RO" b="1" dirty="0">
                <a:solidFill>
                  <a:srgbClr val="FF0000"/>
                </a:solidFill>
              </a:rPr>
              <a:t>Paşii Exportatorului pentru </a:t>
            </a:r>
            <a:r>
              <a:rPr lang="en-US" b="1" dirty="0" err="1">
                <a:solidFill>
                  <a:srgbClr val="FF0000"/>
                </a:solidFill>
              </a:rPr>
              <a:t>exportul</a:t>
            </a:r>
            <a:r>
              <a:rPr lang="en-US" b="1" dirty="0">
                <a:solidFill>
                  <a:srgbClr val="FF0000"/>
                </a:solidFill>
              </a:rPr>
              <a:t> </a:t>
            </a:r>
            <a:r>
              <a:rPr lang="en-US" b="1" dirty="0" err="1">
                <a:solidFill>
                  <a:srgbClr val="FF0000"/>
                </a:solidFill>
              </a:rPr>
              <a:t>producţiei</a:t>
            </a:r>
            <a:r>
              <a:rPr lang="en-US" b="1" dirty="0">
                <a:solidFill>
                  <a:srgbClr val="FF0000"/>
                </a:solidFill>
              </a:rPr>
              <a:t> </a:t>
            </a:r>
            <a:r>
              <a:rPr lang="en-US" b="1" dirty="0" err="1">
                <a:solidFill>
                  <a:srgbClr val="FF0000"/>
                </a:solidFill>
              </a:rPr>
              <a:t>agroalimentare</a:t>
            </a:r>
            <a:r>
              <a:rPr lang="en-US" b="1" dirty="0">
                <a:solidFill>
                  <a:srgbClr val="FF0000"/>
                </a:solidFill>
              </a:rPr>
              <a:t> din </a:t>
            </a:r>
            <a:r>
              <a:rPr lang="en-US" b="1" dirty="0" err="1">
                <a:solidFill>
                  <a:srgbClr val="FF0000"/>
                </a:solidFill>
              </a:rPr>
              <a:t>Republica</a:t>
            </a:r>
            <a:r>
              <a:rPr lang="en-US" b="1" dirty="0">
                <a:solidFill>
                  <a:srgbClr val="FF0000"/>
                </a:solidFill>
              </a:rPr>
              <a:t> Moldova </a:t>
            </a:r>
            <a:r>
              <a:rPr lang="en-US" b="1" dirty="0" err="1">
                <a:solidFill>
                  <a:srgbClr val="FF0000"/>
                </a:solidFill>
              </a:rPr>
              <a:t>pe</a:t>
            </a:r>
            <a:r>
              <a:rPr lang="en-US" b="1" dirty="0">
                <a:solidFill>
                  <a:srgbClr val="FF0000"/>
                </a:solidFill>
              </a:rPr>
              <a:t> </a:t>
            </a:r>
            <a:r>
              <a:rPr lang="en-US" b="1" dirty="0" err="1">
                <a:solidFill>
                  <a:srgbClr val="FF0000"/>
                </a:solidFill>
              </a:rPr>
              <a:t>pieţele</a:t>
            </a:r>
            <a:r>
              <a:rPr lang="en-US" b="1" dirty="0">
                <a:solidFill>
                  <a:srgbClr val="FF0000"/>
                </a:solidFill>
              </a:rPr>
              <a:t> UE</a:t>
            </a:r>
            <a:r>
              <a:rPr lang="ro-MO" altLang="en-US" b="1" dirty="0">
                <a:solidFill>
                  <a:srgbClr val="FF0000"/>
                </a:solidFill>
              </a:rPr>
              <a:t>:</a:t>
            </a:r>
            <a:endParaRPr lang="en-US" altLang="en-US" b="1" dirty="0">
              <a:solidFill>
                <a:srgbClr val="FF0000"/>
              </a:solidFill>
            </a:endParaRPr>
          </a:p>
        </p:txBody>
      </p:sp>
      <p:pic>
        <p:nvPicPr>
          <p:cNvPr id="3" name="Рисунок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1648" y="2229139"/>
            <a:ext cx="11346366" cy="4255744"/>
          </a:xfrm>
          <a:prstGeom prst="rect">
            <a:avLst/>
          </a:prstGeom>
        </p:spPr>
      </p:pic>
      <p:pic>
        <p:nvPicPr>
          <p:cNvPr id="5" name="Рисунок 4">
            <a:extLst>
              <a:ext uri="{FF2B5EF4-FFF2-40B4-BE49-F238E27FC236}">
                <a16:creationId xmlns:a16="http://schemas.microsoft.com/office/drawing/2014/main" id="{1F80FDF2-D293-4DC3-99C1-C19A20000786}"/>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384220750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PAŞII EXPORTATORULUI PENTRU EXPORTUL PRODUCŢIEI AGROALIMENTAIRE DIN REPUBLICA MOLDOVA</a:t>
            </a:r>
            <a:endParaRPr lang="ro-RO" dirty="0">
              <a:solidFill>
                <a:srgbClr val="0000CC"/>
              </a:solidFill>
            </a:endParaRPr>
          </a:p>
        </p:txBody>
      </p:sp>
      <p:sp>
        <p:nvSpPr>
          <p:cNvPr id="11" name="Прямоугольник 2"/>
          <p:cNvSpPr>
            <a:spLocks noChangeArrowheads="1"/>
          </p:cNvSpPr>
          <p:nvPr/>
        </p:nvSpPr>
        <p:spPr bwMode="auto">
          <a:xfrm>
            <a:off x="351648" y="1682946"/>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r>
              <a:rPr lang="ro-RO" altLang="en-US" b="1" dirty="0">
                <a:solidFill>
                  <a:srgbClr val="FF0000"/>
                </a:solidFill>
              </a:rPr>
              <a:t>5</a:t>
            </a:r>
            <a:r>
              <a:rPr lang="en-US" altLang="en-US" b="1" dirty="0">
                <a:solidFill>
                  <a:srgbClr val="FF0000"/>
                </a:solidFill>
              </a:rPr>
              <a:t>.</a:t>
            </a:r>
            <a:r>
              <a:rPr lang="ro-RO" altLang="en-US" b="1" dirty="0">
                <a:solidFill>
                  <a:srgbClr val="FF0000"/>
                </a:solidFill>
              </a:rPr>
              <a:t>6</a:t>
            </a:r>
            <a:r>
              <a:rPr lang="en-US" altLang="en-US" b="1" dirty="0">
                <a:solidFill>
                  <a:srgbClr val="FF0000"/>
                </a:solidFill>
              </a:rPr>
              <a:t>B. </a:t>
            </a:r>
            <a:r>
              <a:rPr lang="ro-RO" b="1" dirty="0">
                <a:solidFill>
                  <a:srgbClr val="FF0000"/>
                </a:solidFill>
              </a:rPr>
              <a:t>Paşii Exportatorului pentru </a:t>
            </a:r>
            <a:r>
              <a:rPr lang="en-US" b="1" dirty="0" err="1">
                <a:solidFill>
                  <a:srgbClr val="FF0000"/>
                </a:solidFill>
              </a:rPr>
              <a:t>exportul</a:t>
            </a:r>
            <a:r>
              <a:rPr lang="en-US" b="1" dirty="0">
                <a:solidFill>
                  <a:srgbClr val="FF0000"/>
                </a:solidFill>
              </a:rPr>
              <a:t> </a:t>
            </a:r>
            <a:r>
              <a:rPr lang="en-US" b="1" dirty="0" err="1">
                <a:solidFill>
                  <a:srgbClr val="FF0000"/>
                </a:solidFill>
              </a:rPr>
              <a:t>producţiei</a:t>
            </a:r>
            <a:r>
              <a:rPr lang="en-US" b="1" dirty="0">
                <a:solidFill>
                  <a:srgbClr val="FF0000"/>
                </a:solidFill>
              </a:rPr>
              <a:t> </a:t>
            </a:r>
            <a:r>
              <a:rPr lang="en-US" b="1" dirty="0" err="1">
                <a:solidFill>
                  <a:srgbClr val="FF0000"/>
                </a:solidFill>
              </a:rPr>
              <a:t>agroalimentare</a:t>
            </a:r>
            <a:r>
              <a:rPr lang="en-US" b="1" dirty="0">
                <a:solidFill>
                  <a:srgbClr val="FF0000"/>
                </a:solidFill>
              </a:rPr>
              <a:t> din </a:t>
            </a:r>
            <a:r>
              <a:rPr lang="en-US" b="1" dirty="0" err="1">
                <a:solidFill>
                  <a:srgbClr val="FF0000"/>
                </a:solidFill>
              </a:rPr>
              <a:t>Republica</a:t>
            </a:r>
            <a:r>
              <a:rPr lang="en-US" b="1" dirty="0">
                <a:solidFill>
                  <a:srgbClr val="FF0000"/>
                </a:solidFill>
              </a:rPr>
              <a:t> Moldova </a:t>
            </a:r>
            <a:r>
              <a:rPr lang="en-US" b="1" dirty="0" err="1">
                <a:solidFill>
                  <a:srgbClr val="FF0000"/>
                </a:solidFill>
              </a:rPr>
              <a:t>pe</a:t>
            </a:r>
            <a:r>
              <a:rPr lang="en-US" b="1" dirty="0">
                <a:solidFill>
                  <a:srgbClr val="FF0000"/>
                </a:solidFill>
              </a:rPr>
              <a:t> </a:t>
            </a:r>
            <a:r>
              <a:rPr lang="en-US" b="1" dirty="0" err="1">
                <a:solidFill>
                  <a:srgbClr val="FF0000"/>
                </a:solidFill>
              </a:rPr>
              <a:t>pieţele</a:t>
            </a:r>
            <a:r>
              <a:rPr lang="en-US" b="1" dirty="0">
                <a:solidFill>
                  <a:srgbClr val="FF0000"/>
                </a:solidFill>
              </a:rPr>
              <a:t> CSI</a:t>
            </a:r>
            <a:r>
              <a:rPr lang="ro-MO" altLang="en-US" b="1" dirty="0">
                <a:solidFill>
                  <a:srgbClr val="FF0000"/>
                </a:solidFill>
              </a:rPr>
              <a:t>:</a:t>
            </a:r>
            <a:endParaRPr lang="en-US" altLang="en-US" b="1" dirty="0">
              <a:solidFill>
                <a:srgbClr val="FF0000"/>
              </a:solidFill>
            </a:endParaRPr>
          </a:p>
        </p:txBody>
      </p:sp>
      <p:pic>
        <p:nvPicPr>
          <p:cNvPr id="3" name="Рисунок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1259" y="2179782"/>
            <a:ext cx="10808381" cy="4432605"/>
          </a:xfrm>
          <a:prstGeom prst="rect">
            <a:avLst/>
          </a:prstGeom>
        </p:spPr>
      </p:pic>
      <p:pic>
        <p:nvPicPr>
          <p:cNvPr id="5" name="Рисунок 4">
            <a:extLst>
              <a:ext uri="{FF2B5EF4-FFF2-40B4-BE49-F238E27FC236}">
                <a16:creationId xmlns:a16="http://schemas.microsoft.com/office/drawing/2014/main" id="{CBECE874-2E1F-4BDE-9168-FB11D5D611D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Tree>
    <p:extLst>
      <p:ext uri="{BB962C8B-B14F-4D97-AF65-F5344CB8AC3E}">
        <p14:creationId xmlns:p14="http://schemas.microsoft.com/office/powerpoint/2010/main" val="367864342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3130940-6733-4CC0-8DF0-2D4B04F89872}"/>
              </a:ext>
            </a:extLst>
          </p:cNvPr>
          <p:cNvSpPr>
            <a:spLocks noGrp="1"/>
          </p:cNvSpPr>
          <p:nvPr>
            <p:ph idx="1"/>
          </p:nvPr>
        </p:nvSpPr>
        <p:spPr/>
        <p:txBody>
          <a:bodyPr>
            <a:normAutofit/>
          </a:bodyPr>
          <a:lstStyle/>
          <a:p>
            <a:pPr marL="0" indent="0" algn="ctr">
              <a:buNone/>
            </a:pPr>
            <a:r>
              <a:rPr lang="ro-RO" sz="4000" b="1" dirty="0">
                <a:solidFill>
                  <a:srgbClr val="FF0000"/>
                </a:solidFill>
              </a:rPr>
              <a:t>Mulţumesc pentru atenţie</a:t>
            </a:r>
            <a:r>
              <a:rPr lang="ro-RO" sz="4000" b="1" dirty="0">
                <a:solidFill>
                  <a:srgbClr val="FF0000"/>
                </a:solidFill>
                <a:latin typeface="Calibri"/>
                <a:cs typeface="Calibri"/>
              </a:rPr>
              <a:t>!</a:t>
            </a:r>
          </a:p>
          <a:p>
            <a:pPr marL="0" indent="0" algn="ctr">
              <a:buNone/>
            </a:pPr>
            <a:endParaRPr lang="ro-RO" sz="4000" b="1" dirty="0">
              <a:solidFill>
                <a:srgbClr val="FF0000"/>
              </a:solidFill>
              <a:latin typeface="Calibri"/>
              <a:cs typeface="Calibri"/>
            </a:endParaRPr>
          </a:p>
          <a:p>
            <a:pPr marL="0" indent="0" algn="ctr">
              <a:buNone/>
            </a:pPr>
            <a:endParaRPr lang="ro-RO" sz="4000" b="1" dirty="0">
              <a:solidFill>
                <a:srgbClr val="FF0000"/>
              </a:solidFill>
              <a:latin typeface="Calibri"/>
              <a:cs typeface="Calibri"/>
            </a:endParaRPr>
          </a:p>
          <a:p>
            <a:pPr marL="0" indent="0" algn="ctr">
              <a:buNone/>
            </a:pPr>
            <a:r>
              <a:rPr lang="ro-RO" sz="4000" b="1" dirty="0"/>
              <a:t>Discuție - privitor la materialul expus şi răspuns la întrebări</a:t>
            </a:r>
            <a:endParaRPr lang="en-US" sz="4000" b="1" dirty="0">
              <a:solidFill>
                <a:srgbClr val="FF0000"/>
              </a:solidFill>
            </a:endParaRPr>
          </a:p>
        </p:txBody>
      </p:sp>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7" name="Picture 6">
            <a:extLst>
              <a:ext uri="{FF2B5EF4-FFF2-40B4-BE49-F238E27FC236}">
                <a16:creationId xmlns:a16="http://schemas.microsoft.com/office/drawing/2014/main" id="{38386AA2-6AE5-414E-806B-52FD8D0BAC2A}"/>
              </a:ext>
            </a:extLst>
          </p:cNvPr>
          <p:cNvPicPr/>
          <p:nvPr/>
        </p:nvPicPr>
        <p:blipFill>
          <a:blip r:embed="rId3" cstate="email">
            <a:extLst>
              <a:ext uri="{28A0092B-C50C-407E-A947-70E740481C1C}">
                <a14:useLocalDpi xmlns:a14="http://schemas.microsoft.com/office/drawing/2010/main"/>
              </a:ext>
            </a:extLst>
          </a:blip>
          <a:srcRect/>
          <a:stretch>
            <a:fillRect/>
          </a:stretch>
        </p:blipFill>
        <p:spPr bwMode="auto">
          <a:xfrm>
            <a:off x="5476240" y="323729"/>
            <a:ext cx="1239520" cy="581025"/>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spTree>
    <p:extLst>
      <p:ext uri="{BB962C8B-B14F-4D97-AF65-F5344CB8AC3E}">
        <p14:creationId xmlns:p14="http://schemas.microsoft.com/office/powerpoint/2010/main" val="24771184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2325</TotalTime>
  <Words>12313</Words>
  <Application>Microsoft Office PowerPoint</Application>
  <PresentationFormat>Widescreen</PresentationFormat>
  <Paragraphs>897</Paragraphs>
  <Slides>94</Slides>
  <Notes>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94</vt:i4>
      </vt:variant>
    </vt:vector>
  </HeadingPairs>
  <TitlesOfParts>
    <vt:vector size="106" baseType="lpstr">
      <vt:lpstr>Arial</vt:lpstr>
      <vt:lpstr>Arial Black</vt:lpstr>
      <vt:lpstr>Calibri</vt:lpstr>
      <vt:lpstr>Calibri Light</vt:lpstr>
      <vt:lpstr>Cambria</vt:lpstr>
      <vt:lpstr>Courier New</vt:lpstr>
      <vt:lpstr>Symbol</vt:lpstr>
      <vt:lpstr>Tahoma</vt:lpstr>
      <vt:lpstr>Times New Roman</vt:lpstr>
      <vt:lpstr>Trebuchet MS</vt:lpstr>
      <vt:lpstr>Wingdings</vt:lpstr>
      <vt:lpstr>Office Theme</vt:lpstr>
      <vt:lpstr>Programul Gestiunea Eficientă a Afacerii (GEA)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Cursuri de instruire din cadrul Programului pentru Atragerea Remitențelor în Economie PARE 1+1</dc:title>
  <dc:creator>Anatolie Fala</dc:creator>
  <cp:lastModifiedBy>User</cp:lastModifiedBy>
  <cp:revision>239</cp:revision>
  <cp:lastPrinted>2020-10-12T23:48:25Z</cp:lastPrinted>
  <dcterms:created xsi:type="dcterms:W3CDTF">2020-06-23T14:05:57Z</dcterms:created>
  <dcterms:modified xsi:type="dcterms:W3CDTF">2021-05-20T13:23:55Z</dcterms:modified>
</cp:coreProperties>
</file>