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5"/>
  </p:notesMasterIdLst>
  <p:sldIdLst>
    <p:sldId id="30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587" r:id="rId23"/>
    <p:sldId id="588" r:id="rId24"/>
    <p:sldId id="589" r:id="rId25"/>
    <p:sldId id="590" r:id="rId26"/>
    <p:sldId id="591" r:id="rId27"/>
    <p:sldId id="592" r:id="rId28"/>
    <p:sldId id="593" r:id="rId29"/>
    <p:sldId id="277" r:id="rId30"/>
    <p:sldId id="278" r:id="rId31"/>
    <p:sldId id="279" r:id="rId32"/>
    <p:sldId id="594"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46" r:id="rId56"/>
    <p:sldId id="339" r:id="rId57"/>
    <p:sldId id="341" r:id="rId58"/>
    <p:sldId id="342" r:id="rId59"/>
    <p:sldId id="343" r:id="rId60"/>
    <p:sldId id="344" r:id="rId61"/>
    <p:sldId id="572" r:id="rId62"/>
    <p:sldId id="582" r:id="rId63"/>
    <p:sldId id="583" r:id="rId64"/>
    <p:sldId id="584" r:id="rId65"/>
    <p:sldId id="586" r:id="rId66"/>
    <p:sldId id="508" r:id="rId67"/>
    <p:sldId id="513" r:id="rId68"/>
    <p:sldId id="573" r:id="rId69"/>
    <p:sldId id="574" r:id="rId70"/>
    <p:sldId id="458" r:id="rId71"/>
    <p:sldId id="571" r:id="rId72"/>
    <p:sldId id="575" r:id="rId73"/>
    <p:sldId id="576" r:id="rId74"/>
    <p:sldId id="577" r:id="rId75"/>
    <p:sldId id="578" r:id="rId76"/>
    <p:sldId id="579" r:id="rId77"/>
    <p:sldId id="553" r:id="rId78"/>
    <p:sldId id="529" r:id="rId79"/>
    <p:sldId id="515" r:id="rId80"/>
    <p:sldId id="556" r:id="rId81"/>
    <p:sldId id="557" r:id="rId82"/>
    <p:sldId id="524" r:id="rId83"/>
    <p:sldId id="542" r:id="rId84"/>
    <p:sldId id="543" r:id="rId85"/>
    <p:sldId id="565" r:id="rId86"/>
    <p:sldId id="566" r:id="rId87"/>
    <p:sldId id="567" r:id="rId88"/>
    <p:sldId id="569" r:id="rId89"/>
    <p:sldId id="568" r:id="rId90"/>
    <p:sldId id="570" r:id="rId91"/>
    <p:sldId id="581" r:id="rId92"/>
    <p:sldId id="580" r:id="rId93"/>
    <p:sldId id="595" r:id="rId94"/>
  </p:sldIdLst>
  <p:sldSz cx="20104100" cy="11309350"/>
  <p:notesSz cx="20104100" cy="113093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662" y="3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2FBC1905-FC09-465F-8C37-030628CFAA09}" type="datetimeFigureOut">
              <a:rPr lang="en-US" smtClean="0"/>
              <a:t>4/10/2021</a:t>
            </a:fld>
            <a:endParaRPr 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C1E9C1F2-3F9A-42A0-A475-59F66D10AB64}" type="slidenum">
              <a:rPr lang="en-US" smtClean="0"/>
              <a:t>‹#›</a:t>
            </a:fld>
            <a:endParaRPr lang="en-US"/>
          </a:p>
        </p:txBody>
      </p:sp>
    </p:spTree>
    <p:extLst>
      <p:ext uri="{BB962C8B-B14F-4D97-AF65-F5344CB8AC3E}">
        <p14:creationId xmlns:p14="http://schemas.microsoft.com/office/powerpoint/2010/main" val="1798984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DC8E7186-B077-4344-8CCD-BF0537F8272B}"/>
              </a:ext>
            </a:extLst>
          </p:cNvPr>
          <p:cNvSpPr>
            <a:spLocks noGrp="1" noRot="1" noChangeAspect="1" noTextEdit="1"/>
          </p:cNvSpPr>
          <p:nvPr>
            <p:ph type="sldImg"/>
          </p:nvPr>
        </p:nvSpPr>
        <p:spPr>
          <a:xfrm>
            <a:off x="382588" y="685800"/>
            <a:ext cx="6092825" cy="3429000"/>
          </a:xfrm>
        </p:spPr>
      </p:sp>
      <p:sp>
        <p:nvSpPr>
          <p:cNvPr id="5123" name="Notes Placeholder 2">
            <a:extLst>
              <a:ext uri="{FF2B5EF4-FFF2-40B4-BE49-F238E27FC236}">
                <a16:creationId xmlns:a16="http://schemas.microsoft.com/office/drawing/2014/main" id="{3817BBE8-2E17-464F-92FC-F10936A40A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D356AB5B-1A45-44E5-A857-2EC2921F0E89}"/>
              </a:ext>
            </a:extLst>
          </p:cNvPr>
          <p:cNvSpPr>
            <a:spLocks noGrp="1" noRot="1" noChangeAspect="1" noTextEdit="1"/>
          </p:cNvSpPr>
          <p:nvPr>
            <p:ph type="sldImg"/>
          </p:nvPr>
        </p:nvSpPr>
        <p:spPr>
          <a:xfrm>
            <a:off x="685800" y="685800"/>
            <a:ext cx="5486400" cy="3429000"/>
          </a:xfrm>
        </p:spPr>
      </p:sp>
      <p:sp>
        <p:nvSpPr>
          <p:cNvPr id="66563" name="Notes Placeholder 2">
            <a:extLst>
              <a:ext uri="{FF2B5EF4-FFF2-40B4-BE49-F238E27FC236}">
                <a16:creationId xmlns:a16="http://schemas.microsoft.com/office/drawing/2014/main" id="{7F6F9599-5D27-489F-B11F-1D57118660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C04BCCE7-BE55-4A85-A922-DF17317CEB7A}"/>
              </a:ext>
            </a:extLst>
          </p:cNvPr>
          <p:cNvSpPr>
            <a:spLocks noGrp="1" noRot="1" noChangeAspect="1" noTextEdit="1"/>
          </p:cNvSpPr>
          <p:nvPr>
            <p:ph type="sldImg"/>
          </p:nvPr>
        </p:nvSpPr>
        <p:spPr>
          <a:xfrm>
            <a:off x="685800" y="685800"/>
            <a:ext cx="5486400" cy="3429000"/>
          </a:xfrm>
        </p:spPr>
      </p:sp>
      <p:sp>
        <p:nvSpPr>
          <p:cNvPr id="68611" name="Notes Placeholder 2">
            <a:extLst>
              <a:ext uri="{FF2B5EF4-FFF2-40B4-BE49-F238E27FC236}">
                <a16:creationId xmlns:a16="http://schemas.microsoft.com/office/drawing/2014/main" id="{F0F491F9-2922-49B0-8419-035E3948F8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421C6E68-A308-46D4-B882-DFA9ED9FFACA}"/>
              </a:ext>
            </a:extLst>
          </p:cNvPr>
          <p:cNvSpPr>
            <a:spLocks noGrp="1" noRot="1" noChangeAspect="1" noTextEdit="1"/>
          </p:cNvSpPr>
          <p:nvPr>
            <p:ph type="sldImg"/>
          </p:nvPr>
        </p:nvSpPr>
        <p:spPr>
          <a:xfrm>
            <a:off x="685800" y="685800"/>
            <a:ext cx="5486400" cy="3429000"/>
          </a:xfrm>
        </p:spPr>
      </p:sp>
      <p:sp>
        <p:nvSpPr>
          <p:cNvPr id="7171" name="Notes Placeholder 2">
            <a:extLst>
              <a:ext uri="{FF2B5EF4-FFF2-40B4-BE49-F238E27FC236}">
                <a16:creationId xmlns:a16="http://schemas.microsoft.com/office/drawing/2014/main" id="{710E0534-793D-4BD3-BDAD-B8D9B8E88CD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822752A1-8A3A-4580-BC48-F2E4AF45FC34}"/>
              </a:ext>
            </a:extLst>
          </p:cNvPr>
          <p:cNvSpPr>
            <a:spLocks noGrp="1" noRot="1" noChangeAspect="1" noTextEdit="1"/>
          </p:cNvSpPr>
          <p:nvPr>
            <p:ph type="sldImg"/>
          </p:nvPr>
        </p:nvSpPr>
        <p:spPr>
          <a:xfrm>
            <a:off x="382588" y="685800"/>
            <a:ext cx="6092825" cy="3429000"/>
          </a:xfrm>
        </p:spPr>
      </p:sp>
      <p:sp>
        <p:nvSpPr>
          <p:cNvPr id="13315" name="Notes Placeholder 2">
            <a:extLst>
              <a:ext uri="{FF2B5EF4-FFF2-40B4-BE49-F238E27FC236}">
                <a16:creationId xmlns:a16="http://schemas.microsoft.com/office/drawing/2014/main" id="{41214D00-DAE2-4C4B-8FF1-4DC5FBA67D6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58E44755-3E6F-46A9-BDCD-C26F9477DD0E}"/>
              </a:ext>
            </a:extLst>
          </p:cNvPr>
          <p:cNvSpPr>
            <a:spLocks noGrp="1" noRot="1" noChangeAspect="1" noTextEdit="1"/>
          </p:cNvSpPr>
          <p:nvPr>
            <p:ph type="sldImg"/>
          </p:nvPr>
        </p:nvSpPr>
        <p:spPr>
          <a:xfrm>
            <a:off x="685800" y="685800"/>
            <a:ext cx="5486400" cy="3429000"/>
          </a:xfrm>
        </p:spPr>
      </p:sp>
      <p:sp>
        <p:nvSpPr>
          <p:cNvPr id="54275" name="Notes Placeholder 2">
            <a:extLst>
              <a:ext uri="{FF2B5EF4-FFF2-40B4-BE49-F238E27FC236}">
                <a16:creationId xmlns:a16="http://schemas.microsoft.com/office/drawing/2014/main" id="{C77C2482-3A1A-4044-9F91-53D3F92B17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C8143DF2-318D-4C8C-915A-04AC513C981E}"/>
              </a:ext>
            </a:extLst>
          </p:cNvPr>
          <p:cNvSpPr>
            <a:spLocks noGrp="1" noRot="1" noChangeAspect="1" noTextEdit="1"/>
          </p:cNvSpPr>
          <p:nvPr>
            <p:ph type="sldImg"/>
          </p:nvPr>
        </p:nvSpPr>
        <p:spPr>
          <a:xfrm>
            <a:off x="685800" y="685800"/>
            <a:ext cx="5486400" cy="3429000"/>
          </a:xfrm>
        </p:spPr>
      </p:sp>
      <p:sp>
        <p:nvSpPr>
          <p:cNvPr id="56323" name="Notes Placeholder 2">
            <a:extLst>
              <a:ext uri="{FF2B5EF4-FFF2-40B4-BE49-F238E27FC236}">
                <a16:creationId xmlns:a16="http://schemas.microsoft.com/office/drawing/2014/main" id="{A1897652-CF41-47FD-B15C-3D37F33E8B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8D54275B-D7F2-45A8-A775-A8E7BDC36D2D}"/>
              </a:ext>
            </a:extLst>
          </p:cNvPr>
          <p:cNvSpPr>
            <a:spLocks noGrp="1" noRot="1" noChangeAspect="1" noTextEdit="1"/>
          </p:cNvSpPr>
          <p:nvPr>
            <p:ph type="sldImg"/>
          </p:nvPr>
        </p:nvSpPr>
        <p:spPr>
          <a:xfrm>
            <a:off x="685800" y="685800"/>
            <a:ext cx="5486400" cy="3429000"/>
          </a:xfrm>
        </p:spPr>
      </p:sp>
      <p:sp>
        <p:nvSpPr>
          <p:cNvPr id="58371" name="Notes Placeholder 2">
            <a:extLst>
              <a:ext uri="{FF2B5EF4-FFF2-40B4-BE49-F238E27FC236}">
                <a16:creationId xmlns:a16="http://schemas.microsoft.com/office/drawing/2014/main" id="{E3E4639C-93CD-44A3-A085-CD88441914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080138E6-ED26-410E-A8A2-F17EBE036668}"/>
              </a:ext>
            </a:extLst>
          </p:cNvPr>
          <p:cNvSpPr>
            <a:spLocks noGrp="1" noRot="1" noChangeAspect="1" noTextEdit="1"/>
          </p:cNvSpPr>
          <p:nvPr>
            <p:ph type="sldImg"/>
          </p:nvPr>
        </p:nvSpPr>
        <p:spPr>
          <a:xfrm>
            <a:off x="685800" y="685800"/>
            <a:ext cx="5486400" cy="3429000"/>
          </a:xfrm>
        </p:spPr>
      </p:sp>
      <p:sp>
        <p:nvSpPr>
          <p:cNvPr id="60419" name="Notes Placeholder 2">
            <a:extLst>
              <a:ext uri="{FF2B5EF4-FFF2-40B4-BE49-F238E27FC236}">
                <a16:creationId xmlns:a16="http://schemas.microsoft.com/office/drawing/2014/main" id="{0827665E-1391-47DF-9278-703B89E8BA4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F6AEBFC4-A254-4E57-86A6-6E1D1C818C63}"/>
              </a:ext>
            </a:extLst>
          </p:cNvPr>
          <p:cNvSpPr>
            <a:spLocks noGrp="1" noRot="1" noChangeAspect="1" noTextEdit="1"/>
          </p:cNvSpPr>
          <p:nvPr>
            <p:ph type="sldImg"/>
          </p:nvPr>
        </p:nvSpPr>
        <p:spPr>
          <a:xfrm>
            <a:off x="685800" y="685800"/>
            <a:ext cx="5486400" cy="3429000"/>
          </a:xfrm>
        </p:spPr>
      </p:sp>
      <p:sp>
        <p:nvSpPr>
          <p:cNvPr id="62467" name="Notes Placeholder 2">
            <a:extLst>
              <a:ext uri="{FF2B5EF4-FFF2-40B4-BE49-F238E27FC236}">
                <a16:creationId xmlns:a16="http://schemas.microsoft.com/office/drawing/2014/main" id="{D01C86B4-57DB-4438-93E0-92CDCC7DE1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33437990-AFC6-4080-860C-C5E46338013C}"/>
              </a:ext>
            </a:extLst>
          </p:cNvPr>
          <p:cNvSpPr>
            <a:spLocks noGrp="1" noRot="1" noChangeAspect="1" noTextEdit="1"/>
          </p:cNvSpPr>
          <p:nvPr>
            <p:ph type="sldImg"/>
          </p:nvPr>
        </p:nvSpPr>
        <p:spPr>
          <a:xfrm>
            <a:off x="685800" y="685800"/>
            <a:ext cx="5486400" cy="3429000"/>
          </a:xfrm>
        </p:spPr>
      </p:sp>
      <p:sp>
        <p:nvSpPr>
          <p:cNvPr id="64515" name="Notes Placeholder 2">
            <a:extLst>
              <a:ext uri="{FF2B5EF4-FFF2-40B4-BE49-F238E27FC236}">
                <a16:creationId xmlns:a16="http://schemas.microsoft.com/office/drawing/2014/main" id="{AABB2767-135C-4A75-B0BB-D3DE08F92D3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633413"/>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4/10/2021</a:t>
            </a:fld>
            <a:endParaRPr lang="en-US"/>
          </a:p>
        </p:txBody>
      </p:sp>
      <p:sp>
        <p:nvSpPr>
          <p:cNvPr id="6" name="Holder 6"/>
          <p:cNvSpPr>
            <a:spLocks noGrp="1"/>
          </p:cNvSpPr>
          <p:nvPr>
            <p:ph type="sldNum" sz="quarter" idx="7"/>
          </p:nvPr>
        </p:nvSpPr>
        <p:spPr/>
        <p:txBody>
          <a:bodyPr lIns="0" tIns="0" rIns="0" bIns="0"/>
          <a:lstStyle>
            <a:lvl1pPr>
              <a:defRPr sz="1950" b="0" i="0">
                <a:solidFill>
                  <a:schemeClr val="tx1"/>
                </a:solidFill>
                <a:latin typeface="Arial"/>
                <a:cs typeface="Arial"/>
              </a:defRPr>
            </a:lvl1pPr>
          </a:lstStyle>
          <a:p>
            <a:pPr marL="38735">
              <a:lnSpc>
                <a:spcPts val="2280"/>
              </a:lnSpc>
            </a:pPr>
            <a:fld id="{81D60167-4931-47E6-BA6A-407CBD079E47}" type="slidenum">
              <a:rPr spc="15" dirty="0"/>
              <a:t>‹#›</a:t>
            </a:fld>
            <a:endParaRPr spc="1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0" i="0">
                <a:solidFill>
                  <a:schemeClr val="tx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4/10/2021</a:t>
            </a:fld>
            <a:endParaRPr lang="en-US"/>
          </a:p>
        </p:txBody>
      </p:sp>
      <p:sp>
        <p:nvSpPr>
          <p:cNvPr id="6" name="Holder 6"/>
          <p:cNvSpPr>
            <a:spLocks noGrp="1"/>
          </p:cNvSpPr>
          <p:nvPr>
            <p:ph type="sldNum" sz="quarter" idx="7"/>
          </p:nvPr>
        </p:nvSpPr>
        <p:spPr/>
        <p:txBody>
          <a:bodyPr lIns="0" tIns="0" rIns="0" bIns="0"/>
          <a:lstStyle>
            <a:lvl1pPr>
              <a:defRPr sz="1950" b="0" i="0">
                <a:solidFill>
                  <a:schemeClr val="tx1"/>
                </a:solidFill>
                <a:latin typeface="Arial"/>
                <a:cs typeface="Arial"/>
              </a:defRPr>
            </a:lvl1pPr>
          </a:lstStyle>
          <a:p>
            <a:pPr marL="38735">
              <a:lnSpc>
                <a:spcPts val="2280"/>
              </a:lnSpc>
            </a:pPr>
            <a:fld id="{81D60167-4931-47E6-BA6A-407CBD079E47}" type="slidenum">
              <a:rPr spc="15" dirty="0"/>
              <a:t>‹#›</a:t>
            </a:fld>
            <a:endParaRPr spc="1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0" i="0">
                <a:solidFill>
                  <a:schemeClr val="tx1"/>
                </a:solidFill>
                <a:latin typeface="Arial"/>
                <a:cs typeface="Arial"/>
              </a:defRPr>
            </a:lvl1pPr>
          </a:lstStyle>
          <a:p>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4/10/2021</a:t>
            </a:fld>
            <a:endParaRPr lang="en-US"/>
          </a:p>
        </p:txBody>
      </p:sp>
      <p:sp>
        <p:nvSpPr>
          <p:cNvPr id="7" name="Holder 7"/>
          <p:cNvSpPr>
            <a:spLocks noGrp="1"/>
          </p:cNvSpPr>
          <p:nvPr>
            <p:ph type="sldNum" sz="quarter" idx="7"/>
          </p:nvPr>
        </p:nvSpPr>
        <p:spPr/>
        <p:txBody>
          <a:bodyPr lIns="0" tIns="0" rIns="0" bIns="0"/>
          <a:lstStyle>
            <a:lvl1pPr>
              <a:defRPr sz="1950" b="0" i="0">
                <a:solidFill>
                  <a:schemeClr val="tx1"/>
                </a:solidFill>
                <a:latin typeface="Arial"/>
                <a:cs typeface="Arial"/>
              </a:defRPr>
            </a:lvl1pPr>
          </a:lstStyle>
          <a:p>
            <a:pPr marL="38735">
              <a:lnSpc>
                <a:spcPts val="2280"/>
              </a:lnSpc>
            </a:pPr>
            <a:fld id="{81D60167-4931-47E6-BA6A-407CBD079E47}" type="slidenum">
              <a:rPr spc="15" dirty="0"/>
              <a:t>‹#›</a:t>
            </a:fld>
            <a:endParaRPr spc="1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50" b="0" i="0">
                <a:solidFill>
                  <a:schemeClr val="tx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4/10/2021</a:t>
            </a:fld>
            <a:endParaRPr lang="en-US"/>
          </a:p>
        </p:txBody>
      </p:sp>
      <p:sp>
        <p:nvSpPr>
          <p:cNvPr id="5" name="Holder 5"/>
          <p:cNvSpPr>
            <a:spLocks noGrp="1"/>
          </p:cNvSpPr>
          <p:nvPr>
            <p:ph type="sldNum" sz="quarter" idx="7"/>
          </p:nvPr>
        </p:nvSpPr>
        <p:spPr/>
        <p:txBody>
          <a:bodyPr lIns="0" tIns="0" rIns="0" bIns="0"/>
          <a:lstStyle>
            <a:lvl1pPr>
              <a:defRPr sz="1950" b="0" i="0">
                <a:solidFill>
                  <a:schemeClr val="tx1"/>
                </a:solidFill>
                <a:latin typeface="Arial"/>
                <a:cs typeface="Arial"/>
              </a:defRPr>
            </a:lvl1pPr>
          </a:lstStyle>
          <a:p>
            <a:pPr marL="38735">
              <a:lnSpc>
                <a:spcPts val="2280"/>
              </a:lnSpc>
            </a:pPr>
            <a:fld id="{81D60167-4931-47E6-BA6A-407CBD079E47}" type="slidenum">
              <a:rPr spc="15" dirty="0"/>
              <a:t>‹#›</a:t>
            </a:fld>
            <a:endParaRPr spc="1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4/10/2021</a:t>
            </a:fld>
            <a:endParaRPr lang="en-US"/>
          </a:p>
        </p:txBody>
      </p:sp>
      <p:sp>
        <p:nvSpPr>
          <p:cNvPr id="4" name="Holder 4"/>
          <p:cNvSpPr>
            <a:spLocks noGrp="1"/>
          </p:cNvSpPr>
          <p:nvPr>
            <p:ph type="sldNum" sz="quarter" idx="7"/>
          </p:nvPr>
        </p:nvSpPr>
        <p:spPr/>
        <p:txBody>
          <a:bodyPr lIns="0" tIns="0" rIns="0" bIns="0"/>
          <a:lstStyle>
            <a:lvl1pPr>
              <a:defRPr sz="1950" b="0" i="0">
                <a:solidFill>
                  <a:schemeClr val="tx1"/>
                </a:solidFill>
                <a:latin typeface="Arial"/>
                <a:cs typeface="Arial"/>
              </a:defRPr>
            </a:lvl1pPr>
          </a:lstStyle>
          <a:p>
            <a:pPr marL="38735">
              <a:lnSpc>
                <a:spcPts val="2280"/>
              </a:lnSpc>
            </a:pPr>
            <a:fld id="{81D60167-4931-47E6-BA6A-407CBD079E47}" type="slidenum">
              <a:rPr spc="15" dirty="0"/>
              <a:t>‹#›</a:t>
            </a:fld>
            <a:endParaRPr spc="15"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5205" y="2023599"/>
            <a:ext cx="6614328" cy="342530"/>
          </a:xfrm>
        </p:spPr>
        <p:txBody>
          <a:bodyPr anchor="b"/>
          <a:lstStyle>
            <a:lvl1pPr algn="l">
              <a:defRPr sz="2226" b="1"/>
            </a:lvl1pPr>
          </a:lstStyle>
          <a:p>
            <a:r>
              <a:rPr lang="en-US"/>
              <a:t>Click to edit Master title style</a:t>
            </a:r>
          </a:p>
        </p:txBody>
      </p:sp>
      <p:sp>
        <p:nvSpPr>
          <p:cNvPr id="3" name="Content Placeholder 2"/>
          <p:cNvSpPr>
            <a:spLocks noGrp="1"/>
          </p:cNvSpPr>
          <p:nvPr>
            <p:ph idx="1"/>
          </p:nvPr>
        </p:nvSpPr>
        <p:spPr>
          <a:xfrm>
            <a:off x="7861017" y="450608"/>
            <a:ext cx="11237878" cy="2123915"/>
          </a:xfrm>
        </p:spPr>
        <p:txBody>
          <a:bodyPr/>
          <a:lstStyle>
            <a:lvl1pPr>
              <a:defRPr sz="3562"/>
            </a:lvl1pPr>
            <a:lvl2pPr>
              <a:defRPr sz="3117"/>
            </a:lvl2pPr>
            <a:lvl3pPr>
              <a:defRPr sz="2671"/>
            </a:lvl3pPr>
            <a:lvl4pPr>
              <a:defRPr sz="2226"/>
            </a:lvl4pPr>
            <a:lvl5pPr>
              <a:defRPr sz="2226"/>
            </a:lvl5pPr>
            <a:lvl6pPr>
              <a:defRPr sz="2226"/>
            </a:lvl6pPr>
            <a:lvl7pPr>
              <a:defRPr sz="2226"/>
            </a:lvl7pPr>
            <a:lvl8pPr>
              <a:defRPr sz="2226"/>
            </a:lvl8pPr>
            <a:lvl9pPr>
              <a:defRPr sz="222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005205" y="2366129"/>
            <a:ext cx="6614328" cy="239746"/>
          </a:xfrm>
        </p:spPr>
        <p:txBody>
          <a:bodyPr/>
          <a:lstStyle>
            <a:lvl1pPr marL="0" indent="0">
              <a:buNone/>
              <a:defRPr sz="1558"/>
            </a:lvl1pPr>
            <a:lvl2pPr marL="508909" indent="0">
              <a:buNone/>
              <a:defRPr sz="1336"/>
            </a:lvl2pPr>
            <a:lvl3pPr marL="1017819" indent="0">
              <a:buNone/>
              <a:defRPr sz="1113"/>
            </a:lvl3pPr>
            <a:lvl4pPr marL="1526728" indent="0">
              <a:buNone/>
              <a:defRPr sz="1002"/>
            </a:lvl4pPr>
            <a:lvl5pPr marL="2035637" indent="0">
              <a:buNone/>
              <a:defRPr sz="1002"/>
            </a:lvl5pPr>
            <a:lvl6pPr marL="2544547" indent="0">
              <a:buNone/>
              <a:defRPr sz="1002"/>
            </a:lvl6pPr>
            <a:lvl7pPr marL="3053456" indent="0">
              <a:buNone/>
              <a:defRPr sz="1002"/>
            </a:lvl7pPr>
            <a:lvl8pPr marL="3562365" indent="0">
              <a:buNone/>
              <a:defRPr sz="1002"/>
            </a:lvl8pPr>
            <a:lvl9pPr marL="4071275" indent="0">
              <a:buNone/>
              <a:defRPr sz="1002"/>
            </a:lvl9pPr>
          </a:lstStyle>
          <a:p>
            <a:pPr lvl="0"/>
            <a:r>
              <a:rPr lang="en-US"/>
              <a:t>Click to edit Master text styles</a:t>
            </a:r>
          </a:p>
        </p:txBody>
      </p:sp>
      <p:sp>
        <p:nvSpPr>
          <p:cNvPr id="5" name="Rectangle 3">
            <a:extLst>
              <a:ext uri="{FF2B5EF4-FFF2-40B4-BE49-F238E27FC236}">
                <a16:creationId xmlns:a16="http://schemas.microsoft.com/office/drawing/2014/main" id="{BA6FB7F9-1B9F-4CB5-BF20-5510A7F6EC69}"/>
              </a:ext>
            </a:extLst>
          </p:cNvPr>
          <p:cNvSpPr>
            <a:spLocks noGrp="1"/>
          </p:cNvSpPr>
          <p:nvPr>
            <p:ph type="sldNum" sz="quarter" idx="10"/>
          </p:nvPr>
        </p:nvSpPr>
        <p:spPr/>
        <p:txBody>
          <a:bodyPr/>
          <a:lstStyle>
            <a:lvl1pPr>
              <a:defRPr/>
            </a:lvl1pPr>
          </a:lstStyle>
          <a:p>
            <a:pPr>
              <a:defRPr/>
            </a:pPr>
            <a:fld id="{A643D833-9AB6-45B1-8F24-41EE6E1A94BD}" type="slidenum">
              <a:rPr lang="en-US" altLang="en-US"/>
              <a:pPr>
                <a:defRPr/>
              </a:pPr>
              <a:t>‹#›</a:t>
            </a:fld>
            <a:endParaRPr lang="en-US" altLang="en-US"/>
          </a:p>
        </p:txBody>
      </p:sp>
    </p:spTree>
    <p:extLst>
      <p:ext uri="{BB962C8B-B14F-4D97-AF65-F5344CB8AC3E}">
        <p14:creationId xmlns:p14="http://schemas.microsoft.com/office/powerpoint/2010/main" val="83700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07808" y="3512967"/>
            <a:ext cx="17088485" cy="884858"/>
          </a:xfrm>
        </p:spPr>
        <p:txBody>
          <a:bodyPr/>
          <a:lstStyle/>
          <a:p>
            <a:r>
              <a:rPr lang="en-US"/>
              <a:t>Click to edit Master title style</a:t>
            </a:r>
          </a:p>
        </p:txBody>
      </p:sp>
      <p:sp>
        <p:nvSpPr>
          <p:cNvPr id="3" name="Subtitle 2"/>
          <p:cNvSpPr>
            <a:spLocks noGrp="1"/>
          </p:cNvSpPr>
          <p:nvPr>
            <p:ph type="subTitle" idx="1"/>
          </p:nvPr>
        </p:nvSpPr>
        <p:spPr>
          <a:xfrm>
            <a:off x="3015615" y="6409221"/>
            <a:ext cx="14072870" cy="276999"/>
          </a:xfrm>
        </p:spPr>
        <p:txBody>
          <a:bodyPr/>
          <a:lstStyle>
            <a:lvl1pPr marL="0" indent="0" algn="ctr">
              <a:buNone/>
              <a:defRPr/>
            </a:lvl1pPr>
            <a:lvl2pPr marL="508909" indent="0" algn="ctr">
              <a:buNone/>
              <a:defRPr/>
            </a:lvl2pPr>
            <a:lvl3pPr marL="1017819" indent="0" algn="ctr">
              <a:buNone/>
              <a:defRPr/>
            </a:lvl3pPr>
            <a:lvl4pPr marL="1526728" indent="0" algn="ctr">
              <a:buNone/>
              <a:defRPr/>
            </a:lvl4pPr>
            <a:lvl5pPr marL="2035637" indent="0" algn="ctr">
              <a:buNone/>
              <a:defRPr/>
            </a:lvl5pPr>
            <a:lvl6pPr marL="2544547" indent="0" algn="ctr">
              <a:buNone/>
              <a:defRPr/>
            </a:lvl6pPr>
            <a:lvl7pPr marL="3053456" indent="0" algn="ctr">
              <a:buNone/>
              <a:defRPr/>
            </a:lvl7pPr>
            <a:lvl8pPr marL="3562365" indent="0" algn="ctr">
              <a:buNone/>
              <a:defRPr/>
            </a:lvl8pPr>
            <a:lvl9pPr marL="4071275" indent="0" algn="ctr">
              <a:buNone/>
              <a:defRPr/>
            </a:lvl9pPr>
          </a:lstStyle>
          <a:p>
            <a:r>
              <a:rPr lang="en-US"/>
              <a:t>Click to edit Master subtitle style</a:t>
            </a:r>
          </a:p>
        </p:txBody>
      </p:sp>
      <p:sp>
        <p:nvSpPr>
          <p:cNvPr id="4" name="Rectangle 3">
            <a:extLst>
              <a:ext uri="{FF2B5EF4-FFF2-40B4-BE49-F238E27FC236}">
                <a16:creationId xmlns:a16="http://schemas.microsoft.com/office/drawing/2014/main" id="{E2FC3AE0-F74D-4F50-B73F-1195141108B0}"/>
              </a:ext>
            </a:extLst>
          </p:cNvPr>
          <p:cNvSpPr>
            <a:spLocks noGrp="1"/>
          </p:cNvSpPr>
          <p:nvPr>
            <p:ph type="sldNum" sz="quarter" idx="10"/>
          </p:nvPr>
        </p:nvSpPr>
        <p:spPr/>
        <p:txBody>
          <a:bodyPr/>
          <a:lstStyle>
            <a:lvl1pPr>
              <a:defRPr/>
            </a:lvl1pPr>
          </a:lstStyle>
          <a:p>
            <a:pPr>
              <a:defRPr/>
            </a:pPr>
            <a:fld id="{499BB42D-52A8-4BD4-A369-B0BF3EC2F76F}" type="slidenum">
              <a:rPr lang="en-US" altLang="en-US"/>
              <a:pPr>
                <a:defRPr/>
              </a:pPr>
              <a:t>‹#›</a:t>
            </a:fld>
            <a:endParaRPr lang="en-US" altLang="en-US"/>
          </a:p>
        </p:txBody>
      </p:sp>
    </p:spTree>
    <p:extLst>
      <p:ext uri="{BB962C8B-B14F-4D97-AF65-F5344CB8AC3E}">
        <p14:creationId xmlns:p14="http://schemas.microsoft.com/office/powerpoint/2010/main" val="1202672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0104100" cy="11309350"/>
          </a:xfrm>
          <a:prstGeom prst="rect">
            <a:avLst/>
          </a:prstGeom>
        </p:spPr>
      </p:pic>
      <p:sp>
        <p:nvSpPr>
          <p:cNvPr id="2" name="Title 1"/>
          <p:cNvSpPr>
            <a:spLocks noGrp="1"/>
          </p:cNvSpPr>
          <p:nvPr>
            <p:ph type="title"/>
          </p:nvPr>
        </p:nvSpPr>
        <p:spPr>
          <a:xfrm>
            <a:off x="3386992" y="7922869"/>
            <a:ext cx="13330114" cy="884858"/>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1506775" y="3903511"/>
            <a:ext cx="17089517" cy="13849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05205" y="10517696"/>
            <a:ext cx="4623943" cy="276999"/>
          </a:xfrm>
        </p:spPr>
        <p:txBody>
          <a:bodyPr/>
          <a:lstStyle/>
          <a:p>
            <a:fld id="{E6095DFE-FE5A-4F19-83B7-B6115D86D150}" type="datetimeFigureOut">
              <a:rPr lang="en-US" smtClean="0"/>
              <a:t>4/10/2021</a:t>
            </a:fld>
            <a:endParaRPr lang="en-US"/>
          </a:p>
        </p:txBody>
      </p:sp>
      <p:sp>
        <p:nvSpPr>
          <p:cNvPr id="5" name="Footer Placeholder 4"/>
          <p:cNvSpPr>
            <a:spLocks noGrp="1"/>
          </p:cNvSpPr>
          <p:nvPr>
            <p:ph type="ftr" sz="quarter" idx="11"/>
          </p:nvPr>
        </p:nvSpPr>
        <p:spPr>
          <a:xfrm>
            <a:off x="6835394" y="10517696"/>
            <a:ext cx="6433312" cy="276999"/>
          </a:xfrm>
        </p:spPr>
        <p:txBody>
          <a:bodyPr/>
          <a:lstStyle/>
          <a:p>
            <a:endParaRPr lang="en-US"/>
          </a:p>
        </p:txBody>
      </p:sp>
      <p:sp>
        <p:nvSpPr>
          <p:cNvPr id="6" name="Slide Number Placeholder 5"/>
          <p:cNvSpPr>
            <a:spLocks noGrp="1"/>
          </p:cNvSpPr>
          <p:nvPr>
            <p:ph type="sldNum" sz="quarter" idx="12"/>
          </p:nvPr>
        </p:nvSpPr>
        <p:spPr/>
        <p:txBody>
          <a:bodyPr/>
          <a:lstStyle/>
          <a:p>
            <a:fld id="{E8D36826-FD1C-408D-9B8E-E78B3F7891EB}" type="slidenum">
              <a:rPr lang="en-US" smtClean="0"/>
              <a:t>‹#›</a:t>
            </a:fld>
            <a:endParaRPr lang="en-US"/>
          </a:p>
        </p:txBody>
      </p:sp>
    </p:spTree>
    <p:extLst>
      <p:ext uri="{BB962C8B-B14F-4D97-AF65-F5344CB8AC3E}">
        <p14:creationId xmlns:p14="http://schemas.microsoft.com/office/powerpoint/2010/main" val="3462264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386992" y="7922869"/>
            <a:ext cx="13330114" cy="1781809"/>
          </a:xfrm>
          <a:prstGeom prst="rect">
            <a:avLst/>
          </a:prstGeom>
        </p:spPr>
        <p:txBody>
          <a:bodyPr wrap="square" lIns="0" tIns="0" rIns="0" bIns="0">
            <a:spAutoFit/>
          </a:bodyPr>
          <a:lstStyle>
            <a:lvl1pPr>
              <a:defRPr sz="5750" b="0" i="0">
                <a:solidFill>
                  <a:schemeClr val="tx1"/>
                </a:solidFill>
                <a:latin typeface="Arial"/>
                <a:cs typeface="Arial"/>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4/10/2021</a:t>
            </a:fld>
            <a:endParaRPr lang="en-US"/>
          </a:p>
        </p:txBody>
      </p:sp>
      <p:sp>
        <p:nvSpPr>
          <p:cNvPr id="6" name="Holder 6"/>
          <p:cNvSpPr>
            <a:spLocks noGrp="1"/>
          </p:cNvSpPr>
          <p:nvPr>
            <p:ph type="sldNum" sz="quarter" idx="7"/>
          </p:nvPr>
        </p:nvSpPr>
        <p:spPr>
          <a:xfrm>
            <a:off x="9869242" y="10832890"/>
            <a:ext cx="356870" cy="306704"/>
          </a:xfrm>
          <a:prstGeom prst="rect">
            <a:avLst/>
          </a:prstGeom>
        </p:spPr>
        <p:txBody>
          <a:bodyPr wrap="square" lIns="0" tIns="0" rIns="0" bIns="0">
            <a:spAutoFit/>
          </a:bodyPr>
          <a:lstStyle>
            <a:lvl1pPr>
              <a:defRPr sz="1950" b="0" i="0">
                <a:solidFill>
                  <a:schemeClr val="tx1"/>
                </a:solidFill>
                <a:latin typeface="Arial"/>
                <a:cs typeface="Arial"/>
              </a:defRPr>
            </a:lvl1pPr>
          </a:lstStyle>
          <a:p>
            <a:pPr marL="38735">
              <a:lnSpc>
                <a:spcPts val="2280"/>
              </a:lnSpc>
            </a:pPr>
            <a:fld id="{81D60167-4931-47E6-BA6A-407CBD079E47}" type="slidenum">
              <a:rPr spc="15" dirty="0"/>
              <a:t>‹#›</a:t>
            </a:fld>
            <a:endParaRPr spc="1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5.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6.jpg"/><Relationship Id="rId1" Type="http://schemas.openxmlformats.org/officeDocument/2006/relationships/slideLayout" Target="../slideLayouts/slideLayout4.xml"/><Relationship Id="rId5" Type="http://schemas.openxmlformats.org/officeDocument/2006/relationships/image" Target="../media/image39.jpg"/><Relationship Id="rId4" Type="http://schemas.openxmlformats.org/officeDocument/2006/relationships/image" Target="../media/image38.jpg"/></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3.png"/><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46.jpg"/></Relationships>
</file>

<file path=ppt/slides/_rels/slide4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49.jpg"/></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53.jpg"/></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jpg"/><Relationship Id="rId1" Type="http://schemas.openxmlformats.org/officeDocument/2006/relationships/slideLayout" Target="../slideLayouts/slideLayout4.xml"/><Relationship Id="rId4" Type="http://schemas.openxmlformats.org/officeDocument/2006/relationships/image" Target="../media/image56.jpg"/></Relationships>
</file>

<file path=ppt/slides/_rels/slide4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xml"/><Relationship Id="rId4" Type="http://schemas.openxmlformats.org/officeDocument/2006/relationships/image" Target="../media/image68.png"/></Relationships>
</file>

<file path=ppt/slides/_rels/slide5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8.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 Id="rId4" Type="http://schemas.openxmlformats.org/officeDocument/2006/relationships/image" Target="../media/image92.png"/></Relationships>
</file>

<file path=ppt/slides/_rels/slide7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7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7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8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8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5B122-3BA8-4642-B085-4BFDAA55E888}"/>
              </a:ext>
            </a:extLst>
          </p:cNvPr>
          <p:cNvSpPr>
            <a:spLocks noGrp="1"/>
          </p:cNvSpPr>
          <p:nvPr>
            <p:ph type="ctrTitle"/>
          </p:nvPr>
        </p:nvSpPr>
        <p:spPr>
          <a:xfrm>
            <a:off x="1507807" y="2682875"/>
            <a:ext cx="17088486" cy="2154436"/>
          </a:xfrm>
        </p:spPr>
        <p:txBody>
          <a:bodyPr/>
          <a:lstStyle/>
          <a:p>
            <a:pPr algn="ctr"/>
            <a:r>
              <a:rPr lang="it-IT" sz="7000" b="1" dirty="0">
                <a:solidFill>
                  <a:srgbClr val="7030A0"/>
                </a:solidFill>
              </a:rPr>
              <a:t>Alfabetizare digitală pentru promovarea </a:t>
            </a:r>
            <a:br>
              <a:rPr lang="it-IT" sz="7000" b="1" dirty="0">
                <a:solidFill>
                  <a:srgbClr val="7030A0"/>
                </a:solidFill>
              </a:rPr>
            </a:br>
            <a:r>
              <a:rPr lang="it-IT" sz="7000" b="1" dirty="0">
                <a:solidFill>
                  <a:srgbClr val="7030A0"/>
                </a:solidFill>
              </a:rPr>
              <a:t>afacerii online. </a:t>
            </a:r>
            <a:endParaRPr lang="en-US" sz="7000" b="1" dirty="0">
              <a:solidFill>
                <a:srgbClr val="7030A0"/>
              </a:solidFill>
            </a:endParaRPr>
          </a:p>
        </p:txBody>
      </p:sp>
      <p:sp>
        <p:nvSpPr>
          <p:cNvPr id="3" name="Subtitle 2">
            <a:extLst>
              <a:ext uri="{FF2B5EF4-FFF2-40B4-BE49-F238E27FC236}">
                <a16:creationId xmlns:a16="http://schemas.microsoft.com/office/drawing/2014/main" id="{D9CDF91C-A140-447C-8A00-5A7AA7966A24}"/>
              </a:ext>
            </a:extLst>
          </p:cNvPr>
          <p:cNvSpPr>
            <a:spLocks noGrp="1"/>
          </p:cNvSpPr>
          <p:nvPr>
            <p:ph type="subTitle" idx="4"/>
          </p:nvPr>
        </p:nvSpPr>
        <p:spPr>
          <a:xfrm>
            <a:off x="3015615" y="9231610"/>
            <a:ext cx="14072870" cy="923330"/>
          </a:xfrm>
        </p:spPr>
        <p:txBody>
          <a:bodyPr/>
          <a:lstStyle/>
          <a:p>
            <a:pPr algn="r"/>
            <a:r>
              <a:rPr lang="en-US" sz="3000" b="1" dirty="0">
                <a:solidFill>
                  <a:schemeClr val="tx1"/>
                </a:solidFill>
              </a:rPr>
              <a:t>Formator</a:t>
            </a:r>
            <a:r>
              <a:rPr lang="ro-RO" sz="3000" b="1" dirty="0">
                <a:solidFill>
                  <a:schemeClr val="tx1"/>
                </a:solidFill>
              </a:rPr>
              <a:t>: </a:t>
            </a:r>
            <a:r>
              <a:rPr lang="en-US" sz="3000" b="1" dirty="0">
                <a:solidFill>
                  <a:schemeClr val="tx1"/>
                </a:solidFill>
              </a:rPr>
              <a:t>Elena </a:t>
            </a:r>
            <a:r>
              <a:rPr lang="en-US" sz="3000" b="1" dirty="0" err="1">
                <a:solidFill>
                  <a:schemeClr val="tx1"/>
                </a:solidFill>
              </a:rPr>
              <a:t>Bordianu</a:t>
            </a:r>
            <a:endParaRPr lang="en-US" sz="3000" b="1" dirty="0">
              <a:solidFill>
                <a:schemeClr val="tx1"/>
              </a:solidFill>
            </a:endParaRPr>
          </a:p>
          <a:p>
            <a:pPr algn="r"/>
            <a:r>
              <a:rPr lang="en-US" sz="3000" b="1" dirty="0">
                <a:solidFill>
                  <a:schemeClr val="tx1"/>
                </a:solidFill>
              </a:rPr>
              <a:t> 2021</a:t>
            </a:r>
          </a:p>
        </p:txBody>
      </p:sp>
    </p:spTree>
    <p:extLst>
      <p:ext uri="{BB962C8B-B14F-4D97-AF65-F5344CB8AC3E}">
        <p14:creationId xmlns:p14="http://schemas.microsoft.com/office/powerpoint/2010/main" val="3731372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4387" y="0"/>
            <a:ext cx="15995324"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10</a:t>
            </a:fld>
            <a:endParaRPr spc="15"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11</a:t>
            </a:fld>
            <a:endParaRPr spc="15"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057515" y="1235329"/>
            <a:ext cx="14011867" cy="5369809"/>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12</a:t>
            </a:fld>
            <a:endParaRPr spc="15"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13</a:t>
            </a:fld>
            <a:endParaRPr spc="15"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14</a:t>
            </a:fld>
            <a:endParaRPr spc="15"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07342" y="10845590"/>
            <a:ext cx="279400" cy="281305"/>
          </a:xfrm>
          <a:prstGeom prst="rect">
            <a:avLst/>
          </a:prstGeom>
        </p:spPr>
        <p:txBody>
          <a:bodyPr vert="horz" wrap="square" lIns="0" tIns="0" rIns="0" bIns="0" rtlCol="0">
            <a:spAutoFit/>
          </a:bodyPr>
          <a:lstStyle/>
          <a:p>
            <a:pPr>
              <a:lnSpc>
                <a:spcPts val="2180"/>
              </a:lnSpc>
            </a:pPr>
            <a:r>
              <a:rPr sz="1950" spc="10" dirty="0">
                <a:latin typeface="Arial"/>
                <a:cs typeface="Arial"/>
              </a:rPr>
              <a:t>15</a:t>
            </a:r>
            <a:endParaRPr sz="1950">
              <a:latin typeface="Arial"/>
              <a:cs typeface="Arial"/>
            </a:endParaRPr>
          </a:p>
        </p:txBody>
      </p:sp>
      <p:grpSp>
        <p:nvGrpSpPr>
          <p:cNvPr id="3" name="object 3"/>
          <p:cNvGrpSpPr/>
          <p:nvPr/>
        </p:nvGrpSpPr>
        <p:grpSpPr>
          <a:xfrm>
            <a:off x="2372283" y="1202818"/>
            <a:ext cx="15965169" cy="9160510"/>
            <a:chOff x="2372283" y="1202818"/>
            <a:chExt cx="15965169" cy="9160510"/>
          </a:xfrm>
        </p:grpSpPr>
        <p:sp>
          <p:nvSpPr>
            <p:cNvPr id="4" name="object 4"/>
            <p:cNvSpPr/>
            <p:nvPr/>
          </p:nvSpPr>
          <p:spPr>
            <a:xfrm>
              <a:off x="2936328" y="1202818"/>
              <a:ext cx="14255430" cy="915992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372271" y="2017959"/>
              <a:ext cx="15965169" cy="6431280"/>
            </a:xfrm>
            <a:custGeom>
              <a:avLst/>
              <a:gdLst/>
              <a:ahLst/>
              <a:cxnLst/>
              <a:rect l="l" t="t" r="r" b="b"/>
              <a:pathLst>
                <a:path w="15965169" h="6431280">
                  <a:moveTo>
                    <a:pt x="10464190" y="2217724"/>
                  </a:moveTo>
                  <a:lnTo>
                    <a:pt x="9793211" y="2217724"/>
                  </a:lnTo>
                  <a:lnTo>
                    <a:pt x="9793211" y="6430797"/>
                  </a:lnTo>
                  <a:lnTo>
                    <a:pt x="10464190" y="6430797"/>
                  </a:lnTo>
                  <a:lnTo>
                    <a:pt x="10464190" y="2217724"/>
                  </a:lnTo>
                  <a:close/>
                </a:path>
                <a:path w="15965169" h="6431280">
                  <a:moveTo>
                    <a:pt x="10464190" y="0"/>
                  </a:moveTo>
                  <a:lnTo>
                    <a:pt x="0" y="0"/>
                  </a:lnTo>
                  <a:lnTo>
                    <a:pt x="0" y="753897"/>
                  </a:lnTo>
                  <a:lnTo>
                    <a:pt x="10464190" y="753897"/>
                  </a:lnTo>
                  <a:lnTo>
                    <a:pt x="10464190" y="0"/>
                  </a:lnTo>
                  <a:close/>
                </a:path>
                <a:path w="15965169" h="6431280">
                  <a:moveTo>
                    <a:pt x="15965170" y="2217724"/>
                  </a:moveTo>
                  <a:lnTo>
                    <a:pt x="11618925" y="2217724"/>
                  </a:lnTo>
                  <a:lnTo>
                    <a:pt x="11618925" y="6430797"/>
                  </a:lnTo>
                  <a:lnTo>
                    <a:pt x="15965170" y="6430797"/>
                  </a:lnTo>
                  <a:lnTo>
                    <a:pt x="15965170" y="2217724"/>
                  </a:lnTo>
                  <a:close/>
                </a:path>
              </a:pathLst>
            </a:custGeom>
            <a:solidFill>
              <a:srgbClr val="FFFFFF"/>
            </a:solidFill>
          </p:spPr>
          <p:txBody>
            <a:bodyPr wrap="square" lIns="0" tIns="0" rIns="0" bIns="0" rtlCol="0"/>
            <a:lstStyle/>
            <a:p>
              <a:endParaRPr/>
            </a:p>
          </p:txBody>
        </p:sp>
        <p:sp>
          <p:nvSpPr>
            <p:cNvPr id="6" name="object 6"/>
            <p:cNvSpPr/>
            <p:nvPr/>
          </p:nvSpPr>
          <p:spPr>
            <a:xfrm>
              <a:off x="12836467" y="2017949"/>
              <a:ext cx="1155065" cy="6563359"/>
            </a:xfrm>
            <a:custGeom>
              <a:avLst/>
              <a:gdLst/>
              <a:ahLst/>
              <a:cxnLst/>
              <a:rect l="l" t="t" r="r" b="b"/>
              <a:pathLst>
                <a:path w="1155065" h="6563359">
                  <a:moveTo>
                    <a:pt x="1154729" y="0"/>
                  </a:moveTo>
                  <a:lnTo>
                    <a:pt x="0" y="0"/>
                  </a:lnTo>
                  <a:lnTo>
                    <a:pt x="0" y="6562732"/>
                  </a:lnTo>
                  <a:lnTo>
                    <a:pt x="1154729" y="6562732"/>
                  </a:lnTo>
                  <a:lnTo>
                    <a:pt x="1154729" y="0"/>
                  </a:lnTo>
                  <a:close/>
                </a:path>
              </a:pathLst>
            </a:custGeom>
            <a:solidFill>
              <a:srgbClr val="EB0589"/>
            </a:solidFill>
          </p:spPr>
          <p:txBody>
            <a:bodyPr wrap="square" lIns="0" tIns="0" rIns="0" bIns="0" rtlCol="0"/>
            <a:lstStyle/>
            <a:p>
              <a:endParaRPr/>
            </a:p>
          </p:txBody>
        </p:sp>
      </p:grpSp>
      <p:sp>
        <p:nvSpPr>
          <p:cNvPr id="7" name="object 7"/>
          <p:cNvSpPr txBox="1"/>
          <p:nvPr/>
        </p:nvSpPr>
        <p:spPr>
          <a:xfrm>
            <a:off x="12635815" y="8846715"/>
            <a:ext cx="1514475" cy="277495"/>
          </a:xfrm>
          <a:prstGeom prst="rect">
            <a:avLst/>
          </a:prstGeom>
        </p:spPr>
        <p:txBody>
          <a:bodyPr vert="horz" wrap="square" lIns="0" tIns="12700" rIns="0" bIns="0" rtlCol="0">
            <a:spAutoFit/>
          </a:bodyPr>
          <a:lstStyle/>
          <a:p>
            <a:pPr marL="12700">
              <a:lnSpc>
                <a:spcPct val="100000"/>
              </a:lnSpc>
              <a:spcBef>
                <a:spcPts val="100"/>
              </a:spcBef>
            </a:pPr>
            <a:r>
              <a:rPr sz="1650" spc="15" dirty="0">
                <a:latin typeface="Arial"/>
                <a:cs typeface="Arial"/>
              </a:rPr>
              <a:t>Noiembrie</a:t>
            </a:r>
            <a:r>
              <a:rPr sz="1650" spc="-55" dirty="0">
                <a:latin typeface="Arial"/>
                <a:cs typeface="Arial"/>
              </a:rPr>
              <a:t> </a:t>
            </a:r>
            <a:r>
              <a:rPr sz="1650" spc="-35" dirty="0">
                <a:latin typeface="Arial"/>
                <a:cs typeface="Arial"/>
              </a:rPr>
              <a:t>2020</a:t>
            </a:r>
            <a:endParaRPr sz="1650">
              <a:latin typeface="Arial"/>
              <a:cs typeface="Arial"/>
            </a:endParaRPr>
          </a:p>
        </p:txBody>
      </p:sp>
      <p:sp>
        <p:nvSpPr>
          <p:cNvPr id="8" name="object 8"/>
          <p:cNvSpPr txBox="1"/>
          <p:nvPr/>
        </p:nvSpPr>
        <p:spPr>
          <a:xfrm>
            <a:off x="12841568" y="1517997"/>
            <a:ext cx="1184275" cy="428625"/>
          </a:xfrm>
          <a:prstGeom prst="rect">
            <a:avLst/>
          </a:prstGeom>
        </p:spPr>
        <p:txBody>
          <a:bodyPr vert="horz" wrap="square" lIns="0" tIns="11430" rIns="0" bIns="0" rtlCol="0">
            <a:spAutoFit/>
          </a:bodyPr>
          <a:lstStyle/>
          <a:p>
            <a:pPr marL="12700">
              <a:lnSpc>
                <a:spcPct val="100000"/>
              </a:lnSpc>
              <a:spcBef>
                <a:spcPts val="90"/>
              </a:spcBef>
            </a:pPr>
            <a:r>
              <a:rPr sz="2650" spc="-75" dirty="0">
                <a:latin typeface="Arial"/>
                <a:cs typeface="Arial"/>
              </a:rPr>
              <a:t>840.000</a:t>
            </a:r>
            <a:endParaRPr sz="2650">
              <a:latin typeface="Arial"/>
              <a:cs typeface="Arial"/>
            </a:endParaRPr>
          </a:p>
        </p:txBody>
      </p:sp>
      <p:sp>
        <p:nvSpPr>
          <p:cNvPr id="9" name="object 9"/>
          <p:cNvSpPr/>
          <p:nvPr/>
        </p:nvSpPr>
        <p:spPr>
          <a:xfrm>
            <a:off x="9239090" y="5111467"/>
            <a:ext cx="1160145" cy="1929130"/>
          </a:xfrm>
          <a:custGeom>
            <a:avLst/>
            <a:gdLst/>
            <a:ahLst/>
            <a:cxnLst/>
            <a:rect l="l" t="t" r="r" b="b"/>
            <a:pathLst>
              <a:path w="1160145" h="1929129">
                <a:moveTo>
                  <a:pt x="1159755" y="0"/>
                </a:moveTo>
                <a:lnTo>
                  <a:pt x="0" y="0"/>
                </a:lnTo>
                <a:lnTo>
                  <a:pt x="0" y="1928737"/>
                </a:lnTo>
                <a:lnTo>
                  <a:pt x="1159755" y="1928737"/>
                </a:lnTo>
                <a:lnTo>
                  <a:pt x="1159755" y="0"/>
                </a:lnTo>
                <a:close/>
              </a:path>
            </a:pathLst>
          </a:custGeom>
          <a:solidFill>
            <a:srgbClr val="FFFFFF"/>
          </a:solidFill>
        </p:spPr>
        <p:txBody>
          <a:bodyPr wrap="square" lIns="0" tIns="0" rIns="0" bIns="0" rtlCol="0"/>
          <a:lstStyle/>
          <a:p>
            <a:endParaRPr/>
          </a:p>
        </p:txBody>
      </p:sp>
      <p:sp>
        <p:nvSpPr>
          <p:cNvPr id="10" name="object 10"/>
          <p:cNvSpPr txBox="1">
            <a:spLocks noGrp="1"/>
          </p:cNvSpPr>
          <p:nvPr>
            <p:ph type="title"/>
          </p:nvPr>
        </p:nvSpPr>
        <p:spPr>
          <a:xfrm>
            <a:off x="15545150" y="5015104"/>
            <a:ext cx="2635885" cy="527685"/>
          </a:xfrm>
          <a:prstGeom prst="rect">
            <a:avLst/>
          </a:prstGeom>
        </p:spPr>
        <p:txBody>
          <a:bodyPr vert="horz" wrap="square" lIns="0" tIns="12065" rIns="0" bIns="0" rtlCol="0">
            <a:spAutoFit/>
          </a:bodyPr>
          <a:lstStyle/>
          <a:p>
            <a:pPr marL="12700">
              <a:lnSpc>
                <a:spcPct val="100000"/>
              </a:lnSpc>
              <a:spcBef>
                <a:spcPts val="95"/>
              </a:spcBef>
            </a:pPr>
            <a:r>
              <a:rPr sz="3300" spc="-85" dirty="0"/>
              <a:t>650.000</a:t>
            </a:r>
            <a:r>
              <a:rPr sz="3300" spc="-50" dirty="0"/>
              <a:t> </a:t>
            </a:r>
            <a:r>
              <a:rPr sz="3300" spc="-114" dirty="0"/>
              <a:t>(77%)</a:t>
            </a:r>
            <a:endParaRPr sz="3300"/>
          </a:p>
        </p:txBody>
      </p:sp>
      <p:sp>
        <p:nvSpPr>
          <p:cNvPr id="11" name="object 11"/>
          <p:cNvSpPr txBox="1"/>
          <p:nvPr/>
        </p:nvSpPr>
        <p:spPr>
          <a:xfrm>
            <a:off x="15164429" y="5725031"/>
            <a:ext cx="3397885" cy="377190"/>
          </a:xfrm>
          <a:prstGeom prst="rect">
            <a:avLst/>
          </a:prstGeom>
        </p:spPr>
        <p:txBody>
          <a:bodyPr vert="horz" wrap="square" lIns="0" tIns="13335" rIns="0" bIns="0" rtlCol="0">
            <a:spAutoFit/>
          </a:bodyPr>
          <a:lstStyle/>
          <a:p>
            <a:pPr marL="12700">
              <a:lnSpc>
                <a:spcPct val="100000"/>
              </a:lnSpc>
              <a:spcBef>
                <a:spcPts val="105"/>
              </a:spcBef>
            </a:pPr>
            <a:r>
              <a:rPr sz="2300" spc="-30" dirty="0">
                <a:latin typeface="Arial"/>
                <a:cs typeface="Arial"/>
              </a:rPr>
              <a:t>folosesc </a:t>
            </a:r>
            <a:r>
              <a:rPr sz="2300" spc="-10" dirty="0">
                <a:latin typeface="Arial"/>
                <a:cs typeface="Arial"/>
              </a:rPr>
              <a:t>Instagram</a:t>
            </a:r>
            <a:r>
              <a:rPr sz="2300" spc="-50" dirty="0">
                <a:latin typeface="Arial"/>
                <a:cs typeface="Arial"/>
              </a:rPr>
              <a:t> </a:t>
            </a:r>
            <a:r>
              <a:rPr sz="2300" spc="-40" dirty="0">
                <a:latin typeface="Arial"/>
                <a:cs typeface="Arial"/>
              </a:rPr>
              <a:t>Stories</a:t>
            </a:r>
            <a:endParaRPr sz="2300">
              <a:latin typeface="Arial"/>
              <a:cs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4387" y="0"/>
            <a:ext cx="15995324"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9869661" y="10832890"/>
            <a:ext cx="355600" cy="306705"/>
          </a:xfrm>
          <a:prstGeom prst="rect">
            <a:avLst/>
          </a:prstGeom>
        </p:spPr>
        <p:txBody>
          <a:bodyPr vert="horz" wrap="square" lIns="0" tIns="0" rIns="0" bIns="0" rtlCol="0">
            <a:spAutoFit/>
          </a:bodyPr>
          <a:lstStyle/>
          <a:p>
            <a:pPr marL="38100">
              <a:lnSpc>
                <a:spcPts val="2280"/>
              </a:lnSpc>
            </a:pPr>
            <a:fld id="{81D60167-4931-47E6-BA6A-407CBD079E47}" type="slidenum">
              <a:rPr sz="1950" spc="15" dirty="0">
                <a:latin typeface="Arial"/>
                <a:cs typeface="Arial"/>
              </a:rPr>
              <a:t>16</a:t>
            </a:fld>
            <a:endParaRPr sz="1950">
              <a:latin typeface="Arial"/>
              <a:cs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9869661" y="10832890"/>
            <a:ext cx="355600" cy="306705"/>
          </a:xfrm>
          <a:prstGeom prst="rect">
            <a:avLst/>
          </a:prstGeom>
        </p:spPr>
        <p:txBody>
          <a:bodyPr vert="horz" wrap="square" lIns="0" tIns="0" rIns="0" bIns="0" rtlCol="0">
            <a:spAutoFit/>
          </a:bodyPr>
          <a:lstStyle/>
          <a:p>
            <a:pPr marL="38100">
              <a:lnSpc>
                <a:spcPts val="2280"/>
              </a:lnSpc>
            </a:pPr>
            <a:fld id="{81D60167-4931-47E6-BA6A-407CBD079E47}" type="slidenum">
              <a:rPr sz="1950" spc="15" dirty="0">
                <a:latin typeface="Arial"/>
                <a:cs typeface="Arial"/>
              </a:rPr>
              <a:t>17</a:t>
            </a:fld>
            <a:endParaRPr sz="1950">
              <a:latin typeface="Arial"/>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07342" y="10845590"/>
            <a:ext cx="279400" cy="281305"/>
          </a:xfrm>
          <a:prstGeom prst="rect">
            <a:avLst/>
          </a:prstGeom>
        </p:spPr>
        <p:txBody>
          <a:bodyPr vert="horz" wrap="square" lIns="0" tIns="0" rIns="0" bIns="0" rtlCol="0">
            <a:spAutoFit/>
          </a:bodyPr>
          <a:lstStyle/>
          <a:p>
            <a:pPr>
              <a:lnSpc>
                <a:spcPts val="2180"/>
              </a:lnSpc>
            </a:pPr>
            <a:r>
              <a:rPr sz="1950" spc="10" dirty="0">
                <a:latin typeface="Arial"/>
                <a:cs typeface="Arial"/>
              </a:rPr>
              <a:t>18</a:t>
            </a:r>
            <a:endParaRPr sz="1950">
              <a:latin typeface="Arial"/>
              <a:cs typeface="Arial"/>
            </a:endParaRPr>
          </a:p>
        </p:txBody>
      </p:sp>
      <p:grpSp>
        <p:nvGrpSpPr>
          <p:cNvPr id="3" name="object 3"/>
          <p:cNvGrpSpPr/>
          <p:nvPr/>
        </p:nvGrpSpPr>
        <p:grpSpPr>
          <a:xfrm>
            <a:off x="997665" y="1202818"/>
            <a:ext cx="17051020" cy="10106025"/>
            <a:chOff x="997665" y="1202818"/>
            <a:chExt cx="17051020" cy="10106025"/>
          </a:xfrm>
        </p:grpSpPr>
        <p:sp>
          <p:nvSpPr>
            <p:cNvPr id="4" name="object 4"/>
            <p:cNvSpPr/>
            <p:nvPr/>
          </p:nvSpPr>
          <p:spPr>
            <a:xfrm>
              <a:off x="2055644" y="1202818"/>
              <a:ext cx="15992811" cy="10105734"/>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997665" y="1928737"/>
              <a:ext cx="11064875" cy="754380"/>
            </a:xfrm>
            <a:custGeom>
              <a:avLst/>
              <a:gdLst/>
              <a:ahLst/>
              <a:cxnLst/>
              <a:rect l="l" t="t" r="r" b="b"/>
              <a:pathLst>
                <a:path w="11064875" h="754380">
                  <a:moveTo>
                    <a:pt x="11064793" y="0"/>
                  </a:moveTo>
                  <a:lnTo>
                    <a:pt x="0" y="0"/>
                  </a:lnTo>
                  <a:lnTo>
                    <a:pt x="0" y="753903"/>
                  </a:lnTo>
                  <a:lnTo>
                    <a:pt x="11064793" y="753903"/>
                  </a:lnTo>
                  <a:lnTo>
                    <a:pt x="11064793" y="0"/>
                  </a:lnTo>
                  <a:close/>
                </a:path>
              </a:pathLst>
            </a:custGeom>
            <a:solidFill>
              <a:srgbClr val="FFFFFF"/>
            </a:solidFill>
          </p:spPr>
          <p:txBody>
            <a:bodyPr wrap="square" lIns="0" tIns="0" rIns="0" bIns="0" rtlCol="0"/>
            <a:lstStyle/>
            <a:p>
              <a:endParaRPr/>
            </a:p>
          </p:txBody>
        </p:sp>
        <p:sp>
          <p:nvSpPr>
            <p:cNvPr id="6" name="object 6"/>
            <p:cNvSpPr/>
            <p:nvPr/>
          </p:nvSpPr>
          <p:spPr>
            <a:xfrm>
              <a:off x="13036252" y="6874345"/>
              <a:ext cx="1155065" cy="1706880"/>
            </a:xfrm>
            <a:custGeom>
              <a:avLst/>
              <a:gdLst/>
              <a:ahLst/>
              <a:cxnLst/>
              <a:rect l="l" t="t" r="r" b="b"/>
              <a:pathLst>
                <a:path w="1155065" h="1706879">
                  <a:moveTo>
                    <a:pt x="1154729" y="0"/>
                  </a:moveTo>
                  <a:lnTo>
                    <a:pt x="0" y="0"/>
                  </a:lnTo>
                  <a:lnTo>
                    <a:pt x="0" y="1706335"/>
                  </a:lnTo>
                  <a:lnTo>
                    <a:pt x="1154729" y="1706335"/>
                  </a:lnTo>
                  <a:lnTo>
                    <a:pt x="1154729" y="0"/>
                  </a:lnTo>
                  <a:close/>
                </a:path>
              </a:pathLst>
            </a:custGeom>
            <a:solidFill>
              <a:srgbClr val="EB0589"/>
            </a:solidFill>
          </p:spPr>
          <p:txBody>
            <a:bodyPr wrap="square" lIns="0" tIns="0" rIns="0" bIns="0" rtlCol="0"/>
            <a:lstStyle/>
            <a:p>
              <a:endParaRPr/>
            </a:p>
          </p:txBody>
        </p:sp>
      </p:grpSp>
      <p:sp>
        <p:nvSpPr>
          <p:cNvPr id="7" name="object 7"/>
          <p:cNvSpPr txBox="1"/>
          <p:nvPr/>
        </p:nvSpPr>
        <p:spPr>
          <a:xfrm>
            <a:off x="12835285" y="8846715"/>
            <a:ext cx="1514475" cy="277495"/>
          </a:xfrm>
          <a:prstGeom prst="rect">
            <a:avLst/>
          </a:prstGeom>
        </p:spPr>
        <p:txBody>
          <a:bodyPr vert="horz" wrap="square" lIns="0" tIns="12700" rIns="0" bIns="0" rtlCol="0">
            <a:spAutoFit/>
          </a:bodyPr>
          <a:lstStyle/>
          <a:p>
            <a:pPr marL="12700">
              <a:lnSpc>
                <a:spcPct val="100000"/>
              </a:lnSpc>
              <a:spcBef>
                <a:spcPts val="100"/>
              </a:spcBef>
            </a:pPr>
            <a:r>
              <a:rPr sz="1650" spc="15" dirty="0">
                <a:latin typeface="Arial"/>
                <a:cs typeface="Arial"/>
              </a:rPr>
              <a:t>Noiembrie</a:t>
            </a:r>
            <a:r>
              <a:rPr sz="1650" spc="-55" dirty="0">
                <a:latin typeface="Arial"/>
                <a:cs typeface="Arial"/>
              </a:rPr>
              <a:t> </a:t>
            </a:r>
            <a:r>
              <a:rPr sz="1650" spc="-35" dirty="0">
                <a:latin typeface="Arial"/>
                <a:cs typeface="Arial"/>
              </a:rPr>
              <a:t>2020</a:t>
            </a:r>
            <a:endParaRPr sz="1650">
              <a:latin typeface="Arial"/>
              <a:cs typeface="Arial"/>
            </a:endParaRPr>
          </a:p>
        </p:txBody>
      </p:sp>
      <p:sp>
        <p:nvSpPr>
          <p:cNvPr id="8" name="object 8"/>
          <p:cNvSpPr txBox="1"/>
          <p:nvPr/>
        </p:nvSpPr>
        <p:spPr>
          <a:xfrm>
            <a:off x="13000725" y="6347524"/>
            <a:ext cx="1184275" cy="427990"/>
          </a:xfrm>
          <a:prstGeom prst="rect">
            <a:avLst/>
          </a:prstGeom>
        </p:spPr>
        <p:txBody>
          <a:bodyPr vert="horz" wrap="square" lIns="0" tIns="11430" rIns="0" bIns="0" rtlCol="0">
            <a:spAutoFit/>
          </a:bodyPr>
          <a:lstStyle/>
          <a:p>
            <a:pPr marL="12700">
              <a:lnSpc>
                <a:spcPct val="100000"/>
              </a:lnSpc>
              <a:spcBef>
                <a:spcPts val="90"/>
              </a:spcBef>
            </a:pPr>
            <a:r>
              <a:rPr sz="2650" spc="-70" dirty="0">
                <a:latin typeface="Arial"/>
                <a:cs typeface="Arial"/>
              </a:rPr>
              <a:t>417.163</a:t>
            </a:r>
            <a:endParaRPr sz="2650">
              <a:latin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19</a:t>
            </a:fld>
            <a:endParaRPr spc="15"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77392" y="10845590"/>
            <a:ext cx="140335" cy="281305"/>
          </a:xfrm>
          <a:prstGeom prst="rect">
            <a:avLst/>
          </a:prstGeom>
        </p:spPr>
        <p:txBody>
          <a:bodyPr vert="horz" wrap="square" lIns="0" tIns="0" rIns="0" bIns="0" rtlCol="0">
            <a:spAutoFit/>
          </a:bodyPr>
          <a:lstStyle/>
          <a:p>
            <a:pPr>
              <a:lnSpc>
                <a:spcPts val="2180"/>
              </a:lnSpc>
            </a:pPr>
            <a:r>
              <a:rPr sz="1950" spc="15" dirty="0">
                <a:latin typeface="Arial"/>
                <a:cs typeface="Arial"/>
              </a:rPr>
              <a:t>2</a:t>
            </a:r>
            <a:endParaRPr sz="1950">
              <a:latin typeface="Arial"/>
              <a:cs typeface="Arial"/>
            </a:endParaRPr>
          </a:p>
        </p:txBody>
      </p:sp>
      <p:grpSp>
        <p:nvGrpSpPr>
          <p:cNvPr id="3" name="object 3"/>
          <p:cNvGrpSpPr/>
          <p:nvPr/>
        </p:nvGrpSpPr>
        <p:grpSpPr>
          <a:xfrm>
            <a:off x="0" y="0"/>
            <a:ext cx="20104100" cy="11308715"/>
            <a:chOff x="0" y="0"/>
            <a:chExt cx="20104100" cy="11308715"/>
          </a:xfrm>
        </p:grpSpPr>
        <p:sp>
          <p:nvSpPr>
            <p:cNvPr id="4" name="object 4"/>
            <p:cNvSpPr/>
            <p:nvPr/>
          </p:nvSpPr>
          <p:spPr>
            <a:xfrm>
              <a:off x="0" y="0"/>
              <a:ext cx="20104099" cy="1130855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190627" y="7466159"/>
              <a:ext cx="12659360" cy="2718435"/>
            </a:xfrm>
            <a:custGeom>
              <a:avLst/>
              <a:gdLst/>
              <a:ahLst/>
              <a:cxnLst/>
              <a:rect l="l" t="t" r="r" b="b"/>
              <a:pathLst>
                <a:path w="12659360" h="2718434">
                  <a:moveTo>
                    <a:pt x="12659300" y="0"/>
                  </a:moveTo>
                  <a:lnTo>
                    <a:pt x="0" y="0"/>
                  </a:lnTo>
                  <a:lnTo>
                    <a:pt x="0" y="2717823"/>
                  </a:lnTo>
                  <a:lnTo>
                    <a:pt x="12659300" y="2717823"/>
                  </a:lnTo>
                  <a:lnTo>
                    <a:pt x="12659300" y="0"/>
                  </a:lnTo>
                  <a:close/>
                </a:path>
              </a:pathLst>
            </a:custGeom>
            <a:solidFill>
              <a:srgbClr val="FFFFFF"/>
            </a:solidFill>
          </p:spPr>
          <p:txBody>
            <a:bodyPr wrap="square" lIns="0" tIns="0" rIns="0" bIns="0" rtlCol="0"/>
            <a:lstStyle/>
            <a:p>
              <a:endParaRPr/>
            </a:p>
          </p:txBody>
        </p:sp>
        <p:sp>
          <p:nvSpPr>
            <p:cNvPr id="6" name="object 6"/>
            <p:cNvSpPr/>
            <p:nvPr/>
          </p:nvSpPr>
          <p:spPr>
            <a:xfrm>
              <a:off x="5552605" y="8157133"/>
              <a:ext cx="418416" cy="512654"/>
            </a:xfrm>
            <a:prstGeom prst="rect">
              <a:avLst/>
            </a:prstGeom>
            <a:blipFill>
              <a:blip r:embed="rId3" cstate="print"/>
              <a:stretch>
                <a:fillRect/>
              </a:stretch>
            </a:blipFill>
          </p:spPr>
          <p:txBody>
            <a:bodyPr wrap="square" lIns="0" tIns="0" rIns="0" bIns="0" rtlCol="0"/>
            <a:lstStyle/>
            <a:p>
              <a:endParaRPr/>
            </a:p>
          </p:txBody>
        </p:sp>
      </p:grpSp>
      <p:sp>
        <p:nvSpPr>
          <p:cNvPr id="7" name="object 7"/>
          <p:cNvSpPr txBox="1">
            <a:spLocks noGrp="1"/>
          </p:cNvSpPr>
          <p:nvPr>
            <p:ph type="title"/>
          </p:nvPr>
        </p:nvSpPr>
        <p:spPr>
          <a:xfrm>
            <a:off x="6472652" y="7922869"/>
            <a:ext cx="9594215" cy="1784350"/>
          </a:xfrm>
          <a:prstGeom prst="rect">
            <a:avLst/>
          </a:prstGeom>
        </p:spPr>
        <p:txBody>
          <a:bodyPr vert="horz" wrap="square" lIns="0" tIns="11430" rIns="0" bIns="0" rtlCol="0">
            <a:spAutoFit/>
          </a:bodyPr>
          <a:lstStyle/>
          <a:p>
            <a:pPr marL="12700" marR="5080">
              <a:lnSpc>
                <a:spcPct val="100400"/>
              </a:lnSpc>
              <a:spcBef>
                <a:spcPts val="90"/>
              </a:spcBef>
            </a:pPr>
            <a:r>
              <a:rPr spc="10" dirty="0"/>
              <a:t>De </a:t>
            </a:r>
            <a:r>
              <a:rPr spc="5" dirty="0"/>
              <a:t>câte </a:t>
            </a:r>
            <a:r>
              <a:rPr dirty="0"/>
              <a:t>ori </a:t>
            </a:r>
            <a:r>
              <a:rPr spc="-1085" dirty="0"/>
              <a:t>îți </a:t>
            </a:r>
            <a:r>
              <a:rPr spc="5" dirty="0"/>
              <a:t>verifici </a:t>
            </a:r>
            <a:r>
              <a:rPr spc="-100" dirty="0"/>
              <a:t>telefonul  </a:t>
            </a:r>
            <a:r>
              <a:rPr spc="5" dirty="0"/>
              <a:t>în fiecare</a:t>
            </a:r>
            <a:r>
              <a:rPr spc="-5" dirty="0"/>
              <a:t> </a:t>
            </a:r>
            <a:r>
              <a:rPr spc="5" dirty="0"/>
              <a:t>zi?</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838447" y="1928737"/>
            <a:ext cx="7760334" cy="754380"/>
          </a:xfrm>
          <a:custGeom>
            <a:avLst/>
            <a:gdLst/>
            <a:ahLst/>
            <a:cxnLst/>
            <a:rect l="l" t="t" r="r" b="b"/>
            <a:pathLst>
              <a:path w="7760334" h="754380">
                <a:moveTo>
                  <a:pt x="7760182" y="0"/>
                </a:moveTo>
                <a:lnTo>
                  <a:pt x="0" y="0"/>
                </a:lnTo>
                <a:lnTo>
                  <a:pt x="0" y="753903"/>
                </a:lnTo>
                <a:lnTo>
                  <a:pt x="7760182" y="753903"/>
                </a:lnTo>
                <a:lnTo>
                  <a:pt x="7760182" y="0"/>
                </a:lnTo>
                <a:close/>
              </a:path>
            </a:pathLst>
          </a:custGeom>
          <a:solidFill>
            <a:srgbClr val="FFFFFF"/>
          </a:solid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20</a:t>
            </a:fld>
            <a:endParaRPr spc="15"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8005201" y="9334585"/>
            <a:ext cx="9201785" cy="754380"/>
          </a:xfrm>
          <a:custGeom>
            <a:avLst/>
            <a:gdLst/>
            <a:ahLst/>
            <a:cxnLst/>
            <a:rect l="l" t="t" r="r" b="b"/>
            <a:pathLst>
              <a:path w="9201785" h="754379">
                <a:moveTo>
                  <a:pt x="9201395" y="0"/>
                </a:moveTo>
                <a:lnTo>
                  <a:pt x="0" y="0"/>
                </a:lnTo>
                <a:lnTo>
                  <a:pt x="0" y="753903"/>
                </a:lnTo>
                <a:lnTo>
                  <a:pt x="9201395" y="753903"/>
                </a:lnTo>
                <a:lnTo>
                  <a:pt x="9201395" y="0"/>
                </a:lnTo>
                <a:close/>
              </a:path>
            </a:pathLst>
          </a:custGeom>
          <a:solidFill>
            <a:srgbClr val="FFFFFF"/>
          </a:solidFill>
        </p:spPr>
        <p:txBody>
          <a:bodyPr wrap="square" lIns="0" tIns="0" rIns="0" bIns="0" rtlCol="0"/>
          <a:lstStyle/>
          <a:p>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21</a:t>
            </a:fld>
            <a:endParaRPr spc="15"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52CE0-BCB7-4C1D-AA1F-5E4BF05046E8}"/>
              </a:ext>
            </a:extLst>
          </p:cNvPr>
          <p:cNvSpPr>
            <a:spLocks noGrp="1"/>
          </p:cNvSpPr>
          <p:nvPr>
            <p:ph type="title"/>
          </p:nvPr>
        </p:nvSpPr>
        <p:spPr>
          <a:xfrm>
            <a:off x="3386992" y="3368675"/>
            <a:ext cx="13330114" cy="884858"/>
          </a:xfrm>
        </p:spPr>
        <p:txBody>
          <a:bodyPr/>
          <a:lstStyle/>
          <a:p>
            <a:r>
              <a:rPr lang="en-US" b="1" dirty="0" err="1"/>
              <a:t>Interac</a:t>
            </a:r>
            <a:r>
              <a:rPr lang="ro-RO" b="1" dirty="0"/>
              <a:t>ț</a:t>
            </a:r>
            <a:r>
              <a:rPr lang="en-US" b="1" dirty="0" err="1"/>
              <a:t>iunea</a:t>
            </a:r>
            <a:r>
              <a:rPr lang="en-US" b="1" dirty="0"/>
              <a:t> </a:t>
            </a:r>
            <a:r>
              <a:rPr lang="en-US" b="1" dirty="0" err="1"/>
              <a:t>clientului</a:t>
            </a:r>
            <a:r>
              <a:rPr lang="en-US" b="1" dirty="0"/>
              <a:t> cu </a:t>
            </a:r>
            <a:r>
              <a:rPr lang="en-US" b="1" dirty="0" err="1"/>
              <a:t>contentul</a:t>
            </a:r>
            <a:endParaRPr lang="en-US" b="1" dirty="0"/>
          </a:p>
        </p:txBody>
      </p:sp>
    </p:spTree>
    <p:extLst>
      <p:ext uri="{BB962C8B-B14F-4D97-AF65-F5344CB8AC3E}">
        <p14:creationId xmlns:p14="http://schemas.microsoft.com/office/powerpoint/2010/main" val="2101378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44A316C-EB08-43BA-9336-9F219D651C8A}"/>
              </a:ext>
            </a:extLst>
          </p:cNvPr>
          <p:cNvPicPr>
            <a:picLocks noChangeAspect="1"/>
          </p:cNvPicPr>
          <p:nvPr/>
        </p:nvPicPr>
        <p:blipFill>
          <a:blip r:embed="rId2"/>
          <a:stretch>
            <a:fillRect/>
          </a:stretch>
        </p:blipFill>
        <p:spPr>
          <a:xfrm>
            <a:off x="2889250" y="1158875"/>
            <a:ext cx="15011400" cy="8491619"/>
          </a:xfrm>
          <a:prstGeom prst="rect">
            <a:avLst/>
          </a:prstGeom>
        </p:spPr>
      </p:pic>
    </p:spTree>
    <p:extLst>
      <p:ext uri="{BB962C8B-B14F-4D97-AF65-F5344CB8AC3E}">
        <p14:creationId xmlns:p14="http://schemas.microsoft.com/office/powerpoint/2010/main" val="1626273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6A51F8-4491-42A8-84C8-2DE14DA1489A}"/>
              </a:ext>
            </a:extLst>
          </p:cNvPr>
          <p:cNvPicPr>
            <a:picLocks noChangeAspect="1"/>
          </p:cNvPicPr>
          <p:nvPr/>
        </p:nvPicPr>
        <p:blipFill>
          <a:blip r:embed="rId2"/>
          <a:stretch>
            <a:fillRect/>
          </a:stretch>
        </p:blipFill>
        <p:spPr>
          <a:xfrm>
            <a:off x="3041650" y="1471149"/>
            <a:ext cx="14859000" cy="8367051"/>
          </a:xfrm>
          <a:prstGeom prst="rect">
            <a:avLst/>
          </a:prstGeom>
        </p:spPr>
      </p:pic>
    </p:spTree>
    <p:extLst>
      <p:ext uri="{BB962C8B-B14F-4D97-AF65-F5344CB8AC3E}">
        <p14:creationId xmlns:p14="http://schemas.microsoft.com/office/powerpoint/2010/main" val="3971918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D72EE5F-1F28-48B4-91D9-AF7FA2C5B202}"/>
              </a:ext>
            </a:extLst>
          </p:cNvPr>
          <p:cNvPicPr>
            <a:picLocks noChangeAspect="1"/>
          </p:cNvPicPr>
          <p:nvPr/>
        </p:nvPicPr>
        <p:blipFill>
          <a:blip r:embed="rId2"/>
          <a:stretch>
            <a:fillRect/>
          </a:stretch>
        </p:blipFill>
        <p:spPr>
          <a:xfrm>
            <a:off x="1866948" y="473075"/>
            <a:ext cx="16370204" cy="9220200"/>
          </a:xfrm>
          <a:prstGeom prst="rect">
            <a:avLst/>
          </a:prstGeom>
        </p:spPr>
      </p:pic>
    </p:spTree>
    <p:extLst>
      <p:ext uri="{BB962C8B-B14F-4D97-AF65-F5344CB8AC3E}">
        <p14:creationId xmlns:p14="http://schemas.microsoft.com/office/powerpoint/2010/main" val="3090286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0C30B4C-D2D5-40B1-B08A-A6450F3C0C9D}"/>
              </a:ext>
            </a:extLst>
          </p:cNvPr>
          <p:cNvPicPr>
            <a:picLocks noChangeAspect="1"/>
          </p:cNvPicPr>
          <p:nvPr/>
        </p:nvPicPr>
        <p:blipFill>
          <a:blip r:embed="rId2"/>
          <a:stretch>
            <a:fillRect/>
          </a:stretch>
        </p:blipFill>
        <p:spPr>
          <a:xfrm>
            <a:off x="1593850" y="1034639"/>
            <a:ext cx="16387762" cy="9240071"/>
          </a:xfrm>
          <a:prstGeom prst="rect">
            <a:avLst/>
          </a:prstGeom>
        </p:spPr>
      </p:pic>
    </p:spTree>
    <p:extLst>
      <p:ext uri="{BB962C8B-B14F-4D97-AF65-F5344CB8AC3E}">
        <p14:creationId xmlns:p14="http://schemas.microsoft.com/office/powerpoint/2010/main" val="31379429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E3B20AA-140B-46DA-AFA8-144F339F6CD7}"/>
              </a:ext>
            </a:extLst>
          </p:cNvPr>
          <p:cNvSpPr>
            <a:spLocks noGrp="1"/>
          </p:cNvSpPr>
          <p:nvPr>
            <p:ph type="body" idx="1"/>
          </p:nvPr>
        </p:nvSpPr>
        <p:spPr>
          <a:xfrm>
            <a:off x="1441450" y="2835275"/>
            <a:ext cx="13868400" cy="4585871"/>
          </a:xfrm>
        </p:spPr>
        <p:txBody>
          <a:bodyPr/>
          <a:lstStyle/>
          <a:p>
            <a:pPr algn="ctr" fontAlgn="base"/>
            <a:r>
              <a:rPr lang="en-US" sz="3500" b="1" dirty="0"/>
              <a:t>Care sunt </a:t>
            </a:r>
            <a:r>
              <a:rPr lang="en-US" sz="3500" b="1" dirty="0" err="1"/>
              <a:t>obiectivele</a:t>
            </a:r>
            <a:r>
              <a:rPr lang="en-US" sz="3500" b="1" dirty="0"/>
              <a:t> Content Marketing-</a:t>
            </a:r>
            <a:r>
              <a:rPr lang="en-US" sz="3500" b="1" dirty="0" err="1"/>
              <a:t>ului</a:t>
            </a:r>
            <a:r>
              <a:rPr lang="en-US" sz="3500" b="1" dirty="0"/>
              <a:t>?</a:t>
            </a:r>
          </a:p>
          <a:p>
            <a:pPr marL="457200" indent="-457200" fontAlgn="base">
              <a:buFont typeface="Arial" panose="020B0604020202020204" pitchFamily="34" charset="0"/>
              <a:buChar char="•"/>
            </a:pPr>
            <a:endParaRPr lang="en-US" sz="3500" b="1" dirty="0"/>
          </a:p>
          <a:p>
            <a:pPr marL="457200" indent="-457200" fontAlgn="base">
              <a:buFont typeface="Arial" panose="020B0604020202020204" pitchFamily="34" charset="0"/>
              <a:buChar char="•"/>
            </a:pPr>
            <a:r>
              <a:rPr lang="en-US" sz="3500" b="1" dirty="0" err="1"/>
              <a:t>Rezolvă</a:t>
            </a:r>
            <a:r>
              <a:rPr lang="en-US" sz="3500" b="1" dirty="0"/>
              <a:t> </a:t>
            </a:r>
            <a:r>
              <a:rPr lang="en-US" sz="3500" b="1" dirty="0" err="1"/>
              <a:t>problemele</a:t>
            </a:r>
            <a:r>
              <a:rPr lang="en-US" sz="3500" b="1" dirty="0"/>
              <a:t> </a:t>
            </a:r>
            <a:r>
              <a:rPr lang="en-US" sz="3500" b="1" dirty="0" err="1"/>
              <a:t>utilizatorilor</a:t>
            </a:r>
            <a:endParaRPr lang="en-US" sz="3500" b="1" dirty="0"/>
          </a:p>
          <a:p>
            <a:pPr fontAlgn="base"/>
            <a:endParaRPr lang="en-US" sz="3500" dirty="0"/>
          </a:p>
          <a:p>
            <a:pPr marL="457200" indent="-457200" fontAlgn="base">
              <a:buFont typeface="Arial" panose="020B0604020202020204" pitchFamily="34" charset="0"/>
              <a:buChar char="•"/>
            </a:pPr>
            <a:r>
              <a:rPr lang="en-US" sz="3500" b="1" dirty="0" err="1"/>
              <a:t>Educă</a:t>
            </a:r>
            <a:r>
              <a:rPr lang="en-US" sz="3500" b="1" dirty="0"/>
              <a:t> </a:t>
            </a:r>
            <a:r>
              <a:rPr lang="en-US" sz="3500" b="1" dirty="0" err="1"/>
              <a:t>utilizatorul</a:t>
            </a:r>
            <a:r>
              <a:rPr lang="en-US" sz="3500" b="1" dirty="0"/>
              <a:t> </a:t>
            </a:r>
            <a:r>
              <a:rPr lang="en-US" sz="3500" b="1" dirty="0" err="1"/>
              <a:t>și</a:t>
            </a:r>
            <a:r>
              <a:rPr lang="en-US" sz="3500" b="1" dirty="0"/>
              <a:t> </a:t>
            </a:r>
            <a:r>
              <a:rPr lang="en-US" sz="3500" b="1" dirty="0" err="1"/>
              <a:t>răspunde</a:t>
            </a:r>
            <a:r>
              <a:rPr lang="en-US" sz="3500" b="1" dirty="0"/>
              <a:t> la </a:t>
            </a:r>
            <a:r>
              <a:rPr lang="en-US" sz="3500" b="1" dirty="0" err="1"/>
              <a:t>întrebările</a:t>
            </a:r>
            <a:r>
              <a:rPr lang="en-US" sz="3500" b="1" dirty="0"/>
              <a:t> </a:t>
            </a:r>
            <a:r>
              <a:rPr lang="en-US" sz="3500" b="1" dirty="0" err="1"/>
              <a:t>lui</a:t>
            </a:r>
            <a:endParaRPr lang="en-US" sz="3500" b="1" dirty="0"/>
          </a:p>
          <a:p>
            <a:pPr fontAlgn="base"/>
            <a:endParaRPr lang="en-US" sz="3500" dirty="0"/>
          </a:p>
          <a:p>
            <a:pPr marL="457200" indent="-457200" fontAlgn="base">
              <a:buFont typeface="Arial" panose="020B0604020202020204" pitchFamily="34" charset="0"/>
              <a:buChar char="•"/>
            </a:pPr>
            <a:r>
              <a:rPr lang="en-US" sz="3500" b="1" dirty="0" err="1"/>
              <a:t>Demonstrează</a:t>
            </a:r>
            <a:r>
              <a:rPr lang="en-US" sz="3500" b="1" dirty="0"/>
              <a:t> </a:t>
            </a:r>
            <a:r>
              <a:rPr lang="en-US" sz="3500" b="1" dirty="0" err="1"/>
              <a:t>competența</a:t>
            </a:r>
            <a:r>
              <a:rPr lang="en-US" sz="3500" b="1" dirty="0"/>
              <a:t> </a:t>
            </a:r>
            <a:r>
              <a:rPr lang="en-US" sz="3500" b="1" dirty="0" err="1"/>
              <a:t>Companiei</a:t>
            </a:r>
            <a:r>
              <a:rPr lang="en-US" sz="3500" b="1" dirty="0"/>
              <a:t> tale</a:t>
            </a:r>
          </a:p>
          <a:p>
            <a:pPr fontAlgn="base"/>
            <a:endParaRPr lang="en-US" sz="3500" dirty="0"/>
          </a:p>
          <a:p>
            <a:endParaRPr lang="en-US" dirty="0"/>
          </a:p>
        </p:txBody>
      </p:sp>
    </p:spTree>
    <p:extLst>
      <p:ext uri="{BB962C8B-B14F-4D97-AF65-F5344CB8AC3E}">
        <p14:creationId xmlns:p14="http://schemas.microsoft.com/office/powerpoint/2010/main" val="40700975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8110620-3FF3-4865-9420-94E946E34C72}"/>
              </a:ext>
            </a:extLst>
          </p:cNvPr>
          <p:cNvSpPr/>
          <p:nvPr/>
        </p:nvSpPr>
        <p:spPr>
          <a:xfrm>
            <a:off x="1974850" y="2073275"/>
            <a:ext cx="16306800" cy="8020657"/>
          </a:xfrm>
          <a:prstGeom prst="rect">
            <a:avLst/>
          </a:prstGeom>
        </p:spPr>
        <p:txBody>
          <a:bodyPr wrap="square">
            <a:spAutoFit/>
          </a:bodyPr>
          <a:lstStyle/>
          <a:p>
            <a:pPr algn="ctr" fontAlgn="base"/>
            <a:r>
              <a:rPr lang="en-US" sz="3500" b="1" dirty="0">
                <a:solidFill>
                  <a:srgbClr val="111111"/>
                </a:solidFill>
                <a:latin typeface="Roboto"/>
              </a:rPr>
              <a:t>Ce </a:t>
            </a:r>
            <a:r>
              <a:rPr lang="en-US" sz="3500" b="1" dirty="0" err="1">
                <a:solidFill>
                  <a:srgbClr val="111111"/>
                </a:solidFill>
                <a:latin typeface="Roboto"/>
              </a:rPr>
              <a:t>aduce</a:t>
            </a:r>
            <a:r>
              <a:rPr lang="en-US" sz="3500" b="1" dirty="0">
                <a:solidFill>
                  <a:srgbClr val="111111"/>
                </a:solidFill>
                <a:latin typeface="Roboto"/>
              </a:rPr>
              <a:t> Content Marketing-ul?</a:t>
            </a:r>
          </a:p>
          <a:p>
            <a:pPr fontAlgn="base">
              <a:lnSpc>
                <a:spcPct val="200000"/>
              </a:lnSpc>
            </a:pPr>
            <a:endParaRPr lang="en-US" sz="3500" b="1" dirty="0">
              <a:solidFill>
                <a:srgbClr val="111111"/>
              </a:solidFill>
              <a:latin typeface="Roboto"/>
            </a:endParaRPr>
          </a:p>
          <a:p>
            <a:pPr fontAlgn="base">
              <a:lnSpc>
                <a:spcPct val="200000"/>
              </a:lnSpc>
              <a:buFont typeface="+mj-lt"/>
              <a:buAutoNum type="arabicPeriod"/>
            </a:pPr>
            <a:r>
              <a:rPr lang="en-US" sz="3500" b="1" dirty="0" err="1">
                <a:latin typeface="inherit"/>
              </a:rPr>
              <a:t>Crește</a:t>
            </a:r>
            <a:r>
              <a:rPr lang="en-US" sz="3500" b="1" dirty="0">
                <a:latin typeface="inherit"/>
              </a:rPr>
              <a:t> </a:t>
            </a:r>
            <a:r>
              <a:rPr lang="en-US" sz="3500" b="1" dirty="0" err="1">
                <a:latin typeface="inherit"/>
              </a:rPr>
              <a:t>numărul</a:t>
            </a:r>
            <a:r>
              <a:rPr lang="en-US" sz="3500" b="1" dirty="0">
                <a:latin typeface="inherit"/>
              </a:rPr>
              <a:t> de </a:t>
            </a:r>
            <a:r>
              <a:rPr lang="en-US" sz="3500" b="1" dirty="0" err="1">
                <a:latin typeface="inherit"/>
              </a:rPr>
              <a:t>accesări</a:t>
            </a:r>
            <a:r>
              <a:rPr lang="en-US" sz="3500" b="1" dirty="0">
                <a:latin typeface="inherit"/>
              </a:rPr>
              <a:t> pe website/</a:t>
            </a:r>
            <a:r>
              <a:rPr lang="en-US" sz="3500" b="1" dirty="0" err="1">
                <a:latin typeface="inherit"/>
              </a:rPr>
              <a:t>Traficul</a:t>
            </a:r>
            <a:endParaRPr lang="en-US" sz="3500" dirty="0">
              <a:latin typeface="inherit"/>
            </a:endParaRPr>
          </a:p>
          <a:p>
            <a:pPr fontAlgn="base">
              <a:lnSpc>
                <a:spcPct val="200000"/>
              </a:lnSpc>
              <a:buFont typeface="+mj-lt"/>
              <a:buAutoNum type="arabicPeriod"/>
            </a:pPr>
            <a:r>
              <a:rPr lang="en-US" sz="3500" b="1" dirty="0" err="1">
                <a:latin typeface="inherit"/>
              </a:rPr>
              <a:t>Crește</a:t>
            </a:r>
            <a:r>
              <a:rPr lang="en-US" sz="3500" b="1" dirty="0">
                <a:latin typeface="inherit"/>
              </a:rPr>
              <a:t> </a:t>
            </a:r>
            <a:r>
              <a:rPr lang="en-US" sz="3500" b="1" dirty="0" err="1">
                <a:latin typeface="inherit"/>
              </a:rPr>
              <a:t>Gradul</a:t>
            </a:r>
            <a:r>
              <a:rPr lang="en-US" sz="3500" b="1" dirty="0">
                <a:latin typeface="inherit"/>
              </a:rPr>
              <a:t> de </a:t>
            </a:r>
            <a:r>
              <a:rPr lang="en-US" sz="3500" b="1" dirty="0" err="1">
                <a:latin typeface="inherit"/>
              </a:rPr>
              <a:t>Recunoaștere</a:t>
            </a:r>
            <a:r>
              <a:rPr lang="en-US" sz="3500" b="1" dirty="0">
                <a:latin typeface="inherit"/>
              </a:rPr>
              <a:t> a </a:t>
            </a:r>
            <a:r>
              <a:rPr lang="en-US" sz="3500" b="1" dirty="0" err="1">
                <a:latin typeface="inherit"/>
              </a:rPr>
              <a:t>Brandului</a:t>
            </a:r>
            <a:r>
              <a:rPr lang="en-US" sz="3500" b="1" dirty="0">
                <a:latin typeface="inherit"/>
              </a:rPr>
              <a:t>/</a:t>
            </a:r>
            <a:r>
              <a:rPr lang="en-US" sz="3500" b="1" dirty="0" err="1">
                <a:latin typeface="inherit"/>
              </a:rPr>
              <a:t>Reputația</a:t>
            </a:r>
            <a:endParaRPr lang="en-US" sz="3500" dirty="0">
              <a:latin typeface="inherit"/>
            </a:endParaRPr>
          </a:p>
          <a:p>
            <a:pPr fontAlgn="base">
              <a:lnSpc>
                <a:spcPct val="200000"/>
              </a:lnSpc>
              <a:buFont typeface="+mj-lt"/>
              <a:buAutoNum type="arabicPeriod"/>
            </a:pPr>
            <a:r>
              <a:rPr lang="en-US" sz="3500" b="1" dirty="0" err="1">
                <a:latin typeface="inherit"/>
              </a:rPr>
              <a:t>Sporește</a:t>
            </a:r>
            <a:r>
              <a:rPr lang="en-US" sz="3500" b="1" dirty="0">
                <a:latin typeface="inherit"/>
              </a:rPr>
              <a:t> </a:t>
            </a:r>
            <a:r>
              <a:rPr lang="en-US" sz="3500" b="1" dirty="0" err="1">
                <a:latin typeface="inherit"/>
              </a:rPr>
              <a:t>gradul</a:t>
            </a:r>
            <a:r>
              <a:rPr lang="en-US" sz="3500" b="1" dirty="0">
                <a:latin typeface="inherit"/>
              </a:rPr>
              <a:t> de </a:t>
            </a:r>
            <a:r>
              <a:rPr lang="en-US" sz="3500" b="1" dirty="0" err="1">
                <a:latin typeface="inherit"/>
              </a:rPr>
              <a:t>Loialitate</a:t>
            </a:r>
            <a:r>
              <a:rPr lang="en-US" sz="3500" b="1" dirty="0">
                <a:latin typeface="inherit"/>
              </a:rPr>
              <a:t> a </a:t>
            </a:r>
            <a:r>
              <a:rPr lang="en-US" sz="3500" b="1" dirty="0" err="1">
                <a:latin typeface="inherit"/>
              </a:rPr>
              <a:t>publicului</a:t>
            </a:r>
            <a:r>
              <a:rPr lang="en-US" sz="3500" b="1" dirty="0">
                <a:latin typeface="inherit"/>
              </a:rPr>
              <a:t> </a:t>
            </a:r>
            <a:r>
              <a:rPr lang="en-US" sz="3500" b="1" dirty="0" err="1">
                <a:latin typeface="inherit"/>
              </a:rPr>
              <a:t>țintă</a:t>
            </a:r>
            <a:r>
              <a:rPr lang="en-US" sz="3500" b="1" dirty="0">
                <a:latin typeface="inherit"/>
              </a:rPr>
              <a:t>/</a:t>
            </a:r>
            <a:r>
              <a:rPr lang="en-US" sz="3500" b="1" dirty="0" err="1">
                <a:latin typeface="inherit"/>
              </a:rPr>
              <a:t>Încrederea</a:t>
            </a:r>
            <a:endParaRPr lang="en-US" sz="3500" dirty="0">
              <a:latin typeface="inherit"/>
            </a:endParaRPr>
          </a:p>
          <a:p>
            <a:pPr fontAlgn="base">
              <a:lnSpc>
                <a:spcPct val="200000"/>
              </a:lnSpc>
              <a:buFont typeface="+mj-lt"/>
              <a:buAutoNum type="arabicPeriod"/>
            </a:pPr>
            <a:r>
              <a:rPr lang="en-US" sz="3500" b="1" dirty="0" err="1">
                <a:latin typeface="inherit"/>
              </a:rPr>
              <a:t>Scade</a:t>
            </a:r>
            <a:r>
              <a:rPr lang="en-US" sz="3500" b="1" dirty="0">
                <a:latin typeface="inherit"/>
              </a:rPr>
              <a:t> </a:t>
            </a:r>
            <a:r>
              <a:rPr lang="en-US" sz="3500" b="1" dirty="0" err="1">
                <a:latin typeface="inherit"/>
              </a:rPr>
              <a:t>costul</a:t>
            </a:r>
            <a:r>
              <a:rPr lang="en-US" sz="3500" b="1" dirty="0">
                <a:latin typeface="inherit"/>
              </a:rPr>
              <a:t> </a:t>
            </a:r>
            <a:r>
              <a:rPr lang="en-US" sz="3500" b="1" dirty="0" err="1">
                <a:latin typeface="inherit"/>
              </a:rPr>
              <a:t>unui</a:t>
            </a:r>
            <a:r>
              <a:rPr lang="en-US" sz="3500" b="1" dirty="0">
                <a:latin typeface="inherit"/>
              </a:rPr>
              <a:t> Lead: </a:t>
            </a:r>
            <a:r>
              <a:rPr lang="en-US" sz="3500" b="1" dirty="0" err="1">
                <a:latin typeface="inherit"/>
              </a:rPr>
              <a:t>investește</a:t>
            </a:r>
            <a:r>
              <a:rPr lang="en-US" sz="3500" b="1" dirty="0">
                <a:latin typeface="inherit"/>
              </a:rPr>
              <a:t> </a:t>
            </a:r>
            <a:r>
              <a:rPr lang="en-US" sz="3500" b="1" dirty="0" err="1">
                <a:latin typeface="inherit"/>
              </a:rPr>
              <a:t>în</a:t>
            </a:r>
            <a:r>
              <a:rPr lang="en-US" sz="3500" b="1" dirty="0">
                <a:latin typeface="inherit"/>
              </a:rPr>
              <a:t> </a:t>
            </a:r>
            <a:r>
              <a:rPr lang="en-US" sz="3500" b="1" dirty="0" err="1">
                <a:latin typeface="inherit"/>
              </a:rPr>
              <a:t>conținut</a:t>
            </a:r>
            <a:r>
              <a:rPr lang="en-US" sz="3500" b="1" dirty="0">
                <a:latin typeface="inherit"/>
              </a:rPr>
              <a:t> o </a:t>
            </a:r>
            <a:r>
              <a:rPr lang="en-US" sz="3500" b="1" dirty="0" err="1">
                <a:latin typeface="inherit"/>
              </a:rPr>
              <a:t>singură</a:t>
            </a:r>
            <a:r>
              <a:rPr lang="en-US" sz="3500" b="1" dirty="0">
                <a:latin typeface="inherit"/>
              </a:rPr>
              <a:t> </a:t>
            </a:r>
            <a:r>
              <a:rPr lang="en-US" sz="3500" b="1" dirty="0" err="1">
                <a:latin typeface="inherit"/>
              </a:rPr>
              <a:t>dată</a:t>
            </a:r>
            <a:r>
              <a:rPr lang="en-US" sz="3500" b="1" dirty="0">
                <a:latin typeface="inherit"/>
              </a:rPr>
              <a:t> </a:t>
            </a:r>
            <a:r>
              <a:rPr lang="en-US" sz="3500" b="1" dirty="0" err="1">
                <a:latin typeface="inherit"/>
              </a:rPr>
              <a:t>și</a:t>
            </a:r>
            <a:r>
              <a:rPr lang="en-US" sz="3500" b="1" dirty="0">
                <a:latin typeface="inherit"/>
              </a:rPr>
              <a:t> </a:t>
            </a:r>
            <a:r>
              <a:rPr lang="en-US" sz="3500" b="1" dirty="0" err="1">
                <a:latin typeface="inherit"/>
              </a:rPr>
              <a:t>acesta</a:t>
            </a:r>
            <a:r>
              <a:rPr lang="en-US" sz="3500" b="1" dirty="0">
                <a:latin typeface="inherit"/>
              </a:rPr>
              <a:t> </a:t>
            </a:r>
            <a:r>
              <a:rPr lang="en-US" sz="3500" b="1" dirty="0" err="1">
                <a:latin typeface="inherit"/>
              </a:rPr>
              <a:t>îți</a:t>
            </a:r>
            <a:r>
              <a:rPr lang="en-US" sz="3500" b="1" dirty="0">
                <a:latin typeface="inherit"/>
              </a:rPr>
              <a:t> </a:t>
            </a:r>
            <a:r>
              <a:rPr lang="en-US" sz="3500" b="1" dirty="0" err="1">
                <a:latin typeface="inherit"/>
              </a:rPr>
              <a:t>va</a:t>
            </a:r>
            <a:r>
              <a:rPr lang="en-US" sz="3500" b="1" dirty="0">
                <a:latin typeface="inherit"/>
              </a:rPr>
              <a:t> genera </a:t>
            </a:r>
            <a:r>
              <a:rPr lang="en-US" sz="3500" b="1" dirty="0" err="1">
                <a:latin typeface="inherit"/>
              </a:rPr>
              <a:t>încontinuu</a:t>
            </a:r>
            <a:r>
              <a:rPr lang="en-US" sz="3500" b="1" dirty="0">
                <a:latin typeface="inherit"/>
              </a:rPr>
              <a:t> Lead-</a:t>
            </a:r>
            <a:r>
              <a:rPr lang="en-US" sz="3500" b="1" dirty="0" err="1">
                <a:latin typeface="inherit"/>
              </a:rPr>
              <a:t>uri</a:t>
            </a:r>
            <a:r>
              <a:rPr lang="en-US" sz="3500" b="1" dirty="0">
                <a:latin typeface="inherit"/>
              </a:rPr>
              <a:t> </a:t>
            </a:r>
            <a:r>
              <a:rPr lang="en-US" sz="3500" b="1" dirty="0" err="1">
                <a:latin typeface="inherit"/>
              </a:rPr>
              <a:t>noi</a:t>
            </a:r>
            <a:endParaRPr lang="en-US" sz="3500" dirty="0">
              <a:latin typeface="inherit"/>
            </a:endParaRPr>
          </a:p>
          <a:p>
            <a:pPr fontAlgn="base">
              <a:lnSpc>
                <a:spcPct val="200000"/>
              </a:lnSpc>
              <a:buFont typeface="+mj-lt"/>
              <a:buAutoNum type="arabicPeriod"/>
            </a:pPr>
            <a:r>
              <a:rPr lang="en-US" sz="3500" b="1" dirty="0" err="1">
                <a:latin typeface="inherit"/>
              </a:rPr>
              <a:t>Capitalizează</a:t>
            </a:r>
            <a:r>
              <a:rPr lang="en-US" sz="3500" b="1" dirty="0">
                <a:latin typeface="inherit"/>
              </a:rPr>
              <a:t> </a:t>
            </a:r>
            <a:r>
              <a:rPr lang="en-US" sz="3500" b="1" dirty="0" err="1">
                <a:latin typeface="inherit"/>
              </a:rPr>
              <a:t>traficul</a:t>
            </a:r>
            <a:r>
              <a:rPr lang="en-US" sz="3500" b="1" dirty="0">
                <a:latin typeface="inherit"/>
              </a:rPr>
              <a:t>, </a:t>
            </a:r>
            <a:r>
              <a:rPr lang="en-US" sz="3500" b="1" dirty="0" err="1">
                <a:latin typeface="inherit"/>
              </a:rPr>
              <a:t>Leadurile</a:t>
            </a:r>
            <a:r>
              <a:rPr lang="en-US" sz="3500" b="1" dirty="0">
                <a:latin typeface="inherit"/>
              </a:rPr>
              <a:t> </a:t>
            </a:r>
            <a:r>
              <a:rPr lang="en-US" sz="3500" b="1" dirty="0" err="1">
                <a:latin typeface="inherit"/>
              </a:rPr>
              <a:t>și</a:t>
            </a:r>
            <a:r>
              <a:rPr lang="en-US" sz="3500" b="1" dirty="0">
                <a:latin typeface="inherit"/>
              </a:rPr>
              <a:t> </a:t>
            </a:r>
            <a:r>
              <a:rPr lang="en-US" sz="3500" b="1" dirty="0" err="1">
                <a:latin typeface="inherit"/>
              </a:rPr>
              <a:t>crește</a:t>
            </a:r>
            <a:r>
              <a:rPr lang="en-US" sz="3500" b="1" dirty="0">
                <a:latin typeface="inherit"/>
              </a:rPr>
              <a:t> </a:t>
            </a:r>
            <a:r>
              <a:rPr lang="en-US" sz="3500" b="1" dirty="0" err="1">
                <a:latin typeface="inherit"/>
              </a:rPr>
              <a:t>Vânzările</a:t>
            </a:r>
            <a:r>
              <a:rPr lang="en-US" sz="3500" b="1" dirty="0">
                <a:latin typeface="inherit"/>
              </a:rPr>
              <a:t>, </a:t>
            </a:r>
            <a:r>
              <a:rPr lang="en-US" sz="3500" b="1" dirty="0" err="1">
                <a:latin typeface="inherit"/>
              </a:rPr>
              <a:t>prin</a:t>
            </a:r>
            <a:r>
              <a:rPr lang="en-US" sz="3500" b="1" dirty="0">
                <a:latin typeface="inherit"/>
              </a:rPr>
              <a:t> </a:t>
            </a:r>
            <a:r>
              <a:rPr lang="en-US" sz="3500" b="1" dirty="0" err="1">
                <a:latin typeface="inherit"/>
              </a:rPr>
              <a:t>urmare</a:t>
            </a:r>
            <a:r>
              <a:rPr lang="en-US" sz="3500" b="1" dirty="0">
                <a:latin typeface="inherit"/>
              </a:rPr>
              <a:t> – </a:t>
            </a:r>
            <a:r>
              <a:rPr lang="en-US" sz="3500" b="1" dirty="0" err="1">
                <a:latin typeface="inherit"/>
              </a:rPr>
              <a:t>venitul</a:t>
            </a:r>
            <a:r>
              <a:rPr lang="en-US" sz="3500" b="1" dirty="0">
                <a:latin typeface="inherit"/>
              </a:rPr>
              <a:t> </a:t>
            </a:r>
            <a:r>
              <a:rPr lang="en-US" sz="3500" b="1" dirty="0" err="1">
                <a:latin typeface="inherit"/>
              </a:rPr>
              <a:t>companiei</a:t>
            </a:r>
            <a:endParaRPr lang="en-US" sz="3500" b="0" i="0" dirty="0">
              <a:effectLst/>
              <a:latin typeface="inherit"/>
            </a:endParaRPr>
          </a:p>
        </p:txBody>
      </p:sp>
    </p:spTree>
    <p:extLst>
      <p:ext uri="{BB962C8B-B14F-4D97-AF65-F5344CB8AC3E}">
        <p14:creationId xmlns:p14="http://schemas.microsoft.com/office/powerpoint/2010/main" val="3734524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29</a:t>
            </a:fld>
            <a:endParaRPr spc="1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77915" y="10845590"/>
            <a:ext cx="140335" cy="281305"/>
          </a:xfrm>
          <a:prstGeom prst="rect">
            <a:avLst/>
          </a:prstGeom>
        </p:spPr>
        <p:txBody>
          <a:bodyPr vert="horz" wrap="square" lIns="0" tIns="0" rIns="0" bIns="0" rtlCol="0">
            <a:spAutoFit/>
          </a:bodyPr>
          <a:lstStyle/>
          <a:p>
            <a:pPr>
              <a:lnSpc>
                <a:spcPts val="2180"/>
              </a:lnSpc>
            </a:pPr>
            <a:r>
              <a:rPr sz="1950" spc="15" dirty="0">
                <a:latin typeface="Arial"/>
                <a:cs typeface="Arial"/>
              </a:rPr>
              <a:t>3</a:t>
            </a:r>
            <a:endParaRPr sz="1950">
              <a:latin typeface="Arial"/>
              <a:cs typeface="Arial"/>
            </a:endParaRPr>
          </a:p>
        </p:txBody>
      </p:sp>
      <p:grpSp>
        <p:nvGrpSpPr>
          <p:cNvPr id="3" name="object 3"/>
          <p:cNvGrpSpPr/>
          <p:nvPr/>
        </p:nvGrpSpPr>
        <p:grpSpPr>
          <a:xfrm>
            <a:off x="0" y="0"/>
            <a:ext cx="20104100" cy="11308715"/>
            <a:chOff x="0" y="0"/>
            <a:chExt cx="20104100" cy="11308715"/>
          </a:xfrm>
        </p:grpSpPr>
        <p:sp>
          <p:nvSpPr>
            <p:cNvPr id="4" name="object 4"/>
            <p:cNvSpPr/>
            <p:nvPr/>
          </p:nvSpPr>
          <p:spPr>
            <a:xfrm>
              <a:off x="0" y="0"/>
              <a:ext cx="20104099" cy="1130855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190627" y="7466159"/>
              <a:ext cx="12620625" cy="1893570"/>
            </a:xfrm>
            <a:custGeom>
              <a:avLst/>
              <a:gdLst/>
              <a:ahLst/>
              <a:cxnLst/>
              <a:rect l="l" t="t" r="r" b="b"/>
              <a:pathLst>
                <a:path w="12620625" h="1893570">
                  <a:moveTo>
                    <a:pt x="12620348" y="0"/>
                  </a:moveTo>
                  <a:lnTo>
                    <a:pt x="0" y="0"/>
                  </a:lnTo>
                  <a:lnTo>
                    <a:pt x="0" y="1893554"/>
                  </a:lnTo>
                  <a:lnTo>
                    <a:pt x="12620348" y="1893554"/>
                  </a:lnTo>
                  <a:lnTo>
                    <a:pt x="12620348" y="0"/>
                  </a:lnTo>
                  <a:close/>
                </a:path>
              </a:pathLst>
            </a:custGeom>
            <a:solidFill>
              <a:srgbClr val="FFFFFF"/>
            </a:solidFill>
          </p:spPr>
          <p:txBody>
            <a:bodyPr wrap="square" lIns="0" tIns="0" rIns="0" bIns="0" rtlCol="0"/>
            <a:lstStyle/>
            <a:p>
              <a:endParaRPr/>
            </a:p>
          </p:txBody>
        </p:sp>
        <p:sp>
          <p:nvSpPr>
            <p:cNvPr id="6" name="object 6"/>
            <p:cNvSpPr/>
            <p:nvPr/>
          </p:nvSpPr>
          <p:spPr>
            <a:xfrm>
              <a:off x="5552605" y="8109386"/>
              <a:ext cx="418416" cy="512654"/>
            </a:xfrm>
            <a:prstGeom prst="rect">
              <a:avLst/>
            </a:prstGeom>
            <a:blipFill>
              <a:blip r:embed="rId3" cstate="print"/>
              <a:stretch>
                <a:fillRect/>
              </a:stretch>
            </a:blipFill>
          </p:spPr>
          <p:txBody>
            <a:bodyPr wrap="square" lIns="0" tIns="0" rIns="0" bIns="0" rtlCol="0"/>
            <a:lstStyle/>
            <a:p>
              <a:endParaRPr/>
            </a:p>
          </p:txBody>
        </p:sp>
      </p:grpSp>
      <p:sp>
        <p:nvSpPr>
          <p:cNvPr id="7" name="object 7"/>
          <p:cNvSpPr txBox="1">
            <a:spLocks noGrp="1"/>
          </p:cNvSpPr>
          <p:nvPr>
            <p:ph type="title"/>
          </p:nvPr>
        </p:nvSpPr>
        <p:spPr>
          <a:xfrm>
            <a:off x="6472652" y="7665286"/>
            <a:ext cx="9996805" cy="1156335"/>
          </a:xfrm>
          <a:prstGeom prst="rect">
            <a:avLst/>
          </a:prstGeom>
        </p:spPr>
        <p:txBody>
          <a:bodyPr vert="horz" wrap="square" lIns="0" tIns="15240" rIns="0" bIns="0" rtlCol="0">
            <a:spAutoFit/>
          </a:bodyPr>
          <a:lstStyle/>
          <a:p>
            <a:pPr marL="12700">
              <a:lnSpc>
                <a:spcPct val="100000"/>
              </a:lnSpc>
              <a:spcBef>
                <a:spcPts val="120"/>
              </a:spcBef>
            </a:pPr>
            <a:r>
              <a:rPr spc="5" dirty="0"/>
              <a:t>În mediu de </a:t>
            </a:r>
            <a:r>
              <a:rPr sz="7400" spc="10" dirty="0">
                <a:solidFill>
                  <a:srgbClr val="FA820A"/>
                </a:solidFill>
              </a:rPr>
              <a:t>150 de </a:t>
            </a:r>
            <a:r>
              <a:rPr sz="7400" spc="5" dirty="0">
                <a:solidFill>
                  <a:srgbClr val="FA820A"/>
                </a:solidFill>
              </a:rPr>
              <a:t>ori </a:t>
            </a:r>
            <a:r>
              <a:rPr spc="5" dirty="0"/>
              <a:t>pe</a:t>
            </a:r>
            <a:r>
              <a:rPr spc="-555" dirty="0"/>
              <a:t> </a:t>
            </a:r>
            <a:r>
              <a:rPr spc="5" dirty="0"/>
              <a:t>zi</a:t>
            </a:r>
            <a:endParaRPr sz="7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20104100" cy="11308715"/>
            <a:chOff x="0" y="0"/>
            <a:chExt cx="20104100" cy="11308715"/>
          </a:xfrm>
        </p:grpSpPr>
        <p:sp>
          <p:nvSpPr>
            <p:cNvPr id="3" name="object 3"/>
            <p:cNvSpPr/>
            <p:nvPr/>
          </p:nvSpPr>
          <p:spPr>
            <a:xfrm>
              <a:off x="0" y="0"/>
              <a:ext cx="20104099" cy="1130854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190627" y="7466159"/>
              <a:ext cx="12659360" cy="2718435"/>
            </a:xfrm>
            <a:custGeom>
              <a:avLst/>
              <a:gdLst/>
              <a:ahLst/>
              <a:cxnLst/>
              <a:rect l="l" t="t" r="r" b="b"/>
              <a:pathLst>
                <a:path w="12659360" h="2718434">
                  <a:moveTo>
                    <a:pt x="12659300" y="0"/>
                  </a:moveTo>
                  <a:lnTo>
                    <a:pt x="0" y="0"/>
                  </a:lnTo>
                  <a:lnTo>
                    <a:pt x="0" y="2717823"/>
                  </a:lnTo>
                  <a:lnTo>
                    <a:pt x="12659300" y="2717823"/>
                  </a:lnTo>
                  <a:lnTo>
                    <a:pt x="12659300" y="0"/>
                  </a:lnTo>
                  <a:close/>
                </a:path>
              </a:pathLst>
            </a:custGeom>
            <a:solidFill>
              <a:srgbClr val="FFFFFF"/>
            </a:solidFill>
          </p:spPr>
          <p:txBody>
            <a:bodyPr wrap="square" lIns="0" tIns="0" rIns="0" bIns="0" rtlCol="0"/>
            <a:lstStyle/>
            <a:p>
              <a:endParaRPr/>
            </a:p>
          </p:txBody>
        </p:sp>
        <p:sp>
          <p:nvSpPr>
            <p:cNvPr id="5" name="object 5"/>
            <p:cNvSpPr/>
            <p:nvPr/>
          </p:nvSpPr>
          <p:spPr>
            <a:xfrm>
              <a:off x="5552605" y="8157133"/>
              <a:ext cx="418416" cy="512654"/>
            </a:xfrm>
            <a:prstGeom prst="rect">
              <a:avLst/>
            </a:prstGeom>
            <a:blipFill>
              <a:blip r:embed="rId3" cstate="print"/>
              <a:stretch>
                <a:fillRect/>
              </a:stretch>
            </a:blipFill>
          </p:spPr>
          <p:txBody>
            <a:bodyPr wrap="square" lIns="0" tIns="0" rIns="0" bIns="0" rtlCol="0"/>
            <a:lstStyle/>
            <a:p>
              <a:endParaRPr/>
            </a:p>
          </p:txBody>
        </p:sp>
      </p:grpSp>
      <p:sp>
        <p:nvSpPr>
          <p:cNvPr id="6" name="object 6"/>
          <p:cNvSpPr txBox="1">
            <a:spLocks noGrp="1"/>
          </p:cNvSpPr>
          <p:nvPr>
            <p:ph type="title"/>
          </p:nvPr>
        </p:nvSpPr>
        <p:spPr>
          <a:xfrm>
            <a:off x="5190627" y="7466159"/>
            <a:ext cx="12659360" cy="2718435"/>
          </a:xfrm>
          <a:prstGeom prst="rect">
            <a:avLst/>
          </a:prstGeom>
        </p:spPr>
        <p:txBody>
          <a:bodyPr vert="horz" wrap="square" lIns="0" tIns="467995" rIns="0" bIns="0" rtlCol="0">
            <a:spAutoFit/>
          </a:bodyPr>
          <a:lstStyle/>
          <a:p>
            <a:pPr marL="1294130" marR="3456304">
              <a:lnSpc>
                <a:spcPct val="100400"/>
              </a:lnSpc>
              <a:spcBef>
                <a:spcPts val="3685"/>
              </a:spcBef>
            </a:pPr>
            <a:r>
              <a:rPr spc="5" dirty="0"/>
              <a:t>Cine este un</a:t>
            </a:r>
            <a:r>
              <a:rPr spc="-30" dirty="0"/>
              <a:t> </a:t>
            </a:r>
            <a:r>
              <a:rPr spc="5" dirty="0"/>
              <a:t>influencer?  </a:t>
            </a:r>
            <a:r>
              <a:rPr spc="10" dirty="0"/>
              <a:t>Pe </a:t>
            </a:r>
            <a:r>
              <a:rPr spc="5" dirty="0"/>
              <a:t>cine</a:t>
            </a:r>
            <a:r>
              <a:rPr spc="-15" dirty="0"/>
              <a:t> </a:t>
            </a:r>
            <a:r>
              <a:rPr spc="-315" dirty="0"/>
              <a:t>urmăriți?</a:t>
            </a: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30</a:t>
            </a:fld>
            <a:endParaRPr spc="15"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012743" y="513911"/>
            <a:ext cx="10828570" cy="541428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068742" y="513911"/>
            <a:ext cx="5414285" cy="541428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012743" y="5928196"/>
            <a:ext cx="4649073" cy="464781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5743490" y="5928196"/>
            <a:ext cx="4647816" cy="4647816"/>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10516957" y="5972174"/>
            <a:ext cx="5958352" cy="4633995"/>
          </a:xfrm>
          <a:prstGeom prst="rect">
            <a:avLst/>
          </a:prstGeom>
          <a:blipFill>
            <a:blip r:embed="rId6" cstate="print"/>
            <a:stretch>
              <a:fillRect/>
            </a:stretch>
          </a:blipFill>
        </p:spPr>
        <p:txBody>
          <a:bodyPr wrap="square" lIns="0" tIns="0" rIns="0" bIns="0" rtlCol="0"/>
          <a:lstStyle/>
          <a:p>
            <a:endParaRPr/>
          </a:p>
        </p:txBody>
      </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31</a:t>
            </a:fld>
            <a:endParaRPr spc="15"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18DE855-5BB7-42A0-9380-09B1BFD659D2}"/>
              </a:ext>
            </a:extLst>
          </p:cNvPr>
          <p:cNvPicPr>
            <a:picLocks noChangeAspect="1"/>
          </p:cNvPicPr>
          <p:nvPr/>
        </p:nvPicPr>
        <p:blipFill>
          <a:blip r:embed="rId2"/>
          <a:stretch>
            <a:fillRect/>
          </a:stretch>
        </p:blipFill>
        <p:spPr>
          <a:xfrm>
            <a:off x="1898650" y="1158875"/>
            <a:ext cx="17108218" cy="9714396"/>
          </a:xfrm>
          <a:prstGeom prst="rect">
            <a:avLst/>
          </a:prstGeom>
        </p:spPr>
      </p:pic>
    </p:spTree>
    <p:extLst>
      <p:ext uri="{BB962C8B-B14F-4D97-AF65-F5344CB8AC3E}">
        <p14:creationId xmlns:p14="http://schemas.microsoft.com/office/powerpoint/2010/main" val="38197023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07761" y="10845590"/>
            <a:ext cx="279400" cy="281305"/>
          </a:xfrm>
          <a:prstGeom prst="rect">
            <a:avLst/>
          </a:prstGeom>
        </p:spPr>
        <p:txBody>
          <a:bodyPr vert="horz" wrap="square" lIns="0" tIns="0" rIns="0" bIns="0" rtlCol="0">
            <a:spAutoFit/>
          </a:bodyPr>
          <a:lstStyle/>
          <a:p>
            <a:pPr>
              <a:lnSpc>
                <a:spcPts val="2180"/>
              </a:lnSpc>
            </a:pPr>
            <a:r>
              <a:rPr sz="1950" spc="10" dirty="0">
                <a:latin typeface="Arial"/>
                <a:cs typeface="Arial"/>
              </a:rPr>
              <a:t>25</a:t>
            </a:r>
            <a:endParaRPr sz="1950">
              <a:latin typeface="Arial"/>
              <a:cs typeface="Arial"/>
            </a:endParaRPr>
          </a:p>
        </p:txBody>
      </p:sp>
      <p:grpSp>
        <p:nvGrpSpPr>
          <p:cNvPr id="3" name="object 3"/>
          <p:cNvGrpSpPr/>
          <p:nvPr/>
        </p:nvGrpSpPr>
        <p:grpSpPr>
          <a:xfrm>
            <a:off x="0" y="0"/>
            <a:ext cx="20104100" cy="11308715"/>
            <a:chOff x="0" y="0"/>
            <a:chExt cx="20104100" cy="11308715"/>
          </a:xfrm>
        </p:grpSpPr>
        <p:sp>
          <p:nvSpPr>
            <p:cNvPr id="4" name="object 4"/>
            <p:cNvSpPr/>
            <p:nvPr/>
          </p:nvSpPr>
          <p:spPr>
            <a:xfrm>
              <a:off x="0" y="0"/>
              <a:ext cx="20104099" cy="11308549"/>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190627" y="7466159"/>
              <a:ext cx="13770610" cy="2718435"/>
            </a:xfrm>
            <a:custGeom>
              <a:avLst/>
              <a:gdLst/>
              <a:ahLst/>
              <a:cxnLst/>
              <a:rect l="l" t="t" r="r" b="b"/>
              <a:pathLst>
                <a:path w="13770610" h="2718434">
                  <a:moveTo>
                    <a:pt x="13770051" y="0"/>
                  </a:moveTo>
                  <a:lnTo>
                    <a:pt x="0" y="0"/>
                  </a:lnTo>
                  <a:lnTo>
                    <a:pt x="0" y="2717823"/>
                  </a:lnTo>
                  <a:lnTo>
                    <a:pt x="13770051" y="2717823"/>
                  </a:lnTo>
                  <a:lnTo>
                    <a:pt x="13770051" y="0"/>
                  </a:lnTo>
                  <a:close/>
                </a:path>
              </a:pathLst>
            </a:custGeom>
            <a:solidFill>
              <a:srgbClr val="FFFFFF"/>
            </a:solidFill>
          </p:spPr>
          <p:txBody>
            <a:bodyPr wrap="square" lIns="0" tIns="0" rIns="0" bIns="0" rtlCol="0"/>
            <a:lstStyle/>
            <a:p>
              <a:endParaRPr/>
            </a:p>
          </p:txBody>
        </p:sp>
        <p:sp>
          <p:nvSpPr>
            <p:cNvPr id="6" name="object 6"/>
            <p:cNvSpPr/>
            <p:nvPr/>
          </p:nvSpPr>
          <p:spPr>
            <a:xfrm>
              <a:off x="5552605" y="8157133"/>
              <a:ext cx="418416" cy="512654"/>
            </a:xfrm>
            <a:prstGeom prst="rect">
              <a:avLst/>
            </a:prstGeom>
            <a:blipFill>
              <a:blip r:embed="rId3" cstate="print"/>
              <a:stretch>
                <a:fillRect/>
              </a:stretch>
            </a:blipFill>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60325" rIns="0" bIns="0" rtlCol="0">
            <a:spAutoFit/>
          </a:bodyPr>
          <a:lstStyle/>
          <a:p>
            <a:pPr marL="3098165" marR="5080">
              <a:lnSpc>
                <a:spcPts val="6740"/>
              </a:lnSpc>
              <a:spcBef>
                <a:spcPts val="475"/>
              </a:spcBef>
            </a:pPr>
            <a:r>
              <a:rPr spc="5" dirty="0"/>
              <a:t>Prin ce metode putem promova  </a:t>
            </a:r>
            <a:r>
              <a:rPr spc="10" dirty="0"/>
              <a:t>o </a:t>
            </a:r>
            <a:r>
              <a:rPr spc="5" dirty="0"/>
              <a:t>afacere</a:t>
            </a:r>
            <a:r>
              <a:rPr spc="-15" dirty="0"/>
              <a:t> </a:t>
            </a:r>
            <a:r>
              <a:rPr sz="6600" dirty="0">
                <a:solidFill>
                  <a:srgbClr val="FA820A"/>
                </a:solidFill>
              </a:rPr>
              <a:t>online</a:t>
            </a:r>
            <a:r>
              <a:rPr dirty="0"/>
              <a:t>?</a:t>
            </a:r>
            <a:endParaRPr sz="66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07342" y="10845590"/>
            <a:ext cx="279400" cy="281305"/>
          </a:xfrm>
          <a:prstGeom prst="rect">
            <a:avLst/>
          </a:prstGeom>
        </p:spPr>
        <p:txBody>
          <a:bodyPr vert="horz" wrap="square" lIns="0" tIns="0" rIns="0" bIns="0" rtlCol="0">
            <a:spAutoFit/>
          </a:bodyPr>
          <a:lstStyle/>
          <a:p>
            <a:pPr>
              <a:lnSpc>
                <a:spcPts val="2180"/>
              </a:lnSpc>
            </a:pPr>
            <a:r>
              <a:rPr sz="1950" spc="10" dirty="0">
                <a:latin typeface="Arial"/>
                <a:cs typeface="Arial"/>
              </a:rPr>
              <a:t>26</a:t>
            </a:r>
            <a:endParaRPr sz="1950">
              <a:latin typeface="Arial"/>
              <a:cs typeface="Arial"/>
            </a:endParaRPr>
          </a:p>
        </p:txBody>
      </p:sp>
      <p:sp>
        <p:nvSpPr>
          <p:cNvPr id="3" name="object 3"/>
          <p:cNvSpPr/>
          <p:nvPr/>
        </p:nvSpPr>
        <p:spPr>
          <a:xfrm>
            <a:off x="2371027" y="2036794"/>
            <a:ext cx="15681198" cy="9271757"/>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1571963" y="546969"/>
            <a:ext cx="7714615" cy="1031240"/>
          </a:xfrm>
          <a:prstGeom prst="rect">
            <a:avLst/>
          </a:prstGeom>
        </p:spPr>
        <p:txBody>
          <a:bodyPr vert="horz" wrap="square" lIns="0" tIns="12700" rIns="0" bIns="0" rtlCol="0">
            <a:spAutoFit/>
          </a:bodyPr>
          <a:lstStyle/>
          <a:p>
            <a:pPr marL="12700">
              <a:lnSpc>
                <a:spcPct val="100000"/>
              </a:lnSpc>
              <a:spcBef>
                <a:spcPts val="100"/>
              </a:spcBef>
            </a:pPr>
            <a:r>
              <a:rPr sz="6600" dirty="0"/>
              <a:t>Pagină </a:t>
            </a:r>
            <a:r>
              <a:rPr sz="6600" spc="-5" dirty="0"/>
              <a:t>de</a:t>
            </a:r>
            <a:r>
              <a:rPr sz="6600" spc="-100" dirty="0"/>
              <a:t> </a:t>
            </a:r>
            <a:r>
              <a:rPr sz="6600" dirty="0"/>
              <a:t>Facebook</a:t>
            </a:r>
            <a:endParaRPr sz="6600"/>
          </a:p>
        </p:txBody>
      </p:sp>
      <p:sp>
        <p:nvSpPr>
          <p:cNvPr id="5" name="object 5"/>
          <p:cNvSpPr/>
          <p:nvPr/>
        </p:nvSpPr>
        <p:spPr>
          <a:xfrm>
            <a:off x="728484" y="966956"/>
            <a:ext cx="332604" cy="342293"/>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7058659" cy="1031240"/>
          </a:xfrm>
          <a:prstGeom prst="rect">
            <a:avLst/>
          </a:prstGeom>
        </p:spPr>
        <p:txBody>
          <a:bodyPr vert="horz" wrap="square" lIns="0" tIns="12700" rIns="0" bIns="0" rtlCol="0">
            <a:spAutoFit/>
          </a:bodyPr>
          <a:lstStyle/>
          <a:p>
            <a:pPr marL="12700">
              <a:lnSpc>
                <a:spcPct val="100000"/>
              </a:lnSpc>
              <a:spcBef>
                <a:spcPts val="100"/>
              </a:spcBef>
            </a:pPr>
            <a:r>
              <a:rPr sz="6600" spc="-5" dirty="0"/>
              <a:t>Profil de</a:t>
            </a:r>
            <a:r>
              <a:rPr sz="6600" spc="-60" dirty="0"/>
              <a:t> </a:t>
            </a:r>
            <a:r>
              <a:rPr sz="6600" dirty="0"/>
              <a:t>Instagram</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grpSp>
        <p:nvGrpSpPr>
          <p:cNvPr id="4" name="object 4"/>
          <p:cNvGrpSpPr/>
          <p:nvPr/>
        </p:nvGrpSpPr>
        <p:grpSpPr>
          <a:xfrm>
            <a:off x="5111467" y="1773042"/>
            <a:ext cx="4646930" cy="9232900"/>
            <a:chOff x="5111467" y="1773042"/>
            <a:chExt cx="4646930" cy="9232900"/>
          </a:xfrm>
        </p:grpSpPr>
        <p:sp>
          <p:nvSpPr>
            <p:cNvPr id="5" name="object 5"/>
            <p:cNvSpPr/>
            <p:nvPr/>
          </p:nvSpPr>
          <p:spPr>
            <a:xfrm>
              <a:off x="5111467" y="1773042"/>
              <a:ext cx="4646560" cy="923245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541192" y="2996767"/>
              <a:ext cx="3843652" cy="7059052"/>
            </a:xfrm>
            <a:prstGeom prst="rect">
              <a:avLst/>
            </a:prstGeom>
            <a:blipFill>
              <a:blip r:embed="rId4" cstate="print"/>
              <a:stretch>
                <a:fillRect/>
              </a:stretch>
            </a:blipFill>
          </p:spPr>
          <p:txBody>
            <a:bodyPr wrap="square" lIns="0" tIns="0" rIns="0" bIns="0" rtlCol="0"/>
            <a:lstStyle/>
            <a:p>
              <a:endParaRPr/>
            </a:p>
          </p:txBody>
        </p:sp>
      </p:grpSp>
      <p:sp>
        <p:nvSpPr>
          <p:cNvPr id="7" name="object 7"/>
          <p:cNvSpPr/>
          <p:nvPr/>
        </p:nvSpPr>
        <p:spPr>
          <a:xfrm>
            <a:off x="10245552" y="2496677"/>
            <a:ext cx="3843652" cy="7864472"/>
          </a:xfrm>
          <a:prstGeom prst="rect">
            <a:avLst/>
          </a:prstGeom>
          <a:blipFill>
            <a:blip r:embed="rId5" cstate="print"/>
            <a:stretch>
              <a:fillRect/>
            </a:stretch>
          </a:blipFill>
        </p:spPr>
        <p:txBody>
          <a:bodyPr wrap="square" lIns="0" tIns="0" rIns="0" bIns="0" rtlCol="0"/>
          <a:lstStyle/>
          <a:p>
            <a:endParaRPr/>
          </a:p>
        </p:txBody>
      </p:sp>
      <p:sp>
        <p:nvSpPr>
          <p:cNvPr id="8" name="object 8"/>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35</a:t>
            </a:fld>
            <a:endParaRPr spc="15"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8504555" cy="1031240"/>
          </a:xfrm>
          <a:prstGeom prst="rect">
            <a:avLst/>
          </a:prstGeom>
        </p:spPr>
        <p:txBody>
          <a:bodyPr vert="horz" wrap="square" lIns="0" tIns="12700" rIns="0" bIns="0" rtlCol="0">
            <a:spAutoFit/>
          </a:bodyPr>
          <a:lstStyle/>
          <a:p>
            <a:pPr marL="12700">
              <a:lnSpc>
                <a:spcPct val="100000"/>
              </a:lnSpc>
              <a:spcBef>
                <a:spcPts val="100"/>
              </a:spcBef>
            </a:pPr>
            <a:r>
              <a:rPr sz="6600" spc="-5" dirty="0"/>
              <a:t>Grup pe</a:t>
            </a:r>
            <a:r>
              <a:rPr sz="6600" spc="-75" dirty="0"/>
              <a:t> </a:t>
            </a:r>
            <a:r>
              <a:rPr sz="6600" dirty="0"/>
              <a:t>Odnoklassniki</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388797" y="1728951"/>
            <a:ext cx="13326505" cy="9579600"/>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36</a:t>
            </a:fld>
            <a:endParaRPr spc="15"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8549005" cy="1031240"/>
          </a:xfrm>
          <a:prstGeom prst="rect">
            <a:avLst/>
          </a:prstGeom>
        </p:spPr>
        <p:txBody>
          <a:bodyPr vert="horz" wrap="square" lIns="0" tIns="12700" rIns="0" bIns="0" rtlCol="0">
            <a:spAutoFit/>
          </a:bodyPr>
          <a:lstStyle/>
          <a:p>
            <a:pPr marL="12700">
              <a:lnSpc>
                <a:spcPct val="100000"/>
              </a:lnSpc>
              <a:spcBef>
                <a:spcPts val="100"/>
              </a:spcBef>
            </a:pPr>
            <a:r>
              <a:rPr sz="6600" spc="-5" dirty="0"/>
              <a:t>Profil pe Odnoklassniki</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227964" y="1945069"/>
            <a:ext cx="13648170" cy="9363481"/>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37</a:t>
            </a:fld>
            <a:endParaRPr spc="15"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12973685" cy="1031240"/>
          </a:xfrm>
          <a:prstGeom prst="rect">
            <a:avLst/>
          </a:prstGeom>
        </p:spPr>
        <p:txBody>
          <a:bodyPr vert="horz" wrap="square" lIns="0" tIns="12700" rIns="0" bIns="0" rtlCol="0">
            <a:spAutoFit/>
          </a:bodyPr>
          <a:lstStyle/>
          <a:p>
            <a:pPr marL="12700">
              <a:lnSpc>
                <a:spcPct val="100000"/>
              </a:lnSpc>
              <a:spcBef>
                <a:spcPts val="100"/>
              </a:spcBef>
            </a:pPr>
            <a:r>
              <a:rPr sz="6600" dirty="0"/>
              <a:t>Postare sponsorizată </a:t>
            </a:r>
            <a:r>
              <a:rPr sz="6600" spc="-5" dirty="0"/>
              <a:t>pe</a:t>
            </a:r>
            <a:r>
              <a:rPr sz="6600" spc="-75" dirty="0"/>
              <a:t> </a:t>
            </a:r>
            <a:r>
              <a:rPr sz="6600" spc="-10" dirty="0"/>
              <a:t>Facebook</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5727155" y="1796801"/>
            <a:ext cx="8397231" cy="9511750"/>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38</a:t>
            </a:fld>
            <a:endParaRPr spc="15"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735592" y="1762869"/>
            <a:ext cx="6298028" cy="9329154"/>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71963" y="546969"/>
            <a:ext cx="7898130" cy="1031240"/>
          </a:xfrm>
          <a:prstGeom prst="rect">
            <a:avLst/>
          </a:prstGeom>
        </p:spPr>
        <p:txBody>
          <a:bodyPr vert="horz" wrap="square" lIns="0" tIns="12700" rIns="0" bIns="0" rtlCol="0">
            <a:spAutoFit/>
          </a:bodyPr>
          <a:lstStyle/>
          <a:p>
            <a:pPr marL="12700">
              <a:lnSpc>
                <a:spcPct val="100000"/>
              </a:lnSpc>
              <a:spcBef>
                <a:spcPts val="100"/>
              </a:spcBef>
            </a:pPr>
            <a:r>
              <a:rPr sz="6600" spc="-5" dirty="0"/>
              <a:t>Grupuri pe</a:t>
            </a:r>
            <a:r>
              <a:rPr sz="6600" spc="-20" dirty="0"/>
              <a:t> </a:t>
            </a:r>
            <a:r>
              <a:rPr sz="6600" spc="-5" dirty="0"/>
              <a:t>Facebook</a:t>
            </a:r>
            <a:endParaRPr sz="6600"/>
          </a:p>
        </p:txBody>
      </p:sp>
      <p:sp>
        <p:nvSpPr>
          <p:cNvPr id="4" name="object 4"/>
          <p:cNvSpPr/>
          <p:nvPr/>
        </p:nvSpPr>
        <p:spPr>
          <a:xfrm>
            <a:off x="728484" y="966956"/>
            <a:ext cx="332604" cy="34229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767001" y="1277454"/>
            <a:ext cx="5244657" cy="9933164"/>
          </a:xfrm>
          <a:prstGeom prst="rect">
            <a:avLst/>
          </a:prstGeom>
          <a:blipFill>
            <a:blip r:embed="rId4" cstate="print"/>
            <a:stretch>
              <a:fillRect/>
            </a:stretch>
          </a:blipFill>
        </p:spPr>
        <p:txBody>
          <a:bodyPr wrap="square" lIns="0" tIns="0" rIns="0" bIns="0" rtlCol="0"/>
          <a:lstStyle/>
          <a:p>
            <a:endParaRP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39</a:t>
            </a:fld>
            <a:endParaRPr spc="15"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77915" y="10845590"/>
            <a:ext cx="140335" cy="281305"/>
          </a:xfrm>
          <a:prstGeom prst="rect">
            <a:avLst/>
          </a:prstGeom>
        </p:spPr>
        <p:txBody>
          <a:bodyPr vert="horz" wrap="square" lIns="0" tIns="0" rIns="0" bIns="0" rtlCol="0">
            <a:spAutoFit/>
          </a:bodyPr>
          <a:lstStyle/>
          <a:p>
            <a:pPr>
              <a:lnSpc>
                <a:spcPts val="2180"/>
              </a:lnSpc>
            </a:pPr>
            <a:r>
              <a:rPr sz="1950" spc="15" dirty="0">
                <a:latin typeface="Arial"/>
                <a:cs typeface="Arial"/>
              </a:rPr>
              <a:t>4</a:t>
            </a:r>
            <a:endParaRPr sz="1950">
              <a:latin typeface="Arial"/>
              <a:cs typeface="Arial"/>
            </a:endParaRPr>
          </a:p>
        </p:txBody>
      </p:sp>
      <p:sp>
        <p:nvSpPr>
          <p:cNvPr id="3" name="object 3"/>
          <p:cNvSpPr/>
          <p:nvPr/>
        </p:nvSpPr>
        <p:spPr>
          <a:xfrm>
            <a:off x="0" y="0"/>
            <a:ext cx="20104100" cy="11308556"/>
          </a:xfrm>
          <a:prstGeom prst="rect">
            <a:avLst/>
          </a:prstGeom>
          <a:blipFill>
            <a:blip r:embed="rId2" cstate="print"/>
            <a:stretch>
              <a:fillRect/>
            </a:stretch>
          </a:blipFill>
        </p:spPr>
        <p:txBody>
          <a:bodyPr wrap="square" lIns="0" tIns="0" rIns="0" bIns="0" rtlCol="0"/>
          <a:lstStyle/>
          <a:p>
            <a:endParaRPr/>
          </a:p>
        </p:txBody>
      </p:sp>
      <p:sp>
        <p:nvSpPr>
          <p:cNvPr id="4" name="object 4"/>
          <p:cNvSpPr txBox="1">
            <a:spLocks noGrp="1"/>
          </p:cNvSpPr>
          <p:nvPr>
            <p:ph type="title"/>
          </p:nvPr>
        </p:nvSpPr>
        <p:spPr>
          <a:xfrm>
            <a:off x="8186526" y="3919954"/>
            <a:ext cx="7397750" cy="3116580"/>
          </a:xfrm>
          <a:prstGeom prst="rect">
            <a:avLst/>
          </a:prstGeom>
        </p:spPr>
        <p:txBody>
          <a:bodyPr vert="horz" wrap="square" lIns="0" tIns="64135" rIns="0" bIns="0" rtlCol="0">
            <a:spAutoFit/>
          </a:bodyPr>
          <a:lstStyle/>
          <a:p>
            <a:pPr marL="12700" marR="5080">
              <a:lnSpc>
                <a:spcPts val="12170"/>
              </a:lnSpc>
              <a:spcBef>
                <a:spcPts val="505"/>
              </a:spcBef>
            </a:pPr>
            <a:r>
              <a:rPr sz="10150" spc="-10" dirty="0">
                <a:solidFill>
                  <a:srgbClr val="FFFFFF"/>
                </a:solidFill>
              </a:rPr>
              <a:t>Social</a:t>
            </a:r>
            <a:r>
              <a:rPr sz="10150" spc="-60" dirty="0">
                <a:solidFill>
                  <a:srgbClr val="FFFFFF"/>
                </a:solidFill>
              </a:rPr>
              <a:t> </a:t>
            </a:r>
            <a:r>
              <a:rPr sz="10150" spc="-10" dirty="0">
                <a:solidFill>
                  <a:srgbClr val="FFFFFF"/>
                </a:solidFill>
              </a:rPr>
              <a:t>Media  </a:t>
            </a:r>
            <a:r>
              <a:rPr sz="10150" spc="-5" dirty="0">
                <a:solidFill>
                  <a:srgbClr val="FFFFFF"/>
                </a:solidFill>
              </a:rPr>
              <a:t>în</a:t>
            </a:r>
            <a:r>
              <a:rPr sz="10150" spc="-25" dirty="0">
                <a:solidFill>
                  <a:srgbClr val="FFFFFF"/>
                </a:solidFill>
              </a:rPr>
              <a:t> </a:t>
            </a:r>
            <a:r>
              <a:rPr sz="10150" spc="-10" dirty="0">
                <a:solidFill>
                  <a:srgbClr val="FFFFFF"/>
                </a:solidFill>
              </a:rPr>
              <a:t>Moldova</a:t>
            </a:r>
            <a:endParaRPr sz="1015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4030979" cy="1031240"/>
          </a:xfrm>
          <a:prstGeom prst="rect">
            <a:avLst/>
          </a:prstGeom>
        </p:spPr>
        <p:txBody>
          <a:bodyPr vert="horz" wrap="square" lIns="0" tIns="12700" rIns="0" bIns="0" rtlCol="0">
            <a:spAutoFit/>
          </a:bodyPr>
          <a:lstStyle/>
          <a:p>
            <a:pPr marL="12700">
              <a:lnSpc>
                <a:spcPct val="100000"/>
              </a:lnSpc>
              <a:spcBef>
                <a:spcPts val="100"/>
              </a:spcBef>
            </a:pPr>
            <a:r>
              <a:rPr sz="6600" spc="-5" dirty="0"/>
              <a:t>Advertorial</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grpSp>
        <p:nvGrpSpPr>
          <p:cNvPr id="4" name="object 4"/>
          <p:cNvGrpSpPr/>
          <p:nvPr/>
        </p:nvGrpSpPr>
        <p:grpSpPr>
          <a:xfrm>
            <a:off x="784059" y="2543832"/>
            <a:ext cx="19160490" cy="8048625"/>
            <a:chOff x="784059" y="2543832"/>
            <a:chExt cx="19160490" cy="8048625"/>
          </a:xfrm>
        </p:grpSpPr>
        <p:sp>
          <p:nvSpPr>
            <p:cNvPr id="5" name="object 5"/>
            <p:cNvSpPr/>
            <p:nvPr/>
          </p:nvSpPr>
          <p:spPr>
            <a:xfrm>
              <a:off x="784059" y="2543832"/>
              <a:ext cx="13150594" cy="804851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3913294" y="3450366"/>
              <a:ext cx="6031230" cy="6712256"/>
            </a:xfrm>
            <a:prstGeom prst="rect">
              <a:avLst/>
            </a:prstGeom>
            <a:blipFill>
              <a:blip r:embed="rId4" cstate="print"/>
              <a:stretch>
                <a:fillRect/>
              </a:stretch>
            </a:blip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40</a:t>
            </a:fld>
            <a:endParaRPr spc="15"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3517900" cy="1031240"/>
          </a:xfrm>
          <a:prstGeom prst="rect">
            <a:avLst/>
          </a:prstGeom>
        </p:spPr>
        <p:txBody>
          <a:bodyPr vert="horz" wrap="square" lIns="0" tIns="12700" rIns="0" bIns="0" rtlCol="0">
            <a:spAutoFit/>
          </a:bodyPr>
          <a:lstStyle/>
          <a:p>
            <a:pPr marL="12700">
              <a:lnSpc>
                <a:spcPct val="100000"/>
              </a:lnSpc>
              <a:spcBef>
                <a:spcPts val="100"/>
              </a:spcBef>
            </a:pPr>
            <a:r>
              <a:rPr sz="6600" dirty="0"/>
              <a:t>Trafic.md</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6034999" y="667204"/>
            <a:ext cx="10689098" cy="10006815"/>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41</a:t>
            </a:fld>
            <a:endParaRPr spc="15"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6408420" cy="1031240"/>
          </a:xfrm>
          <a:prstGeom prst="rect">
            <a:avLst/>
          </a:prstGeom>
        </p:spPr>
        <p:txBody>
          <a:bodyPr vert="horz" wrap="square" lIns="0" tIns="12700" rIns="0" bIns="0" rtlCol="0">
            <a:spAutoFit/>
          </a:bodyPr>
          <a:lstStyle/>
          <a:p>
            <a:pPr marL="12700">
              <a:lnSpc>
                <a:spcPct val="100000"/>
              </a:lnSpc>
              <a:spcBef>
                <a:spcPts val="100"/>
              </a:spcBef>
            </a:pPr>
            <a:r>
              <a:rPr sz="6600" spc="-675" dirty="0"/>
              <a:t>Anunț </a:t>
            </a:r>
            <a:r>
              <a:rPr sz="6600" spc="-5" dirty="0"/>
              <a:t>pe</a:t>
            </a:r>
            <a:r>
              <a:rPr sz="6600" spc="-550" dirty="0"/>
              <a:t> </a:t>
            </a:r>
            <a:r>
              <a:rPr sz="6600" spc="-229" dirty="0"/>
              <a:t>999.md</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grpSp>
        <p:nvGrpSpPr>
          <p:cNvPr id="4" name="object 4"/>
          <p:cNvGrpSpPr/>
          <p:nvPr/>
        </p:nvGrpSpPr>
        <p:grpSpPr>
          <a:xfrm>
            <a:off x="958714" y="2400195"/>
            <a:ext cx="17537430" cy="8874760"/>
            <a:chOff x="958714" y="2400195"/>
            <a:chExt cx="17537430" cy="8874760"/>
          </a:xfrm>
        </p:grpSpPr>
        <p:sp>
          <p:nvSpPr>
            <p:cNvPr id="5" name="object 5"/>
            <p:cNvSpPr/>
            <p:nvPr/>
          </p:nvSpPr>
          <p:spPr>
            <a:xfrm>
              <a:off x="958714" y="2400195"/>
              <a:ext cx="14070356" cy="8105452"/>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1024585" y="3963019"/>
              <a:ext cx="7471186" cy="7311609"/>
            </a:xfrm>
            <a:prstGeom prst="rect">
              <a:avLst/>
            </a:prstGeom>
            <a:blipFill>
              <a:blip r:embed="rId4" cstate="print"/>
              <a:stretch>
                <a:fillRect/>
              </a:stretch>
            </a:blip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42</a:t>
            </a:fld>
            <a:endParaRPr spc="15"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10180955" cy="1031240"/>
          </a:xfrm>
          <a:prstGeom prst="rect">
            <a:avLst/>
          </a:prstGeom>
        </p:spPr>
        <p:txBody>
          <a:bodyPr vert="horz" wrap="square" lIns="0" tIns="12700" rIns="0" bIns="0" rtlCol="0">
            <a:spAutoFit/>
          </a:bodyPr>
          <a:lstStyle/>
          <a:p>
            <a:pPr marL="12700">
              <a:lnSpc>
                <a:spcPct val="100000"/>
              </a:lnSpc>
              <a:spcBef>
                <a:spcPts val="100"/>
              </a:spcBef>
            </a:pPr>
            <a:r>
              <a:rPr sz="6600" spc="-5" dirty="0"/>
              <a:t>Bannere pe site-urile</a:t>
            </a:r>
            <a:r>
              <a:rPr sz="6600" spc="-15" dirty="0"/>
              <a:t> </a:t>
            </a:r>
            <a:r>
              <a:rPr sz="6600" dirty="0"/>
              <a:t>locale</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grpSp>
        <p:nvGrpSpPr>
          <p:cNvPr id="4" name="object 4"/>
          <p:cNvGrpSpPr/>
          <p:nvPr/>
        </p:nvGrpSpPr>
        <p:grpSpPr>
          <a:xfrm>
            <a:off x="1635971" y="1740261"/>
            <a:ext cx="16832580" cy="9568815"/>
            <a:chOff x="1635971" y="1740261"/>
            <a:chExt cx="16832580" cy="9568815"/>
          </a:xfrm>
        </p:grpSpPr>
        <p:sp>
          <p:nvSpPr>
            <p:cNvPr id="5" name="object 5"/>
            <p:cNvSpPr/>
            <p:nvPr/>
          </p:nvSpPr>
          <p:spPr>
            <a:xfrm>
              <a:off x="3563451" y="1740261"/>
              <a:ext cx="12977196" cy="9568291"/>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635971" y="1740261"/>
              <a:ext cx="16832157" cy="9568289"/>
            </a:xfrm>
            <a:prstGeom prst="rect">
              <a:avLst/>
            </a:prstGeom>
            <a:blipFill>
              <a:blip r:embed="rId4" cstate="print"/>
              <a:stretch>
                <a:fillRect/>
              </a:stretch>
            </a:blip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43</a:t>
            </a:fld>
            <a:endParaRPr spc="15"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10180955" cy="1031240"/>
          </a:xfrm>
          <a:prstGeom prst="rect">
            <a:avLst/>
          </a:prstGeom>
        </p:spPr>
        <p:txBody>
          <a:bodyPr vert="horz" wrap="square" lIns="0" tIns="12700" rIns="0" bIns="0" rtlCol="0">
            <a:spAutoFit/>
          </a:bodyPr>
          <a:lstStyle/>
          <a:p>
            <a:pPr marL="12700">
              <a:lnSpc>
                <a:spcPct val="100000"/>
              </a:lnSpc>
              <a:spcBef>
                <a:spcPts val="100"/>
              </a:spcBef>
            </a:pPr>
            <a:r>
              <a:rPr sz="6600" spc="-5" dirty="0"/>
              <a:t>Bannere pe site-urile</a:t>
            </a:r>
            <a:r>
              <a:rPr sz="6600" spc="-20" dirty="0"/>
              <a:t> </a:t>
            </a:r>
            <a:r>
              <a:rPr sz="6600" dirty="0"/>
              <a:t>locale</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grpSp>
        <p:nvGrpSpPr>
          <p:cNvPr id="4" name="object 4"/>
          <p:cNvGrpSpPr/>
          <p:nvPr/>
        </p:nvGrpSpPr>
        <p:grpSpPr>
          <a:xfrm>
            <a:off x="6367973" y="1702566"/>
            <a:ext cx="4646930" cy="9453245"/>
            <a:chOff x="6367973" y="1702566"/>
            <a:chExt cx="4646930" cy="9453245"/>
          </a:xfrm>
        </p:grpSpPr>
        <p:sp>
          <p:nvSpPr>
            <p:cNvPr id="5" name="object 5"/>
            <p:cNvSpPr/>
            <p:nvPr/>
          </p:nvSpPr>
          <p:spPr>
            <a:xfrm>
              <a:off x="6367973" y="1702566"/>
              <a:ext cx="4646560" cy="945269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796442" y="2992998"/>
              <a:ext cx="3849935" cy="6870576"/>
            </a:xfrm>
            <a:prstGeom prst="rect">
              <a:avLst/>
            </a:prstGeom>
            <a:blipFill>
              <a:blip r:embed="rId4" cstate="print"/>
              <a:stretch>
                <a:fillRect/>
              </a:stretch>
            </a:blip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44</a:t>
            </a:fld>
            <a:endParaRPr spc="15"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7481570" cy="1910714"/>
          </a:xfrm>
          <a:prstGeom prst="rect">
            <a:avLst/>
          </a:prstGeom>
        </p:spPr>
        <p:txBody>
          <a:bodyPr vert="horz" wrap="square" lIns="0" tIns="146685" rIns="0" bIns="0" rtlCol="0">
            <a:spAutoFit/>
          </a:bodyPr>
          <a:lstStyle/>
          <a:p>
            <a:pPr marL="12700" marR="5080">
              <a:lnSpc>
                <a:spcPts val="6930"/>
              </a:lnSpc>
              <a:spcBef>
                <a:spcPts val="1155"/>
              </a:spcBef>
            </a:pPr>
            <a:r>
              <a:rPr sz="6600" spc="-5" dirty="0"/>
              <a:t>Bannere prin  </a:t>
            </a:r>
            <a:r>
              <a:rPr sz="6600" spc="-480" dirty="0"/>
              <a:t>rețeaua </a:t>
            </a:r>
            <a:r>
              <a:rPr sz="6600" dirty="0"/>
              <a:t>Google</a:t>
            </a:r>
            <a:r>
              <a:rPr sz="6600" spc="385" dirty="0"/>
              <a:t> </a:t>
            </a:r>
            <a:r>
              <a:rPr sz="6600" spc="-484" dirty="0"/>
              <a:t>Ads</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627175" y="1105725"/>
            <a:ext cx="16849748" cy="9470287"/>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45</a:t>
            </a:fld>
            <a:endParaRPr spc="15"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10929620" cy="1031240"/>
          </a:xfrm>
          <a:prstGeom prst="rect">
            <a:avLst/>
          </a:prstGeom>
        </p:spPr>
        <p:txBody>
          <a:bodyPr vert="horz" wrap="square" lIns="0" tIns="12700" rIns="0" bIns="0" rtlCol="0">
            <a:spAutoFit/>
          </a:bodyPr>
          <a:lstStyle/>
          <a:p>
            <a:pPr marL="12700">
              <a:lnSpc>
                <a:spcPct val="100000"/>
              </a:lnSpc>
              <a:spcBef>
                <a:spcPts val="100"/>
              </a:spcBef>
            </a:pPr>
            <a:r>
              <a:rPr sz="6600" spc="-415" dirty="0"/>
              <a:t>Anunțuri </a:t>
            </a:r>
            <a:r>
              <a:rPr sz="6600" dirty="0"/>
              <a:t>în căutări </a:t>
            </a:r>
            <a:r>
              <a:rPr sz="6600" spc="-5" dirty="0"/>
              <a:t>pe</a:t>
            </a:r>
            <a:r>
              <a:rPr sz="6600" spc="340" dirty="0"/>
              <a:t> </a:t>
            </a:r>
            <a:r>
              <a:rPr sz="6600" spc="-235" dirty="0"/>
              <a:t>Google</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grpSp>
        <p:nvGrpSpPr>
          <p:cNvPr id="4" name="object 4"/>
          <p:cNvGrpSpPr/>
          <p:nvPr/>
        </p:nvGrpSpPr>
        <p:grpSpPr>
          <a:xfrm>
            <a:off x="1926224" y="1674922"/>
            <a:ext cx="16252190" cy="9634220"/>
            <a:chOff x="1926224" y="1674922"/>
            <a:chExt cx="16252190" cy="9634220"/>
          </a:xfrm>
        </p:grpSpPr>
        <p:sp>
          <p:nvSpPr>
            <p:cNvPr id="5" name="object 5"/>
            <p:cNvSpPr/>
            <p:nvPr/>
          </p:nvSpPr>
          <p:spPr>
            <a:xfrm>
              <a:off x="1926224" y="1674922"/>
              <a:ext cx="16251651" cy="9633628"/>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2565785" y="2529346"/>
              <a:ext cx="8730205" cy="8050435"/>
            </a:xfrm>
            <a:prstGeom prst="rect">
              <a:avLst/>
            </a:prstGeom>
            <a:blipFill>
              <a:blip r:embed="rId4" cstate="print"/>
              <a:stretch>
                <a:fillRect/>
              </a:stretch>
            </a:blipFill>
          </p:spPr>
          <p:txBody>
            <a:bodyPr wrap="square" lIns="0" tIns="0" rIns="0" bIns="0" rtlCol="0"/>
            <a:lstStyle/>
            <a:p>
              <a:endParaRPr/>
            </a:p>
          </p:txBody>
        </p:sp>
      </p:grpSp>
      <p:sp>
        <p:nvSpPr>
          <p:cNvPr id="7" name="object 7"/>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46</a:t>
            </a:fld>
            <a:endParaRPr spc="15"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10926445" cy="1031240"/>
          </a:xfrm>
          <a:prstGeom prst="rect">
            <a:avLst/>
          </a:prstGeom>
        </p:spPr>
        <p:txBody>
          <a:bodyPr vert="horz" wrap="square" lIns="0" tIns="12700" rIns="0" bIns="0" rtlCol="0">
            <a:spAutoFit/>
          </a:bodyPr>
          <a:lstStyle/>
          <a:p>
            <a:pPr marL="12700">
              <a:lnSpc>
                <a:spcPct val="100000"/>
              </a:lnSpc>
              <a:spcBef>
                <a:spcPts val="100"/>
              </a:spcBef>
            </a:pPr>
            <a:r>
              <a:rPr sz="6600" spc="-5" dirty="0"/>
              <a:t>Publicitate video pe</a:t>
            </a:r>
            <a:r>
              <a:rPr sz="6600" spc="15" dirty="0"/>
              <a:t> </a:t>
            </a:r>
            <a:r>
              <a:rPr sz="6600" spc="-5" dirty="0"/>
              <a:t>YouTube</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695205" y="1844551"/>
            <a:ext cx="14713688" cy="9464001"/>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47</a:t>
            </a:fld>
            <a:endParaRPr spc="15"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3983990" cy="1031240"/>
          </a:xfrm>
          <a:prstGeom prst="rect">
            <a:avLst/>
          </a:prstGeom>
        </p:spPr>
        <p:txBody>
          <a:bodyPr vert="horz" wrap="square" lIns="0" tIns="12700" rIns="0" bIns="0" rtlCol="0">
            <a:spAutoFit/>
          </a:bodyPr>
          <a:lstStyle/>
          <a:p>
            <a:pPr marL="12700">
              <a:lnSpc>
                <a:spcPct val="100000"/>
              </a:lnSpc>
              <a:spcBef>
                <a:spcPts val="100"/>
              </a:spcBef>
            </a:pPr>
            <a:r>
              <a:rPr sz="6600" spc="-5" dirty="0"/>
              <a:t>Newsletter</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677614" y="1831986"/>
            <a:ext cx="14748870" cy="9193856"/>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48</a:t>
            </a:fld>
            <a:endParaRPr spc="15"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9340850" cy="1031240"/>
          </a:xfrm>
          <a:prstGeom prst="rect">
            <a:avLst/>
          </a:prstGeom>
        </p:spPr>
        <p:txBody>
          <a:bodyPr vert="horz" wrap="square" lIns="0" tIns="12700" rIns="0" bIns="0" rtlCol="0">
            <a:spAutoFit/>
          </a:bodyPr>
          <a:lstStyle/>
          <a:p>
            <a:pPr marL="12700">
              <a:lnSpc>
                <a:spcPct val="100000"/>
              </a:lnSpc>
              <a:spcBef>
                <a:spcPts val="100"/>
              </a:spcBef>
            </a:pPr>
            <a:r>
              <a:rPr sz="6600" spc="-5" dirty="0"/>
              <a:t>Colaborare cu</a:t>
            </a:r>
            <a:r>
              <a:rPr sz="6600" dirty="0"/>
              <a:t> </a:t>
            </a:r>
            <a:r>
              <a:rPr sz="6600" spc="-5" dirty="0"/>
              <a:t>influenceri</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782982" y="1576913"/>
            <a:ext cx="17181466" cy="9665046"/>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49</a:t>
            </a:fld>
            <a:endParaRPr spc="15"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468135" y="2162280"/>
            <a:ext cx="14266840" cy="8622312"/>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71963" y="546969"/>
            <a:ext cx="11012805" cy="1031240"/>
          </a:xfrm>
          <a:prstGeom prst="rect">
            <a:avLst/>
          </a:prstGeom>
        </p:spPr>
        <p:txBody>
          <a:bodyPr vert="horz" wrap="square" lIns="0" tIns="12700" rIns="0" bIns="0" rtlCol="0">
            <a:spAutoFit/>
          </a:bodyPr>
          <a:lstStyle/>
          <a:p>
            <a:pPr marL="12700">
              <a:lnSpc>
                <a:spcPct val="100000"/>
              </a:lnSpc>
              <a:spcBef>
                <a:spcPts val="100"/>
              </a:spcBef>
            </a:pPr>
            <a:r>
              <a:rPr sz="6600" spc="-5" dirty="0"/>
              <a:t>Cât de des </a:t>
            </a:r>
            <a:r>
              <a:rPr sz="6600" spc="-380" dirty="0"/>
              <a:t>utilizați</a:t>
            </a:r>
            <a:r>
              <a:rPr sz="6600" spc="15" dirty="0"/>
              <a:t> </a:t>
            </a:r>
            <a:r>
              <a:rPr sz="6600" spc="-130" dirty="0"/>
              <a:t>internetul?</a:t>
            </a:r>
            <a:endParaRPr sz="6600"/>
          </a:p>
        </p:txBody>
      </p:sp>
      <p:sp>
        <p:nvSpPr>
          <p:cNvPr id="4" name="object 4"/>
          <p:cNvSpPr/>
          <p:nvPr/>
        </p:nvSpPr>
        <p:spPr>
          <a:xfrm>
            <a:off x="728484" y="966956"/>
            <a:ext cx="332604" cy="342293"/>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453463" y="4115446"/>
            <a:ext cx="4424680" cy="5680710"/>
          </a:xfrm>
          <a:prstGeom prst="rect">
            <a:avLst/>
          </a:prstGeom>
        </p:spPr>
        <p:txBody>
          <a:bodyPr vert="horz" wrap="square" lIns="0" tIns="12065" rIns="0" bIns="0" rtlCol="0">
            <a:spAutoFit/>
          </a:bodyPr>
          <a:lstStyle/>
          <a:p>
            <a:pPr marL="723265" marR="617855" indent="550545">
              <a:lnSpc>
                <a:spcPct val="101000"/>
              </a:lnSpc>
              <a:spcBef>
                <a:spcPts val="95"/>
              </a:spcBef>
              <a:buAutoNum type="arabicPeriod"/>
              <a:tabLst>
                <a:tab pos="1698625" algn="l"/>
                <a:tab pos="1699260" algn="l"/>
              </a:tabLst>
            </a:pPr>
            <a:r>
              <a:rPr sz="2450" b="1" spc="5" dirty="0">
                <a:latin typeface="Arial"/>
                <a:cs typeface="Arial"/>
              </a:rPr>
              <a:t>Zilnic </a:t>
            </a:r>
            <a:r>
              <a:rPr sz="2450" b="1" spc="10" dirty="0">
                <a:latin typeface="Arial"/>
                <a:cs typeface="Arial"/>
              </a:rPr>
              <a:t>sau  aproape </a:t>
            </a:r>
            <a:r>
              <a:rPr sz="2450" b="1" spc="5" dirty="0">
                <a:latin typeface="Arial"/>
                <a:cs typeface="Arial"/>
              </a:rPr>
              <a:t>zilnic </a:t>
            </a:r>
            <a:r>
              <a:rPr sz="2450" b="1" spc="10" dirty="0">
                <a:latin typeface="Arial"/>
                <a:cs typeface="Arial"/>
              </a:rPr>
              <a:t>–</a:t>
            </a:r>
            <a:r>
              <a:rPr sz="2450" b="1" spc="-40" dirty="0">
                <a:latin typeface="Arial"/>
                <a:cs typeface="Arial"/>
              </a:rPr>
              <a:t> </a:t>
            </a:r>
            <a:r>
              <a:rPr sz="2450" b="1" spc="15" dirty="0">
                <a:latin typeface="Arial"/>
                <a:cs typeface="Arial"/>
              </a:rPr>
              <a:t>49%</a:t>
            </a:r>
            <a:endParaRPr sz="2450">
              <a:latin typeface="Arial"/>
              <a:cs typeface="Arial"/>
            </a:endParaRPr>
          </a:p>
          <a:p>
            <a:pPr>
              <a:lnSpc>
                <a:spcPct val="100000"/>
              </a:lnSpc>
              <a:spcBef>
                <a:spcPts val="5"/>
              </a:spcBef>
              <a:buFont typeface="Arial"/>
              <a:buAutoNum type="arabicPeriod"/>
            </a:pPr>
            <a:endParaRPr sz="2600">
              <a:latin typeface="Arial"/>
              <a:cs typeface="Arial"/>
            </a:endParaRPr>
          </a:p>
          <a:p>
            <a:pPr marL="361950" indent="-349885">
              <a:lnSpc>
                <a:spcPct val="100000"/>
              </a:lnSpc>
              <a:buAutoNum type="arabicPeriod"/>
              <a:tabLst>
                <a:tab pos="362585" algn="l"/>
              </a:tabLst>
            </a:pPr>
            <a:r>
              <a:rPr sz="2450" b="1" spc="10" dirty="0">
                <a:latin typeface="Arial"/>
                <a:cs typeface="Arial"/>
              </a:rPr>
              <a:t>De citeva ori pe</a:t>
            </a:r>
            <a:r>
              <a:rPr sz="2450" b="1" spc="-60" dirty="0">
                <a:latin typeface="Arial"/>
                <a:cs typeface="Arial"/>
              </a:rPr>
              <a:t> </a:t>
            </a:r>
            <a:r>
              <a:rPr sz="2450" b="1" spc="10" dirty="0">
                <a:latin typeface="Arial"/>
                <a:cs typeface="Arial"/>
              </a:rPr>
              <a:t>saptamana</a:t>
            </a:r>
            <a:endParaRPr sz="2450">
              <a:latin typeface="Arial"/>
              <a:cs typeface="Arial"/>
            </a:endParaRPr>
          </a:p>
          <a:p>
            <a:pPr marL="1771650">
              <a:lnSpc>
                <a:spcPct val="100000"/>
              </a:lnSpc>
              <a:spcBef>
                <a:spcPts val="25"/>
              </a:spcBef>
            </a:pPr>
            <a:r>
              <a:rPr sz="2450" b="1" spc="10" dirty="0">
                <a:latin typeface="Arial"/>
                <a:cs typeface="Arial"/>
              </a:rPr>
              <a:t>–</a:t>
            </a:r>
            <a:r>
              <a:rPr sz="2450" b="1" spc="-5" dirty="0">
                <a:latin typeface="Arial"/>
                <a:cs typeface="Arial"/>
              </a:rPr>
              <a:t> </a:t>
            </a:r>
            <a:r>
              <a:rPr sz="2450" b="1" spc="15" dirty="0">
                <a:latin typeface="Arial"/>
                <a:cs typeface="Arial"/>
              </a:rPr>
              <a:t>16%</a:t>
            </a:r>
            <a:endParaRPr sz="2450">
              <a:latin typeface="Arial"/>
              <a:cs typeface="Arial"/>
            </a:endParaRPr>
          </a:p>
          <a:p>
            <a:pPr>
              <a:lnSpc>
                <a:spcPct val="100000"/>
              </a:lnSpc>
              <a:spcBef>
                <a:spcPts val="10"/>
              </a:spcBef>
            </a:pPr>
            <a:endParaRPr sz="2600">
              <a:latin typeface="Arial"/>
              <a:cs typeface="Arial"/>
            </a:endParaRPr>
          </a:p>
          <a:p>
            <a:pPr marL="1108075" indent="-349885">
              <a:lnSpc>
                <a:spcPct val="100000"/>
              </a:lnSpc>
              <a:buAutoNum type="arabicPeriod" startAt="3"/>
              <a:tabLst>
                <a:tab pos="1108710" algn="l"/>
              </a:tabLst>
            </a:pPr>
            <a:r>
              <a:rPr sz="2450" b="1" spc="10" dirty="0">
                <a:latin typeface="Arial"/>
                <a:cs typeface="Arial"/>
              </a:rPr>
              <a:t>Saptamanal –</a:t>
            </a:r>
            <a:r>
              <a:rPr sz="2450" b="1" spc="-30" dirty="0">
                <a:latin typeface="Arial"/>
                <a:cs typeface="Arial"/>
              </a:rPr>
              <a:t> </a:t>
            </a:r>
            <a:r>
              <a:rPr sz="2450" b="1" spc="20" dirty="0">
                <a:latin typeface="Arial"/>
                <a:cs typeface="Arial"/>
              </a:rPr>
              <a:t>4%</a:t>
            </a:r>
            <a:endParaRPr sz="2450">
              <a:latin typeface="Arial"/>
              <a:cs typeface="Arial"/>
            </a:endParaRPr>
          </a:p>
          <a:p>
            <a:pPr>
              <a:lnSpc>
                <a:spcPct val="100000"/>
              </a:lnSpc>
              <a:spcBef>
                <a:spcPts val="5"/>
              </a:spcBef>
              <a:buFont typeface="Arial"/>
              <a:buAutoNum type="arabicPeriod" startAt="3"/>
            </a:pPr>
            <a:endParaRPr sz="2600">
              <a:latin typeface="Arial"/>
              <a:cs typeface="Arial"/>
            </a:endParaRPr>
          </a:p>
          <a:p>
            <a:pPr marL="905510" indent="-349885">
              <a:lnSpc>
                <a:spcPct val="100000"/>
              </a:lnSpc>
              <a:buAutoNum type="arabicPeriod" startAt="3"/>
              <a:tabLst>
                <a:tab pos="906144" algn="l"/>
              </a:tabLst>
            </a:pPr>
            <a:r>
              <a:rPr sz="2450" b="1" spc="15" dirty="0">
                <a:latin typeface="Arial"/>
                <a:cs typeface="Arial"/>
              </a:rPr>
              <a:t>O </a:t>
            </a:r>
            <a:r>
              <a:rPr sz="2450" b="1" spc="10" dirty="0">
                <a:latin typeface="Arial"/>
                <a:cs typeface="Arial"/>
              </a:rPr>
              <a:t>data pe luna –</a:t>
            </a:r>
            <a:r>
              <a:rPr sz="2450" b="1" spc="-40" dirty="0">
                <a:latin typeface="Arial"/>
                <a:cs typeface="Arial"/>
              </a:rPr>
              <a:t> </a:t>
            </a:r>
            <a:r>
              <a:rPr sz="2450" b="1" spc="20" dirty="0">
                <a:latin typeface="Arial"/>
                <a:cs typeface="Arial"/>
              </a:rPr>
              <a:t>1%</a:t>
            </a:r>
            <a:endParaRPr sz="2450">
              <a:latin typeface="Arial"/>
              <a:cs typeface="Arial"/>
            </a:endParaRPr>
          </a:p>
          <a:p>
            <a:pPr>
              <a:lnSpc>
                <a:spcPct val="100000"/>
              </a:lnSpc>
              <a:spcBef>
                <a:spcPts val="5"/>
              </a:spcBef>
              <a:buFont typeface="Arial"/>
              <a:buAutoNum type="arabicPeriod" startAt="3"/>
            </a:pPr>
            <a:endParaRPr sz="2600">
              <a:latin typeface="Arial"/>
              <a:cs typeface="Arial"/>
            </a:endParaRPr>
          </a:p>
          <a:p>
            <a:pPr marL="1475105" indent="-349885">
              <a:lnSpc>
                <a:spcPct val="100000"/>
              </a:lnSpc>
              <a:spcBef>
                <a:spcPts val="5"/>
              </a:spcBef>
              <a:buAutoNum type="arabicPeriod" startAt="3"/>
              <a:tabLst>
                <a:tab pos="1475740" algn="l"/>
              </a:tabLst>
            </a:pPr>
            <a:r>
              <a:rPr sz="2450" b="1" spc="10" dirty="0">
                <a:latin typeface="Arial"/>
                <a:cs typeface="Arial"/>
              </a:rPr>
              <a:t>Mai rar –</a:t>
            </a:r>
            <a:r>
              <a:rPr sz="2450" b="1" spc="-35" dirty="0">
                <a:latin typeface="Arial"/>
                <a:cs typeface="Arial"/>
              </a:rPr>
              <a:t> </a:t>
            </a:r>
            <a:r>
              <a:rPr sz="2450" b="1" spc="20" dirty="0">
                <a:latin typeface="Arial"/>
                <a:cs typeface="Arial"/>
              </a:rPr>
              <a:t>6%</a:t>
            </a:r>
            <a:endParaRPr sz="2450">
              <a:latin typeface="Arial"/>
              <a:cs typeface="Arial"/>
            </a:endParaRPr>
          </a:p>
          <a:p>
            <a:pPr>
              <a:lnSpc>
                <a:spcPct val="100000"/>
              </a:lnSpc>
              <a:spcBef>
                <a:spcPts val="5"/>
              </a:spcBef>
              <a:buFont typeface="Arial"/>
              <a:buAutoNum type="arabicPeriod" startAt="3"/>
            </a:pPr>
            <a:endParaRPr sz="2600">
              <a:latin typeface="Arial"/>
              <a:cs typeface="Arial"/>
            </a:endParaRPr>
          </a:p>
          <a:p>
            <a:pPr marL="1195070" indent="-350520">
              <a:lnSpc>
                <a:spcPct val="100000"/>
              </a:lnSpc>
              <a:buAutoNum type="arabicPeriod" startAt="3"/>
              <a:tabLst>
                <a:tab pos="1195705" algn="l"/>
              </a:tabLst>
            </a:pPr>
            <a:r>
              <a:rPr sz="2450" b="1" spc="10" dirty="0">
                <a:latin typeface="Arial"/>
                <a:cs typeface="Arial"/>
              </a:rPr>
              <a:t>Niciodata –</a:t>
            </a:r>
            <a:r>
              <a:rPr sz="2450" b="1" spc="-20" dirty="0">
                <a:latin typeface="Arial"/>
                <a:cs typeface="Arial"/>
              </a:rPr>
              <a:t> </a:t>
            </a:r>
            <a:r>
              <a:rPr sz="2450" b="1" spc="15" dirty="0">
                <a:latin typeface="Arial"/>
                <a:cs typeface="Arial"/>
              </a:rPr>
              <a:t>24%</a:t>
            </a:r>
            <a:endParaRPr sz="2450">
              <a:latin typeface="Arial"/>
              <a:cs typeface="Arial"/>
            </a:endParaRPr>
          </a:p>
          <a:p>
            <a:pPr>
              <a:lnSpc>
                <a:spcPct val="100000"/>
              </a:lnSpc>
              <a:spcBef>
                <a:spcPts val="10"/>
              </a:spcBef>
              <a:buFont typeface="Arial"/>
              <a:buAutoNum type="arabicPeriod" startAt="3"/>
            </a:pPr>
            <a:endParaRPr sz="2600">
              <a:latin typeface="Arial"/>
              <a:cs typeface="Arial"/>
            </a:endParaRPr>
          </a:p>
          <a:p>
            <a:pPr marL="953769" indent="-350520">
              <a:lnSpc>
                <a:spcPct val="100000"/>
              </a:lnSpc>
              <a:buAutoNum type="arabicPeriod" startAt="3"/>
              <a:tabLst>
                <a:tab pos="954405" algn="l"/>
              </a:tabLst>
            </a:pPr>
            <a:r>
              <a:rPr sz="2450" b="1" spc="15" dirty="0">
                <a:latin typeface="Arial"/>
                <a:cs typeface="Arial"/>
              </a:rPr>
              <a:t>Nu </a:t>
            </a:r>
            <a:r>
              <a:rPr sz="2450" b="1" spc="5" dirty="0">
                <a:latin typeface="Arial"/>
                <a:cs typeface="Arial"/>
              </a:rPr>
              <a:t>stiu/nu</a:t>
            </a:r>
            <a:r>
              <a:rPr sz="2450" b="1" spc="15" dirty="0">
                <a:latin typeface="Arial"/>
                <a:cs typeface="Arial"/>
              </a:rPr>
              <a:t> </a:t>
            </a:r>
            <a:r>
              <a:rPr sz="2450" b="1" spc="10" dirty="0">
                <a:latin typeface="Arial"/>
                <a:cs typeface="Arial"/>
              </a:rPr>
              <a:t>raspund</a:t>
            </a:r>
            <a:endParaRPr sz="2450">
              <a:latin typeface="Arial"/>
              <a:cs typeface="Arial"/>
            </a:endParaRPr>
          </a:p>
        </p:txBody>
      </p:sp>
      <p:sp>
        <p:nvSpPr>
          <p:cNvPr id="6" name="object 6"/>
          <p:cNvSpPr txBox="1"/>
          <p:nvPr/>
        </p:nvSpPr>
        <p:spPr>
          <a:xfrm>
            <a:off x="9939083" y="10832890"/>
            <a:ext cx="216535" cy="306705"/>
          </a:xfrm>
          <a:prstGeom prst="rect">
            <a:avLst/>
          </a:prstGeom>
        </p:spPr>
        <p:txBody>
          <a:bodyPr vert="horz" wrap="square" lIns="0" tIns="0" rIns="0" bIns="0" rtlCol="0">
            <a:spAutoFit/>
          </a:bodyPr>
          <a:lstStyle/>
          <a:p>
            <a:pPr marL="38100">
              <a:lnSpc>
                <a:spcPts val="2280"/>
              </a:lnSpc>
            </a:pPr>
            <a:fld id="{81D60167-4931-47E6-BA6A-407CBD079E47}" type="slidenum">
              <a:rPr sz="1950" spc="15" dirty="0">
                <a:latin typeface="Arial"/>
                <a:cs typeface="Arial"/>
              </a:rPr>
              <a:t>5</a:t>
            </a:fld>
            <a:endParaRPr sz="1950">
              <a:latin typeface="Arial"/>
              <a:cs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956559" y="217375"/>
            <a:ext cx="14190981" cy="1087380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50</a:t>
            </a:fld>
            <a:endParaRPr spc="15"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9340850" cy="1031240"/>
          </a:xfrm>
          <a:prstGeom prst="rect">
            <a:avLst/>
          </a:prstGeom>
        </p:spPr>
        <p:txBody>
          <a:bodyPr vert="horz" wrap="square" lIns="0" tIns="12700" rIns="0" bIns="0" rtlCol="0">
            <a:spAutoFit/>
          </a:bodyPr>
          <a:lstStyle/>
          <a:p>
            <a:pPr marL="12700">
              <a:lnSpc>
                <a:spcPct val="100000"/>
              </a:lnSpc>
              <a:spcBef>
                <a:spcPts val="100"/>
              </a:spcBef>
            </a:pPr>
            <a:r>
              <a:rPr sz="6600" spc="-5" dirty="0"/>
              <a:t>Colaborare cu</a:t>
            </a:r>
            <a:r>
              <a:rPr sz="6600" dirty="0"/>
              <a:t> </a:t>
            </a:r>
            <a:r>
              <a:rPr sz="6600" spc="-5" dirty="0"/>
              <a:t>influenceri</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462931" y="1828216"/>
            <a:ext cx="13178237" cy="8908629"/>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51</a:t>
            </a:fld>
            <a:endParaRPr spc="15"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9759315" cy="1031240"/>
          </a:xfrm>
          <a:prstGeom prst="rect">
            <a:avLst/>
          </a:prstGeom>
        </p:spPr>
        <p:txBody>
          <a:bodyPr vert="horz" wrap="square" lIns="0" tIns="12700" rIns="0" bIns="0" rtlCol="0">
            <a:spAutoFit/>
          </a:bodyPr>
          <a:lstStyle/>
          <a:p>
            <a:pPr marL="12700">
              <a:lnSpc>
                <a:spcPct val="100000"/>
              </a:lnSpc>
              <a:spcBef>
                <a:spcPts val="100"/>
              </a:spcBef>
            </a:pPr>
            <a:r>
              <a:rPr sz="6600" spc="-5" dirty="0"/>
              <a:t>Magazin online</a:t>
            </a:r>
            <a:r>
              <a:rPr sz="6600" spc="-45" dirty="0"/>
              <a:t> </a:t>
            </a:r>
            <a:r>
              <a:rPr sz="6600" dirty="0"/>
              <a:t>(Price.md)</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851012" y="2044335"/>
            <a:ext cx="14402074" cy="8978993"/>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52</a:t>
            </a:fld>
            <a:endParaRPr spc="15"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009332" y="1759108"/>
            <a:ext cx="14294485" cy="8000365"/>
            <a:chOff x="3009332" y="1759108"/>
            <a:chExt cx="14294485" cy="8000365"/>
          </a:xfrm>
        </p:grpSpPr>
        <p:sp>
          <p:nvSpPr>
            <p:cNvPr id="3" name="object 3"/>
            <p:cNvSpPr/>
            <p:nvPr/>
          </p:nvSpPr>
          <p:spPr>
            <a:xfrm>
              <a:off x="4418522" y="3214142"/>
              <a:ext cx="11993962" cy="488027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009332" y="1759108"/>
              <a:ext cx="14294015" cy="8000175"/>
            </a:xfrm>
            <a:prstGeom prst="rect">
              <a:avLst/>
            </a:prstGeom>
            <a:blipFill>
              <a:blip r:embed="rId3" cstate="print"/>
              <a:stretch>
                <a:fillRect/>
              </a:stretch>
            </a:blipFill>
          </p:spPr>
          <p:txBody>
            <a:bodyPr wrap="square" lIns="0" tIns="0" rIns="0" bIns="0" rtlCol="0"/>
            <a:lstStyle/>
            <a:p>
              <a:endParaRPr/>
            </a:p>
          </p:txBody>
        </p:sp>
      </p:gr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53</a:t>
            </a:fld>
            <a:endParaRPr spc="15"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10133330" cy="1031240"/>
          </a:xfrm>
          <a:prstGeom prst="rect">
            <a:avLst/>
          </a:prstGeom>
        </p:spPr>
        <p:txBody>
          <a:bodyPr vert="horz" wrap="square" lIns="0" tIns="12700" rIns="0" bIns="0" rtlCol="0">
            <a:spAutoFit/>
          </a:bodyPr>
          <a:lstStyle/>
          <a:p>
            <a:pPr marL="12700">
              <a:lnSpc>
                <a:spcPct val="100000"/>
              </a:lnSpc>
              <a:spcBef>
                <a:spcPts val="100"/>
              </a:spcBef>
            </a:pPr>
            <a:r>
              <a:rPr sz="6600" spc="-5" dirty="0"/>
              <a:t>Magazin online</a:t>
            </a:r>
            <a:r>
              <a:rPr sz="6600" dirty="0"/>
              <a:t> </a:t>
            </a:r>
            <a:r>
              <a:rPr sz="6600" spc="-5" dirty="0"/>
              <a:t>(Facebook)</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113443" y="2192603"/>
            <a:ext cx="15877212" cy="8599528"/>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38735">
              <a:lnSpc>
                <a:spcPts val="2280"/>
              </a:lnSpc>
            </a:pPr>
            <a:fld id="{81D60167-4931-47E6-BA6A-407CBD079E47}" type="slidenum">
              <a:rPr spc="15" dirty="0"/>
              <a:t>54</a:t>
            </a:fld>
            <a:endParaRPr spc="15"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06778" y="3327712"/>
            <a:ext cx="17090548" cy="2632029"/>
          </a:xfrm>
        </p:spPr>
        <p:txBody>
          <a:bodyPr>
            <a:normAutofit/>
          </a:bodyPr>
          <a:lstStyle/>
          <a:p>
            <a:pPr algn="ctr"/>
            <a:r>
              <a:rPr lang="ro-RO" sz="6596" b="1" dirty="0" err="1"/>
              <a:t>Tool</a:t>
            </a:r>
            <a:r>
              <a:rPr lang="ro-RO" sz="6596" b="1" dirty="0"/>
              <a:t>-uri pe online</a:t>
            </a:r>
            <a:endParaRPr lang="ru-RU" sz="6596" b="1" dirty="0"/>
          </a:p>
        </p:txBody>
      </p:sp>
    </p:spTree>
    <p:extLst>
      <p:ext uri="{BB962C8B-B14F-4D97-AF65-F5344CB8AC3E}">
        <p14:creationId xmlns:p14="http://schemas.microsoft.com/office/powerpoint/2010/main" val="18819910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08450" y="701676"/>
            <a:ext cx="13330114" cy="1769715"/>
          </a:xfrm>
        </p:spPr>
        <p:txBody>
          <a:bodyPr/>
          <a:lstStyle/>
          <a:p>
            <a:pPr algn="ctr"/>
            <a:r>
              <a:rPr lang="ro-RO"/>
              <a:t>Administrare sarcinilor </a:t>
            </a:r>
            <a:br>
              <a:rPr lang="ro-RO" dirty="0"/>
            </a:br>
            <a:endParaRPr lang="ru-RU" dirty="0"/>
          </a:p>
        </p:txBody>
      </p:sp>
      <p:pic>
        <p:nvPicPr>
          <p:cNvPr id="4" name="Picture 4" descr="Getting Started With Trello [ A Comprehensive 2019 Guid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0279" y="3324426"/>
            <a:ext cx="4994612" cy="249730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Jira Server – Aplicații pe Google Pl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55594" y="3557380"/>
            <a:ext cx="5041731" cy="2465895"/>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10" descr="Asana Work Management - Features, Uses &amp; Product · Asana"/>
          <p:cNvSpPr>
            <a:spLocks noChangeAspect="1" noChangeArrowheads="1"/>
          </p:cNvSpPr>
          <p:nvPr/>
        </p:nvSpPr>
        <p:spPr bwMode="auto">
          <a:xfrm>
            <a:off x="256536" y="-237816"/>
            <a:ext cx="502603" cy="5026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50781" tIns="75390" rIns="150781" bIns="75390" numCol="1" anchor="t" anchorCtr="0" compatLnSpc="1">
            <a:prstTxWarp prst="textNoShape">
              <a:avLst/>
            </a:prstTxWarp>
          </a:bodyPr>
          <a:lstStyle/>
          <a:p>
            <a:endParaRPr lang="ru-RU" sz="2968"/>
          </a:p>
        </p:txBody>
      </p:sp>
      <p:pic>
        <p:nvPicPr>
          <p:cNvPr id="9" name="Picture 12" descr="Asana Reviews &amp; Ratings 20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7526" y="5794002"/>
            <a:ext cx="3845433" cy="3845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68773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o-RO" dirty="0"/>
              <a:t>Conferințe</a:t>
            </a:r>
            <a:endParaRPr lang="ru-RU" dirty="0"/>
          </a:p>
        </p:txBody>
      </p:sp>
      <p:sp>
        <p:nvSpPr>
          <p:cNvPr id="4" name="AutoShape 2" descr="Ce este și cum funcționează Zoom? (aplicația de streaming virtual cea mai  accesată în prezent)"/>
          <p:cNvSpPr>
            <a:spLocks noChangeAspect="1" noChangeArrowheads="1"/>
          </p:cNvSpPr>
          <p:nvPr/>
        </p:nvSpPr>
        <p:spPr bwMode="auto">
          <a:xfrm>
            <a:off x="256536" y="-237816"/>
            <a:ext cx="502603" cy="5026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50781" tIns="75390" rIns="150781" bIns="75390" numCol="1" anchor="t" anchorCtr="0" compatLnSpc="1">
            <a:prstTxWarp prst="textNoShape">
              <a:avLst/>
            </a:prstTxWarp>
          </a:bodyPr>
          <a:lstStyle/>
          <a:p>
            <a:endParaRPr lang="ru-RU" sz="2968"/>
          </a:p>
        </p:txBody>
      </p:sp>
      <p:pic>
        <p:nvPicPr>
          <p:cNvPr id="5" name="Picture 16" descr="Ce ştie să facă aplicaţia Zoom care a explodat în utilizare după ce oamenii  au fost obligaţi să stea acasă - Go4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5732" y="3823924"/>
            <a:ext cx="4394563" cy="292613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inci aplicații care vor îmbunătăți întâlnirile online - Youth.md"/>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5206419" y="6709840"/>
            <a:ext cx="4307833" cy="291855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lh6.googleusercontent.com/LfdkwjTgYS09xMkRhYVaVH1l9408KnvpH6i0bY9AdtIqfRaPmto0Qzj_s_Y8a6i9cvoXJPPgo_YSlww26PMfrhndZR9bVUYOVGCUYattBZURU5jyCSuUtw0wqP9oaTrvdXvFzH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94938" y="6921648"/>
            <a:ext cx="4453681" cy="308974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lh4.googleusercontent.com/KVYQ1bxZbHYYPRxmQgKA5O798Diq1rshTuhkrMXV4YmkuZSV_9Fw_p5l93eWlnGag7ScAZ7P7Gdrb3g4IOmVaoFuQ-i4hcLsqy4A3uiHJrRzWyFzgWCsxuH_GETDN0GDGhLgcM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61973" y="3733883"/>
            <a:ext cx="4663990" cy="3106217"/>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s://lh5.googleusercontent.com/zoSiWXqphGPmBNETcYxaoj9tuTx_Mc91vjCPPynZ7iV4Tjr9jtWFpXPU7falD6w1M2fEI8NnMbYfjytBGirm8zMnDor7w9YtSJL_JI5o1ScsZM5QGWjFt9fHiwchipctamjdyqo"/>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986731" y="7255079"/>
            <a:ext cx="5250110" cy="2756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2298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o-RO" sz="6596" dirty="0"/>
              <a:t>chat</a:t>
            </a:r>
            <a:endParaRPr lang="ru-RU" sz="6596" dirty="0"/>
          </a:p>
        </p:txBody>
      </p:sp>
      <p:pic>
        <p:nvPicPr>
          <p:cNvPr id="3" name="Picture 2" descr="Slack, Companie Publică! Iată Ceea Ce Trebuie Să Știți - Admiral Market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383854">
            <a:off x="1903537" y="3652335"/>
            <a:ext cx="4960906" cy="2790509"/>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Atlassian HipChat Review | PCM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8097" y="3499238"/>
            <a:ext cx="4514975" cy="3320173"/>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Microsoft Teams - Wikipedia"/>
          <p:cNvSpPr>
            <a:spLocks noChangeAspect="1" noChangeArrowheads="1"/>
          </p:cNvSpPr>
          <p:nvPr/>
        </p:nvSpPr>
        <p:spPr bwMode="auto">
          <a:xfrm>
            <a:off x="256536" y="-237816"/>
            <a:ext cx="502603" cy="50260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50781" tIns="75390" rIns="150781" bIns="75390" numCol="1" anchor="t" anchorCtr="0" compatLnSpc="1">
            <a:prstTxWarp prst="textNoShape">
              <a:avLst/>
            </a:prstTxWarp>
          </a:bodyPr>
          <a:lstStyle/>
          <a:p>
            <a:endParaRPr lang="ru-RU" sz="2968"/>
          </a:p>
        </p:txBody>
      </p:sp>
      <p:pic>
        <p:nvPicPr>
          <p:cNvPr id="7" name="Picture 6" descr="Microsoft Teams - Wikipedia"/>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5014775" y="3335849"/>
            <a:ext cx="3275095" cy="3045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6592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o-RO" dirty="0"/>
              <a:t>colaborare</a:t>
            </a:r>
            <a:endParaRPr lang="ru-RU" dirty="0"/>
          </a:p>
        </p:txBody>
      </p:sp>
      <p:pic>
        <p:nvPicPr>
          <p:cNvPr id="7170" name="Picture 2" descr="G Suite by Google Cloud (for Business)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6778" y="4363900"/>
            <a:ext cx="6238539" cy="351107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igma Partners with WordPress to Improve Design Collaboration – WordPress  Taver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4362" y="4363900"/>
            <a:ext cx="6843959" cy="3536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050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71963" y="546969"/>
            <a:ext cx="9707245" cy="1031240"/>
          </a:xfrm>
          <a:prstGeom prst="rect">
            <a:avLst/>
          </a:prstGeom>
        </p:spPr>
        <p:txBody>
          <a:bodyPr vert="horz" wrap="square" lIns="0" tIns="12700" rIns="0" bIns="0" rtlCol="0">
            <a:spAutoFit/>
          </a:bodyPr>
          <a:lstStyle/>
          <a:p>
            <a:pPr marL="12700">
              <a:lnSpc>
                <a:spcPct val="100000"/>
              </a:lnSpc>
              <a:spcBef>
                <a:spcPts val="100"/>
              </a:spcBef>
            </a:pPr>
            <a:r>
              <a:rPr sz="6600" spc="-5" dirty="0"/>
              <a:t>Care platforme le</a:t>
            </a:r>
            <a:r>
              <a:rPr sz="6600" spc="-50" dirty="0"/>
              <a:t> </a:t>
            </a:r>
            <a:r>
              <a:rPr sz="6600" spc="-475" dirty="0"/>
              <a:t>utilizați?</a:t>
            </a:r>
            <a:endParaRPr sz="6600"/>
          </a:p>
        </p:txBody>
      </p:sp>
      <p:sp>
        <p:nvSpPr>
          <p:cNvPr id="3" name="object 3"/>
          <p:cNvSpPr/>
          <p:nvPr/>
        </p:nvSpPr>
        <p:spPr>
          <a:xfrm>
            <a:off x="728484" y="966956"/>
            <a:ext cx="332604" cy="34229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974150" y="1548015"/>
            <a:ext cx="14145747" cy="9365997"/>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9939083" y="10832890"/>
            <a:ext cx="216535" cy="306705"/>
          </a:xfrm>
          <a:prstGeom prst="rect">
            <a:avLst/>
          </a:prstGeom>
        </p:spPr>
        <p:txBody>
          <a:bodyPr vert="horz" wrap="square" lIns="0" tIns="0" rIns="0" bIns="0" rtlCol="0">
            <a:spAutoFit/>
          </a:bodyPr>
          <a:lstStyle/>
          <a:p>
            <a:pPr marL="38100">
              <a:lnSpc>
                <a:spcPts val="2280"/>
              </a:lnSpc>
            </a:pPr>
            <a:fld id="{81D60167-4931-47E6-BA6A-407CBD079E47}" type="slidenum">
              <a:rPr sz="1950" spc="15" dirty="0">
                <a:latin typeface="Arial"/>
                <a:cs typeface="Arial"/>
              </a:rPr>
              <a:t>6</a:t>
            </a:fld>
            <a:endParaRPr sz="1950">
              <a:latin typeface="Arial"/>
              <a:cs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86992" y="7922869"/>
            <a:ext cx="13330114" cy="884858"/>
          </a:xfrm>
        </p:spPr>
        <p:txBody>
          <a:bodyPr/>
          <a:lstStyle/>
          <a:p>
            <a:r>
              <a:rPr lang="ro-RO" dirty="0"/>
              <a:t>Documente </a:t>
            </a:r>
            <a:endParaRPr lang="ru-RU" dirty="0"/>
          </a:p>
        </p:txBody>
      </p:sp>
      <p:pic>
        <p:nvPicPr>
          <p:cNvPr id="8194" name="Picture 2" descr="Google Drive ar putea fi lansat az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2880" y="3906988"/>
            <a:ext cx="5814171" cy="363887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onfluence Server – Aplicații pe Google Pl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43057" y="3906987"/>
            <a:ext cx="6642825" cy="3243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0021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381A42C-DC34-4AB9-A4A1-FF53EFBB2248}"/>
              </a:ext>
            </a:extLst>
          </p:cNvPr>
          <p:cNvPicPr>
            <a:picLocks noChangeAspect="1"/>
          </p:cNvPicPr>
          <p:nvPr/>
        </p:nvPicPr>
        <p:blipFill>
          <a:blip r:embed="rId2"/>
          <a:stretch>
            <a:fillRect/>
          </a:stretch>
        </p:blipFill>
        <p:spPr>
          <a:xfrm>
            <a:off x="1198280" y="701675"/>
            <a:ext cx="17707539" cy="9906000"/>
          </a:xfrm>
          <a:prstGeom prst="rect">
            <a:avLst/>
          </a:prstGeom>
        </p:spPr>
      </p:pic>
    </p:spTree>
    <p:extLst>
      <p:ext uri="{BB962C8B-B14F-4D97-AF65-F5344CB8AC3E}">
        <p14:creationId xmlns:p14="http://schemas.microsoft.com/office/powerpoint/2010/main" val="31997544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12BECF-52D7-4B9E-B90A-E422972881EF}"/>
              </a:ext>
            </a:extLst>
          </p:cNvPr>
          <p:cNvPicPr>
            <a:picLocks noChangeAspect="1"/>
          </p:cNvPicPr>
          <p:nvPr/>
        </p:nvPicPr>
        <p:blipFill>
          <a:blip r:embed="rId2"/>
          <a:stretch>
            <a:fillRect/>
          </a:stretch>
        </p:blipFill>
        <p:spPr>
          <a:xfrm>
            <a:off x="755650" y="476457"/>
            <a:ext cx="18357716" cy="10356435"/>
          </a:xfrm>
          <a:prstGeom prst="rect">
            <a:avLst/>
          </a:prstGeom>
        </p:spPr>
      </p:pic>
    </p:spTree>
    <p:extLst>
      <p:ext uri="{BB962C8B-B14F-4D97-AF65-F5344CB8AC3E}">
        <p14:creationId xmlns:p14="http://schemas.microsoft.com/office/powerpoint/2010/main" val="35595775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AF49FC-640A-497D-9F3E-D7C10B7632E8}"/>
              </a:ext>
            </a:extLst>
          </p:cNvPr>
          <p:cNvPicPr>
            <a:picLocks noChangeAspect="1"/>
          </p:cNvPicPr>
          <p:nvPr/>
        </p:nvPicPr>
        <p:blipFill>
          <a:blip r:embed="rId2"/>
          <a:stretch>
            <a:fillRect/>
          </a:stretch>
        </p:blipFill>
        <p:spPr>
          <a:xfrm>
            <a:off x="1365250" y="625475"/>
            <a:ext cx="17734449" cy="9906000"/>
          </a:xfrm>
          <a:prstGeom prst="rect">
            <a:avLst/>
          </a:prstGeom>
        </p:spPr>
      </p:pic>
    </p:spTree>
    <p:extLst>
      <p:ext uri="{BB962C8B-B14F-4D97-AF65-F5344CB8AC3E}">
        <p14:creationId xmlns:p14="http://schemas.microsoft.com/office/powerpoint/2010/main" val="41149221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FFA40B-C287-4C0B-88B4-14F6C50C7440}"/>
              </a:ext>
            </a:extLst>
          </p:cNvPr>
          <p:cNvPicPr>
            <a:picLocks noChangeAspect="1"/>
          </p:cNvPicPr>
          <p:nvPr/>
        </p:nvPicPr>
        <p:blipFill>
          <a:blip r:embed="rId2"/>
          <a:stretch>
            <a:fillRect/>
          </a:stretch>
        </p:blipFill>
        <p:spPr>
          <a:xfrm>
            <a:off x="222250" y="484679"/>
            <a:ext cx="19424650" cy="10339992"/>
          </a:xfrm>
          <a:prstGeom prst="rect">
            <a:avLst/>
          </a:prstGeom>
        </p:spPr>
      </p:pic>
    </p:spTree>
    <p:extLst>
      <p:ext uri="{BB962C8B-B14F-4D97-AF65-F5344CB8AC3E}">
        <p14:creationId xmlns:p14="http://schemas.microsoft.com/office/powerpoint/2010/main" val="29974315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E5D5B9-614B-4A0F-9BAE-D6DE0C4F2FFA}"/>
              </a:ext>
            </a:extLst>
          </p:cNvPr>
          <p:cNvPicPr>
            <a:picLocks noChangeAspect="1"/>
          </p:cNvPicPr>
          <p:nvPr/>
        </p:nvPicPr>
        <p:blipFill>
          <a:blip r:embed="rId2"/>
          <a:stretch>
            <a:fillRect/>
          </a:stretch>
        </p:blipFill>
        <p:spPr>
          <a:xfrm>
            <a:off x="2889250" y="625475"/>
            <a:ext cx="16392525" cy="10321219"/>
          </a:xfrm>
          <a:prstGeom prst="rect">
            <a:avLst/>
          </a:prstGeom>
        </p:spPr>
      </p:pic>
    </p:spTree>
    <p:extLst>
      <p:ext uri="{BB962C8B-B14F-4D97-AF65-F5344CB8AC3E}">
        <p14:creationId xmlns:p14="http://schemas.microsoft.com/office/powerpoint/2010/main" val="26570065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D7C98F21-9F57-4988-91C0-1AC8DC5E6F96}"/>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4099" name="Picture 5">
            <a:extLst>
              <a:ext uri="{FF2B5EF4-FFF2-40B4-BE49-F238E27FC236}">
                <a16:creationId xmlns:a16="http://schemas.microsoft.com/office/drawing/2014/main" id="{A6367427-5CDB-4E88-A279-C9BBA81096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Box 7">
            <a:extLst>
              <a:ext uri="{FF2B5EF4-FFF2-40B4-BE49-F238E27FC236}">
                <a16:creationId xmlns:a16="http://schemas.microsoft.com/office/drawing/2014/main" id="{C3B56247-68AE-4D50-8D67-29DB422C6126}"/>
              </a:ext>
            </a:extLst>
          </p:cNvPr>
          <p:cNvSpPr txBox="1">
            <a:spLocks noChangeArrowheads="1"/>
          </p:cNvSpPr>
          <p:nvPr/>
        </p:nvSpPr>
        <p:spPr bwMode="auto">
          <a:xfrm>
            <a:off x="1004571" y="2530475"/>
            <a:ext cx="16108756" cy="819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algn="ctr">
              <a:lnSpc>
                <a:spcPct val="150000"/>
              </a:lnSpc>
            </a:pPr>
            <a:r>
              <a:rPr lang="ro-MD" altLang="en-US" sz="8000" dirty="0" err="1"/>
              <a:t>Copywritingul</a:t>
            </a:r>
            <a:r>
              <a:rPr lang="en-US" altLang="en-US" sz="8000" dirty="0"/>
              <a:t> </a:t>
            </a:r>
            <a:r>
              <a:rPr lang="en-US" altLang="en-US" sz="8000" dirty="0" err="1"/>
              <a:t>este</a:t>
            </a:r>
            <a:r>
              <a:rPr lang="en-US" altLang="en-US" sz="8000" dirty="0"/>
              <a:t> </a:t>
            </a:r>
            <a:endParaRPr lang="ro-RO" altLang="en-US" sz="8000" dirty="0"/>
          </a:p>
          <a:p>
            <a:pPr algn="ctr">
              <a:lnSpc>
                <a:spcPct val="150000"/>
              </a:lnSpc>
            </a:pPr>
            <a:r>
              <a:rPr lang="en-US" altLang="en-US" sz="8000" dirty="0" err="1"/>
              <a:t>arta</a:t>
            </a:r>
            <a:r>
              <a:rPr lang="en-US" altLang="en-US" sz="8000" dirty="0"/>
              <a:t> de a </a:t>
            </a:r>
            <a:r>
              <a:rPr lang="en-US" altLang="en-US" sz="8000" dirty="0" err="1"/>
              <a:t>crea</a:t>
            </a:r>
            <a:r>
              <a:rPr lang="en-US" altLang="en-US" sz="8000" dirty="0"/>
              <a:t> </a:t>
            </a:r>
            <a:r>
              <a:rPr lang="en-US" altLang="en-US" sz="8000" dirty="0" err="1"/>
              <a:t>texte</a:t>
            </a:r>
            <a:r>
              <a:rPr lang="en-US" altLang="en-US" sz="8000" dirty="0"/>
              <a:t> care </a:t>
            </a:r>
            <a:r>
              <a:rPr lang="en-US" altLang="en-US" sz="8000" b="1" dirty="0"/>
              <a:t>v</a:t>
            </a:r>
            <a:r>
              <a:rPr lang="ro-MD" altLang="en-US" sz="8000" b="1" dirty="0" err="1"/>
              <a:t>ând</a:t>
            </a:r>
            <a:r>
              <a:rPr lang="en-US" altLang="en-US" sz="8000" b="1" dirty="0"/>
              <a:t> bine</a:t>
            </a:r>
            <a:r>
              <a:rPr lang="ro-MD" altLang="en-US" sz="8000" dirty="0"/>
              <a:t>.</a:t>
            </a:r>
          </a:p>
          <a:p>
            <a:pPr>
              <a:lnSpc>
                <a:spcPct val="150000"/>
              </a:lnSpc>
              <a:buFontTx/>
              <a:buChar char="-"/>
            </a:pPr>
            <a:endParaRPr lang="ro-MD" altLang="en-US" sz="4898" dirty="0"/>
          </a:p>
          <a:p>
            <a:pPr>
              <a:lnSpc>
                <a:spcPct val="150000"/>
              </a:lnSpc>
            </a:pPr>
            <a:endParaRPr lang="ro-MD" altLang="en-US" sz="4898" dirty="0"/>
          </a:p>
          <a:p>
            <a:pPr>
              <a:lnSpc>
                <a:spcPct val="150000"/>
              </a:lnSpc>
              <a:buFontTx/>
              <a:buChar char="-"/>
            </a:pPr>
            <a:endParaRPr lang="ro-MD" altLang="en-US" sz="4898" dirty="0"/>
          </a:p>
          <a:p>
            <a:pPr>
              <a:lnSpc>
                <a:spcPct val="150000"/>
              </a:lnSpc>
              <a:buFontTx/>
              <a:buChar char="-"/>
            </a:pPr>
            <a:endParaRPr lang="en-US" altLang="en-US" sz="4898" dirty="0"/>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683AB7B1-5399-476D-A6DE-EEE2E0D53807}"/>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6147" name="Picture 5">
            <a:extLst>
              <a:ext uri="{FF2B5EF4-FFF2-40B4-BE49-F238E27FC236}">
                <a16:creationId xmlns:a16="http://schemas.microsoft.com/office/drawing/2014/main" id="{E1631D11-B9C8-4F41-9345-91A7D18223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7">
            <a:extLst>
              <a:ext uri="{FF2B5EF4-FFF2-40B4-BE49-F238E27FC236}">
                <a16:creationId xmlns:a16="http://schemas.microsoft.com/office/drawing/2014/main" id="{B1ACF28F-EA45-4105-8BE3-67A154A0774D}"/>
              </a:ext>
            </a:extLst>
          </p:cNvPr>
          <p:cNvSpPr txBox="1">
            <a:spLocks noChangeArrowheads="1"/>
          </p:cNvSpPr>
          <p:nvPr/>
        </p:nvSpPr>
        <p:spPr bwMode="auto">
          <a:xfrm>
            <a:off x="2418239" y="3025251"/>
            <a:ext cx="13656040" cy="864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71500" indent="-571500">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a:buFontTx/>
              <a:buChar char="-"/>
            </a:pPr>
            <a:r>
              <a:rPr lang="ro-MD" altLang="en-US" sz="4898"/>
              <a:t>Pagină web</a:t>
            </a:r>
          </a:p>
          <a:p>
            <a:pPr>
              <a:buFontTx/>
              <a:buChar char="-"/>
            </a:pPr>
            <a:r>
              <a:rPr lang="ro-MD" altLang="en-US" sz="4898"/>
              <a:t>E-mail</a:t>
            </a:r>
          </a:p>
          <a:p>
            <a:pPr>
              <a:buFontTx/>
              <a:buChar char="-"/>
            </a:pPr>
            <a:r>
              <a:rPr lang="ro-MD" altLang="en-US" sz="4898"/>
              <a:t>Rețele de socializare</a:t>
            </a:r>
          </a:p>
          <a:p>
            <a:pPr>
              <a:buFontTx/>
              <a:buChar char="-"/>
            </a:pPr>
            <a:r>
              <a:rPr lang="ro-MD" altLang="en-US" sz="4898"/>
              <a:t>Blog</a:t>
            </a:r>
          </a:p>
          <a:p>
            <a:pPr>
              <a:buFontTx/>
              <a:buChar char="-"/>
            </a:pPr>
            <a:r>
              <a:rPr lang="ro-MD" altLang="en-US" sz="4898"/>
              <a:t>Bannere </a:t>
            </a:r>
          </a:p>
          <a:p>
            <a:pPr>
              <a:buFontTx/>
              <a:buChar char="-"/>
            </a:pPr>
            <a:r>
              <a:rPr lang="ro-MD" altLang="en-US" sz="4898"/>
              <a:t>Advertoriale</a:t>
            </a:r>
          </a:p>
          <a:p>
            <a:pPr>
              <a:buFontTx/>
              <a:buChar char="-"/>
            </a:pPr>
            <a:r>
              <a:rPr lang="ro-MD" altLang="en-US" sz="4898"/>
              <a:t>Altele</a:t>
            </a:r>
          </a:p>
          <a:p>
            <a:pPr>
              <a:lnSpc>
                <a:spcPct val="150000"/>
              </a:lnSpc>
            </a:pPr>
            <a:endParaRPr lang="ro-MD" altLang="en-US" sz="4898"/>
          </a:p>
          <a:p>
            <a:pPr>
              <a:lnSpc>
                <a:spcPct val="150000"/>
              </a:lnSpc>
              <a:buFontTx/>
              <a:buChar char="-"/>
            </a:pPr>
            <a:endParaRPr lang="ro-MD" altLang="en-US" sz="4898"/>
          </a:p>
          <a:p>
            <a:pPr>
              <a:lnSpc>
                <a:spcPct val="150000"/>
              </a:lnSpc>
              <a:buFontTx/>
              <a:buChar char="-"/>
            </a:pPr>
            <a:endParaRPr lang="en-US" altLang="en-US" sz="4898"/>
          </a:p>
        </p:txBody>
      </p:sp>
      <p:sp>
        <p:nvSpPr>
          <p:cNvPr id="6149" name="Rectangle 1">
            <a:extLst>
              <a:ext uri="{FF2B5EF4-FFF2-40B4-BE49-F238E27FC236}">
                <a16:creationId xmlns:a16="http://schemas.microsoft.com/office/drawing/2014/main" id="{B33A52AC-5519-4B96-B0A8-A7D161021A52}"/>
              </a:ext>
            </a:extLst>
          </p:cNvPr>
          <p:cNvSpPr>
            <a:spLocks/>
          </p:cNvSpPr>
          <p:nvPr/>
        </p:nvSpPr>
        <p:spPr bwMode="auto">
          <a:xfrm>
            <a:off x="2163779" y="735108"/>
            <a:ext cx="15237583"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MD" altLang="en-US" sz="5566">
                <a:solidFill>
                  <a:schemeClr val="tx1"/>
                </a:solidFill>
                <a:latin typeface="Proxima Nova Th" pitchFamily="50" charset="0"/>
                <a:cs typeface="Nexa Heavy" pitchFamily="2" charset="0"/>
                <a:sym typeface="Nexa Heavy" pitchFamily="2" charset="0"/>
              </a:rPr>
              <a:t>Spații de comunicare</a:t>
            </a:r>
            <a:endParaRPr lang="en-US" altLang="en-US" sz="5566">
              <a:solidFill>
                <a:schemeClr val="tx1"/>
              </a:solidFill>
              <a:latin typeface="Proxima Nova Th" pitchFamily="50" charset="0"/>
              <a:cs typeface="Nexa Heavy" pitchFamily="2" charset="0"/>
              <a:sym typeface="Nexa Heavy" pitchFamily="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Effect transition="in" filter="fade">
                                      <p:cBhvr>
                                        <p:cTn id="7" dur="500"/>
                                        <p:tgtEl>
                                          <p:spTgt spid="717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172">
                                            <p:txEl>
                                              <p:pRg st="1" end="1"/>
                                            </p:txEl>
                                          </p:spTgt>
                                        </p:tgtEl>
                                        <p:attrNameLst>
                                          <p:attrName>style.visibility</p:attrName>
                                        </p:attrNameLst>
                                      </p:cBhvr>
                                      <p:to>
                                        <p:strVal val="visible"/>
                                      </p:to>
                                    </p:set>
                                    <p:animEffect transition="in" filter="fade">
                                      <p:cBhvr>
                                        <p:cTn id="10" dur="500"/>
                                        <p:tgtEl>
                                          <p:spTgt spid="717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172">
                                            <p:txEl>
                                              <p:pRg st="2" end="2"/>
                                            </p:txEl>
                                          </p:spTgt>
                                        </p:tgtEl>
                                        <p:attrNameLst>
                                          <p:attrName>style.visibility</p:attrName>
                                        </p:attrNameLst>
                                      </p:cBhvr>
                                      <p:to>
                                        <p:strVal val="visible"/>
                                      </p:to>
                                    </p:set>
                                    <p:animEffect transition="in" filter="fade">
                                      <p:cBhvr>
                                        <p:cTn id="13" dur="500"/>
                                        <p:tgtEl>
                                          <p:spTgt spid="717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7172">
                                            <p:txEl>
                                              <p:pRg st="3" end="3"/>
                                            </p:txEl>
                                          </p:spTgt>
                                        </p:tgtEl>
                                        <p:attrNameLst>
                                          <p:attrName>style.visibility</p:attrName>
                                        </p:attrNameLst>
                                      </p:cBhvr>
                                      <p:to>
                                        <p:strVal val="visible"/>
                                      </p:to>
                                    </p:set>
                                    <p:animEffect transition="in" filter="fade">
                                      <p:cBhvr>
                                        <p:cTn id="16" dur="500"/>
                                        <p:tgtEl>
                                          <p:spTgt spid="7172">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7172">
                                            <p:txEl>
                                              <p:pRg st="4" end="4"/>
                                            </p:txEl>
                                          </p:spTgt>
                                        </p:tgtEl>
                                        <p:attrNameLst>
                                          <p:attrName>style.visibility</p:attrName>
                                        </p:attrNameLst>
                                      </p:cBhvr>
                                      <p:to>
                                        <p:strVal val="visible"/>
                                      </p:to>
                                    </p:set>
                                    <p:animEffect transition="in" filter="fade">
                                      <p:cBhvr>
                                        <p:cTn id="19" dur="500"/>
                                        <p:tgtEl>
                                          <p:spTgt spid="7172">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7172">
                                            <p:txEl>
                                              <p:pRg st="5" end="5"/>
                                            </p:txEl>
                                          </p:spTgt>
                                        </p:tgtEl>
                                        <p:attrNameLst>
                                          <p:attrName>style.visibility</p:attrName>
                                        </p:attrNameLst>
                                      </p:cBhvr>
                                      <p:to>
                                        <p:strVal val="visible"/>
                                      </p:to>
                                    </p:set>
                                    <p:animEffect transition="in" filter="fade">
                                      <p:cBhvr>
                                        <p:cTn id="22" dur="500"/>
                                        <p:tgtEl>
                                          <p:spTgt spid="7172">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7172">
                                            <p:txEl>
                                              <p:pRg st="6" end="6"/>
                                            </p:txEl>
                                          </p:spTgt>
                                        </p:tgtEl>
                                        <p:attrNameLst>
                                          <p:attrName>style.visibility</p:attrName>
                                        </p:attrNameLst>
                                      </p:cBhvr>
                                      <p:to>
                                        <p:strVal val="visible"/>
                                      </p:to>
                                    </p:set>
                                    <p:animEffect transition="in" filter="fade">
                                      <p:cBhvr>
                                        <p:cTn id="25" dur="500"/>
                                        <p:tgtEl>
                                          <p:spTgt spid="717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F6A456-602D-40EC-AB4F-6CB525A46487}"/>
              </a:ext>
            </a:extLst>
          </p:cNvPr>
          <p:cNvPicPr>
            <a:picLocks noChangeAspect="1"/>
          </p:cNvPicPr>
          <p:nvPr/>
        </p:nvPicPr>
        <p:blipFill>
          <a:blip r:embed="rId2"/>
          <a:stretch>
            <a:fillRect/>
          </a:stretch>
        </p:blipFill>
        <p:spPr>
          <a:xfrm>
            <a:off x="1822450" y="701675"/>
            <a:ext cx="17002954" cy="9548813"/>
          </a:xfrm>
          <a:prstGeom prst="rect">
            <a:avLst/>
          </a:prstGeom>
        </p:spPr>
      </p:pic>
    </p:spTree>
    <p:extLst>
      <p:ext uri="{BB962C8B-B14F-4D97-AF65-F5344CB8AC3E}">
        <p14:creationId xmlns:p14="http://schemas.microsoft.com/office/powerpoint/2010/main" val="18116824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63203F-9F45-4589-8FFC-2CE04D921A96}"/>
              </a:ext>
            </a:extLst>
          </p:cNvPr>
          <p:cNvPicPr>
            <a:picLocks noChangeAspect="1"/>
          </p:cNvPicPr>
          <p:nvPr/>
        </p:nvPicPr>
        <p:blipFill>
          <a:blip r:embed="rId2"/>
          <a:stretch>
            <a:fillRect/>
          </a:stretch>
        </p:blipFill>
        <p:spPr>
          <a:xfrm>
            <a:off x="1441450" y="793852"/>
            <a:ext cx="17221200" cy="9721645"/>
          </a:xfrm>
          <a:prstGeom prst="rect">
            <a:avLst/>
          </a:prstGeom>
        </p:spPr>
      </p:pic>
    </p:spTree>
    <p:extLst>
      <p:ext uri="{BB962C8B-B14F-4D97-AF65-F5344CB8AC3E}">
        <p14:creationId xmlns:p14="http://schemas.microsoft.com/office/powerpoint/2010/main" val="2810141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368937" y="1274741"/>
            <a:ext cx="17231003" cy="846527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a:extLst>
              <a:ext uri="{FF2B5EF4-FFF2-40B4-BE49-F238E27FC236}">
                <a16:creationId xmlns:a16="http://schemas.microsoft.com/office/drawing/2014/main" id="{B47A7946-8DE7-4A5F-8CF4-9C0E0EB1A372}"/>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sp>
        <p:nvSpPr>
          <p:cNvPr id="12291" name="TextBox 1">
            <a:extLst>
              <a:ext uri="{FF2B5EF4-FFF2-40B4-BE49-F238E27FC236}">
                <a16:creationId xmlns:a16="http://schemas.microsoft.com/office/drawing/2014/main" id="{8A469EBB-749A-418C-A069-2BDFB5C55412}"/>
              </a:ext>
            </a:extLst>
          </p:cNvPr>
          <p:cNvSpPr txBox="1">
            <a:spLocks noChangeArrowheads="1"/>
          </p:cNvSpPr>
          <p:nvPr/>
        </p:nvSpPr>
        <p:spPr bwMode="auto">
          <a:xfrm>
            <a:off x="2503059" y="2721312"/>
            <a:ext cx="11238667" cy="368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ro-MD" altLang="en-US" sz="7792">
                <a:latin typeface="Proxima Nova Bl" pitchFamily="50" charset="0"/>
              </a:rPr>
              <a:t>#9 </a:t>
            </a:r>
          </a:p>
          <a:p>
            <a:r>
              <a:rPr lang="ro-MD" altLang="en-US" sz="7792">
                <a:latin typeface="Proxima Nova Bl" pitchFamily="50" charset="0"/>
              </a:rPr>
              <a:t>RECOMANDĂRI </a:t>
            </a:r>
          </a:p>
          <a:p>
            <a:r>
              <a:rPr lang="ro-MD" altLang="en-US" sz="7792">
                <a:latin typeface="Proxima Nova Bl" pitchFamily="50" charset="0"/>
              </a:rPr>
              <a:t>ÎN CREAREA MESAJELOR</a:t>
            </a:r>
            <a:endParaRPr lang="en-US" altLang="en-US" sz="7792">
              <a:latin typeface="Proxima Nova Bl" pitchFamily="50" charset="0"/>
            </a:endParaRPr>
          </a:p>
        </p:txBody>
      </p:sp>
      <p:pic>
        <p:nvPicPr>
          <p:cNvPr id="12292" name="Picture 4">
            <a:extLst>
              <a:ext uri="{FF2B5EF4-FFF2-40B4-BE49-F238E27FC236}">
                <a16:creationId xmlns:a16="http://schemas.microsoft.com/office/drawing/2014/main" id="{3C2C5D01-063E-4802-98E3-A0E110FD25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6F6019-8236-48CA-A3D4-80AC2FB13049}"/>
              </a:ext>
            </a:extLst>
          </p:cNvPr>
          <p:cNvPicPr>
            <a:picLocks noChangeAspect="1"/>
          </p:cNvPicPr>
          <p:nvPr/>
        </p:nvPicPr>
        <p:blipFill>
          <a:blip r:embed="rId2"/>
          <a:stretch>
            <a:fillRect/>
          </a:stretch>
        </p:blipFill>
        <p:spPr>
          <a:xfrm>
            <a:off x="1746250" y="1082675"/>
            <a:ext cx="16873538" cy="9578425"/>
          </a:xfrm>
          <a:prstGeom prst="rect">
            <a:avLst/>
          </a:prstGeom>
        </p:spPr>
      </p:pic>
    </p:spTree>
    <p:extLst>
      <p:ext uri="{BB962C8B-B14F-4D97-AF65-F5344CB8AC3E}">
        <p14:creationId xmlns:p14="http://schemas.microsoft.com/office/powerpoint/2010/main" val="17534570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38645-75F1-44CF-B21E-34235060D6AA}"/>
              </a:ext>
            </a:extLst>
          </p:cNvPr>
          <p:cNvSpPr>
            <a:spLocks noGrp="1"/>
          </p:cNvSpPr>
          <p:nvPr>
            <p:ph type="ctrTitle"/>
          </p:nvPr>
        </p:nvSpPr>
        <p:spPr>
          <a:xfrm>
            <a:off x="984250" y="1928614"/>
            <a:ext cx="18745200" cy="7078861"/>
          </a:xfrm>
        </p:spPr>
        <p:txBody>
          <a:bodyPr/>
          <a:lstStyle/>
          <a:p>
            <a:r>
              <a:rPr lang="ro-RO" dirty="0"/>
              <a:t>De </a:t>
            </a:r>
            <a:r>
              <a:rPr lang="ro-RO" dirty="0" err="1"/>
              <a:t>rețunut</a:t>
            </a:r>
            <a:r>
              <a:rPr lang="ro-RO" dirty="0"/>
              <a:t>!</a:t>
            </a:r>
            <a:br>
              <a:rPr lang="ro-RO" dirty="0"/>
            </a:br>
            <a:br>
              <a:rPr lang="ro-RO" dirty="0"/>
            </a:br>
            <a:r>
              <a:rPr lang="ro-RO" dirty="0"/>
              <a:t>        </a:t>
            </a:r>
            <a:r>
              <a:rPr lang="en-US" dirty="0" err="1"/>
              <a:t>Vânzările</a:t>
            </a:r>
            <a:r>
              <a:rPr lang="en-US" dirty="0"/>
              <a:t> nu </a:t>
            </a:r>
            <a:r>
              <a:rPr lang="en-US" dirty="0" err="1"/>
              <a:t>mai</a:t>
            </a:r>
            <a:r>
              <a:rPr lang="en-US" dirty="0"/>
              <a:t> au loc </a:t>
            </a:r>
            <a:r>
              <a:rPr lang="en-US" dirty="0" err="1"/>
              <a:t>doar</a:t>
            </a:r>
            <a:r>
              <a:rPr lang="en-US" dirty="0"/>
              <a:t> </a:t>
            </a:r>
            <a:r>
              <a:rPr lang="en-US" dirty="0" err="1"/>
              <a:t>activ</a:t>
            </a:r>
            <a:r>
              <a:rPr lang="ro-RO" dirty="0"/>
              <a:t>;      </a:t>
            </a:r>
            <a:br>
              <a:rPr lang="ro-RO" dirty="0"/>
            </a:br>
            <a:br>
              <a:rPr lang="ro-RO" dirty="0"/>
            </a:br>
            <a:r>
              <a:rPr lang="ro-RO" dirty="0"/>
              <a:t>         </a:t>
            </a:r>
            <a:r>
              <a:rPr lang="en-US" dirty="0" err="1"/>
              <a:t>Oamenii</a:t>
            </a:r>
            <a:r>
              <a:rPr lang="en-US" dirty="0"/>
              <a:t> au </a:t>
            </a:r>
            <a:r>
              <a:rPr lang="en-US" dirty="0" err="1"/>
              <a:t>nevoie</a:t>
            </a:r>
            <a:r>
              <a:rPr lang="en-US" dirty="0"/>
              <a:t> </a:t>
            </a:r>
            <a:r>
              <a:rPr lang="en-US" dirty="0" err="1"/>
              <a:t>să</a:t>
            </a:r>
            <a:r>
              <a:rPr lang="en-US" dirty="0"/>
              <a:t> fie </a:t>
            </a:r>
            <a:r>
              <a:rPr lang="en-US" dirty="0" err="1"/>
              <a:t>convinși</a:t>
            </a:r>
            <a:r>
              <a:rPr lang="ro-RO" dirty="0"/>
              <a:t> </a:t>
            </a:r>
            <a:br>
              <a:rPr lang="ro-RO" dirty="0"/>
            </a:br>
            <a:r>
              <a:rPr lang="ro-RO" dirty="0"/>
              <a:t>          </a:t>
            </a:r>
            <a:br>
              <a:rPr lang="ro-RO" dirty="0"/>
            </a:br>
            <a:r>
              <a:rPr lang="ro-RO" dirty="0"/>
              <a:t>         A</a:t>
            </a:r>
            <a:r>
              <a:rPr lang="en-US" dirty="0" err="1"/>
              <a:t>sta</a:t>
            </a:r>
            <a:r>
              <a:rPr lang="en-US" dirty="0"/>
              <a:t> </a:t>
            </a:r>
            <a:r>
              <a:rPr lang="ro-RO" dirty="0"/>
              <a:t>se </a:t>
            </a:r>
            <a:r>
              <a:rPr lang="en-US" dirty="0"/>
              <a:t>face </a:t>
            </a:r>
            <a:r>
              <a:rPr lang="en-US" dirty="0" err="1"/>
              <a:t>doar</a:t>
            </a:r>
            <a:r>
              <a:rPr lang="en-US" dirty="0"/>
              <a:t> </a:t>
            </a:r>
            <a:r>
              <a:rPr lang="en-US" dirty="0" err="1"/>
              <a:t>îmbinând</a:t>
            </a:r>
            <a:r>
              <a:rPr lang="en-US" dirty="0"/>
              <a:t> strategic</a:t>
            </a:r>
            <a:r>
              <a:rPr lang="ro-RO" dirty="0"/>
              <a:t> p</a:t>
            </a:r>
            <a:r>
              <a:rPr lang="en-US" dirty="0" err="1"/>
              <a:t>romovarea</a:t>
            </a:r>
            <a:br>
              <a:rPr lang="ro-RO" dirty="0"/>
            </a:br>
            <a:r>
              <a:rPr lang="ro-RO" dirty="0"/>
              <a:t>        </a:t>
            </a:r>
            <a:r>
              <a:rPr lang="en-US" dirty="0"/>
              <a:t> </a:t>
            </a:r>
            <a:r>
              <a:rPr lang="en-US" dirty="0" err="1"/>
              <a:t>activă</a:t>
            </a:r>
            <a:r>
              <a:rPr lang="en-US" dirty="0"/>
              <a:t> </a:t>
            </a:r>
            <a:r>
              <a:rPr lang="en-US" dirty="0" err="1"/>
              <a:t>și</a:t>
            </a:r>
            <a:r>
              <a:rPr lang="en-US" dirty="0"/>
              <a:t> </a:t>
            </a:r>
            <a:r>
              <a:rPr lang="en-US" dirty="0" err="1"/>
              <a:t>promovarea</a:t>
            </a:r>
            <a:r>
              <a:rPr lang="en-US" dirty="0"/>
              <a:t> </a:t>
            </a:r>
            <a:r>
              <a:rPr lang="en-US" dirty="0" err="1"/>
              <a:t>pasivă</a:t>
            </a:r>
            <a:r>
              <a:rPr lang="en-US" dirty="0"/>
              <a:t>.</a:t>
            </a:r>
          </a:p>
        </p:txBody>
      </p:sp>
      <p:pic>
        <p:nvPicPr>
          <p:cNvPr id="4" name="Picture 3">
            <a:extLst>
              <a:ext uri="{FF2B5EF4-FFF2-40B4-BE49-F238E27FC236}">
                <a16:creationId xmlns:a16="http://schemas.microsoft.com/office/drawing/2014/main" id="{A7928CB2-AC86-475C-977D-A29258643A4D}"/>
              </a:ext>
            </a:extLst>
          </p:cNvPr>
          <p:cNvPicPr>
            <a:picLocks noChangeAspect="1"/>
          </p:cNvPicPr>
          <p:nvPr/>
        </p:nvPicPr>
        <p:blipFill>
          <a:blip r:embed="rId2"/>
          <a:stretch>
            <a:fillRect/>
          </a:stretch>
        </p:blipFill>
        <p:spPr>
          <a:xfrm flipV="1">
            <a:off x="886460" y="3366210"/>
            <a:ext cx="1658112" cy="1457324"/>
          </a:xfrm>
          <a:prstGeom prst="rect">
            <a:avLst/>
          </a:prstGeom>
        </p:spPr>
      </p:pic>
      <p:pic>
        <p:nvPicPr>
          <p:cNvPr id="5" name="Picture 4">
            <a:extLst>
              <a:ext uri="{FF2B5EF4-FFF2-40B4-BE49-F238E27FC236}">
                <a16:creationId xmlns:a16="http://schemas.microsoft.com/office/drawing/2014/main" id="{C05F443E-0F75-43D5-BA0D-6BDA5255D700}"/>
              </a:ext>
            </a:extLst>
          </p:cNvPr>
          <p:cNvPicPr>
            <a:picLocks noChangeAspect="1"/>
          </p:cNvPicPr>
          <p:nvPr/>
        </p:nvPicPr>
        <p:blipFill>
          <a:blip r:embed="rId3"/>
          <a:stretch>
            <a:fillRect/>
          </a:stretch>
        </p:blipFill>
        <p:spPr>
          <a:xfrm>
            <a:off x="1029716" y="5121275"/>
            <a:ext cx="1371600" cy="1557580"/>
          </a:xfrm>
          <a:prstGeom prst="rect">
            <a:avLst/>
          </a:prstGeom>
        </p:spPr>
      </p:pic>
      <p:pic>
        <p:nvPicPr>
          <p:cNvPr id="6" name="Picture 5">
            <a:extLst>
              <a:ext uri="{FF2B5EF4-FFF2-40B4-BE49-F238E27FC236}">
                <a16:creationId xmlns:a16="http://schemas.microsoft.com/office/drawing/2014/main" id="{AF4E19E2-70C5-41EF-8FE7-FEB6D2A2C87B}"/>
              </a:ext>
            </a:extLst>
          </p:cNvPr>
          <p:cNvPicPr>
            <a:picLocks noChangeAspect="1"/>
          </p:cNvPicPr>
          <p:nvPr/>
        </p:nvPicPr>
        <p:blipFill>
          <a:blip r:embed="rId4"/>
          <a:stretch>
            <a:fillRect/>
          </a:stretch>
        </p:blipFill>
        <p:spPr>
          <a:xfrm>
            <a:off x="831850" y="7337427"/>
            <a:ext cx="1464946" cy="1356432"/>
          </a:xfrm>
          <a:prstGeom prst="rect">
            <a:avLst/>
          </a:prstGeom>
        </p:spPr>
      </p:pic>
    </p:spTree>
    <p:extLst>
      <p:ext uri="{BB962C8B-B14F-4D97-AF65-F5344CB8AC3E}">
        <p14:creationId xmlns:p14="http://schemas.microsoft.com/office/powerpoint/2010/main" val="41855416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D8B194-CD81-49BB-9D0A-4434854D1ABF}"/>
              </a:ext>
            </a:extLst>
          </p:cNvPr>
          <p:cNvPicPr>
            <a:picLocks noChangeAspect="1"/>
          </p:cNvPicPr>
          <p:nvPr/>
        </p:nvPicPr>
        <p:blipFill>
          <a:blip r:embed="rId2"/>
          <a:stretch>
            <a:fillRect/>
          </a:stretch>
        </p:blipFill>
        <p:spPr>
          <a:xfrm>
            <a:off x="603250" y="930275"/>
            <a:ext cx="18348358" cy="9753600"/>
          </a:xfrm>
          <a:prstGeom prst="rect">
            <a:avLst/>
          </a:prstGeom>
        </p:spPr>
      </p:pic>
    </p:spTree>
    <p:extLst>
      <p:ext uri="{BB962C8B-B14F-4D97-AF65-F5344CB8AC3E}">
        <p14:creationId xmlns:p14="http://schemas.microsoft.com/office/powerpoint/2010/main" val="20697938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D94849-5556-4451-A23E-667A43B592FC}"/>
              </a:ext>
            </a:extLst>
          </p:cNvPr>
          <p:cNvPicPr>
            <a:picLocks noChangeAspect="1"/>
          </p:cNvPicPr>
          <p:nvPr/>
        </p:nvPicPr>
        <p:blipFill>
          <a:blip r:embed="rId2"/>
          <a:stretch>
            <a:fillRect/>
          </a:stretch>
        </p:blipFill>
        <p:spPr>
          <a:xfrm>
            <a:off x="848389" y="625475"/>
            <a:ext cx="18407322" cy="10278200"/>
          </a:xfrm>
          <a:prstGeom prst="rect">
            <a:avLst/>
          </a:prstGeom>
        </p:spPr>
      </p:pic>
    </p:spTree>
    <p:extLst>
      <p:ext uri="{BB962C8B-B14F-4D97-AF65-F5344CB8AC3E}">
        <p14:creationId xmlns:p14="http://schemas.microsoft.com/office/powerpoint/2010/main" val="10554557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0985834-F5BB-4FAD-9385-7AE29F4299F6}"/>
              </a:ext>
            </a:extLst>
          </p:cNvPr>
          <p:cNvPicPr>
            <a:picLocks noChangeAspect="1"/>
          </p:cNvPicPr>
          <p:nvPr/>
        </p:nvPicPr>
        <p:blipFill>
          <a:blip r:embed="rId2"/>
          <a:stretch>
            <a:fillRect/>
          </a:stretch>
        </p:blipFill>
        <p:spPr>
          <a:xfrm>
            <a:off x="1828958" y="1463675"/>
            <a:ext cx="16446183" cy="9222158"/>
          </a:xfrm>
          <a:prstGeom prst="rect">
            <a:avLst/>
          </a:prstGeom>
        </p:spPr>
      </p:pic>
    </p:spTree>
    <p:extLst>
      <p:ext uri="{BB962C8B-B14F-4D97-AF65-F5344CB8AC3E}">
        <p14:creationId xmlns:p14="http://schemas.microsoft.com/office/powerpoint/2010/main" val="9861010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8844C4-7029-4DA8-B345-A164F6430EDD}"/>
              </a:ext>
            </a:extLst>
          </p:cNvPr>
          <p:cNvPicPr>
            <a:picLocks noChangeAspect="1"/>
          </p:cNvPicPr>
          <p:nvPr/>
        </p:nvPicPr>
        <p:blipFill>
          <a:blip r:embed="rId2"/>
          <a:stretch>
            <a:fillRect/>
          </a:stretch>
        </p:blipFill>
        <p:spPr>
          <a:xfrm>
            <a:off x="1365250" y="777874"/>
            <a:ext cx="18045112" cy="10008085"/>
          </a:xfrm>
          <a:prstGeom prst="rect">
            <a:avLst/>
          </a:prstGeom>
        </p:spPr>
      </p:pic>
    </p:spTree>
    <p:extLst>
      <p:ext uri="{BB962C8B-B14F-4D97-AF65-F5344CB8AC3E}">
        <p14:creationId xmlns:p14="http://schemas.microsoft.com/office/powerpoint/2010/main" val="31647312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a:extLst>
              <a:ext uri="{FF2B5EF4-FFF2-40B4-BE49-F238E27FC236}">
                <a16:creationId xmlns:a16="http://schemas.microsoft.com/office/drawing/2014/main" id="{1781240F-8600-47DF-9BFE-EB4C3B978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Rectangle 1">
            <a:extLst>
              <a:ext uri="{FF2B5EF4-FFF2-40B4-BE49-F238E27FC236}">
                <a16:creationId xmlns:a16="http://schemas.microsoft.com/office/drawing/2014/main" id="{04791BDF-1B18-400F-82D0-02C1F878C67D}"/>
              </a:ext>
            </a:extLst>
          </p:cNvPr>
          <p:cNvSpPr>
            <a:spLocks/>
          </p:cNvSpPr>
          <p:nvPr/>
        </p:nvSpPr>
        <p:spPr bwMode="auto">
          <a:xfrm>
            <a:off x="2169080" y="804025"/>
            <a:ext cx="15237581"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RO" altLang="en-US" sz="5566">
                <a:solidFill>
                  <a:schemeClr val="tx1"/>
                </a:solidFill>
                <a:latin typeface="Proxima Nova Th" pitchFamily="50" charset="0"/>
                <a:cs typeface="Nexa Heavy" pitchFamily="2" charset="0"/>
                <a:sym typeface="Nexa Heavy" pitchFamily="2" charset="0"/>
              </a:rPr>
              <a:t>#7 </a:t>
            </a:r>
            <a:r>
              <a:rPr lang="en-US" altLang="en-US" sz="5566">
                <a:solidFill>
                  <a:schemeClr val="tx1"/>
                </a:solidFill>
                <a:latin typeface="Proxima Nova Th" pitchFamily="50" charset="0"/>
                <a:cs typeface="Nexa Heavy" pitchFamily="2" charset="0"/>
                <a:sym typeface="Nexa Heavy" pitchFamily="2" charset="0"/>
              </a:rPr>
              <a:t>F</a:t>
            </a:r>
            <a:r>
              <a:rPr lang="ro-MD" altLang="en-US" sz="5566">
                <a:solidFill>
                  <a:schemeClr val="tx1"/>
                </a:solidFill>
                <a:latin typeface="Proxima Nova Th" pitchFamily="50" charset="0"/>
                <a:cs typeface="Nexa Heavy" pitchFamily="2" charset="0"/>
                <a:sym typeface="Nexa Heavy" pitchFamily="2" charset="0"/>
              </a:rPr>
              <a:t>ă lucrurile complexe să pară simple</a:t>
            </a:r>
            <a:endParaRPr lang="en-US" altLang="en-US" sz="5566">
              <a:solidFill>
                <a:schemeClr val="tx1"/>
              </a:solidFill>
              <a:latin typeface="Proxima Nova Th" pitchFamily="50" charset="0"/>
              <a:cs typeface="Nexa Heavy" pitchFamily="2" charset="0"/>
              <a:sym typeface="Nexa Heavy" pitchFamily="2" charset="0"/>
            </a:endParaRPr>
          </a:p>
        </p:txBody>
      </p:sp>
      <p:pic>
        <p:nvPicPr>
          <p:cNvPr id="6" name="Picture 2" descr="Mailchimp copywriting example">
            <a:extLst>
              <a:ext uri="{FF2B5EF4-FFF2-40B4-BE49-F238E27FC236}">
                <a16:creationId xmlns:a16="http://schemas.microsoft.com/office/drawing/2014/main" id="{32CC09EA-1CD6-4E66-A04C-B01DA4D743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2524" y="3182523"/>
            <a:ext cx="17110693" cy="497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
            <a:extLst>
              <a:ext uri="{FF2B5EF4-FFF2-40B4-BE49-F238E27FC236}">
                <a16:creationId xmlns:a16="http://schemas.microsoft.com/office/drawing/2014/main" id="{34CCAEB2-676F-4C9B-9DBB-D36C10A595F2}"/>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55299" name="Picture 5">
            <a:extLst>
              <a:ext uri="{FF2B5EF4-FFF2-40B4-BE49-F238E27FC236}">
                <a16:creationId xmlns:a16="http://schemas.microsoft.com/office/drawing/2014/main" id="{48ECC19B-4976-42FE-8704-AFB0207004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1">
            <a:extLst>
              <a:ext uri="{FF2B5EF4-FFF2-40B4-BE49-F238E27FC236}">
                <a16:creationId xmlns:a16="http://schemas.microsoft.com/office/drawing/2014/main" id="{CCEBFF86-4BB0-456A-B50E-5E9332B96A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9678" y="989569"/>
            <a:ext cx="16248356" cy="5384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3" name="TextBox 3">
            <a:extLst>
              <a:ext uri="{FF2B5EF4-FFF2-40B4-BE49-F238E27FC236}">
                <a16:creationId xmlns:a16="http://schemas.microsoft.com/office/drawing/2014/main" id="{F146A6D9-21D4-482E-9C83-241B338D194E}"/>
              </a:ext>
            </a:extLst>
          </p:cNvPr>
          <p:cNvSpPr txBox="1">
            <a:spLocks noChangeArrowheads="1"/>
          </p:cNvSpPr>
          <p:nvPr/>
        </p:nvSpPr>
        <p:spPr bwMode="auto">
          <a:xfrm>
            <a:off x="4453922" y="7435898"/>
            <a:ext cx="11196257" cy="266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ro-MD" altLang="en-US" sz="3339" i="1">
                <a:solidFill>
                  <a:srgbClr val="231F20"/>
                </a:solidFill>
                <a:latin typeface="nimbus-sans"/>
              </a:rPr>
              <a:t>„Noi facem blugi. </a:t>
            </a:r>
            <a:r>
              <a:rPr lang="ro-MD" altLang="en-US" sz="3339" b="1" i="1">
                <a:solidFill>
                  <a:srgbClr val="231F20"/>
                </a:solidFill>
                <a:latin typeface="nimbus-sans"/>
              </a:rPr>
              <a:t>Atât</a:t>
            </a:r>
            <a:r>
              <a:rPr lang="ro-MD" altLang="en-US" sz="3339" i="1">
                <a:solidFill>
                  <a:srgbClr val="231F20"/>
                </a:solidFill>
                <a:latin typeface="nimbus-sans"/>
              </a:rPr>
              <a:t>. Nimic altceva. Fără distrageri. Nimic care să ne fure atenția. Nu vrem să ne convingem pe noi înșine că putem fi buni în toate. Nu încercăm să cucerim întreaga lume. Facem tot posibilul să cucerim puținul din el. Așadar, în fiecare zi intrăm și facem cei mai buni blugi așa cum știm noi. ”</a:t>
            </a:r>
            <a:endParaRPr lang="ro-MD" altLang="en-US" sz="3339" i="1"/>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613"/>
                                        </p:tgtEl>
                                        <p:attrNameLst>
                                          <p:attrName>style.visibility</p:attrName>
                                        </p:attrNameLst>
                                      </p:cBhvr>
                                      <p:to>
                                        <p:strVal val="visible"/>
                                      </p:to>
                                    </p:set>
                                    <p:animEffect transition="in" filter="fade">
                                      <p:cBhvr>
                                        <p:cTn id="7"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
            <a:extLst>
              <a:ext uri="{FF2B5EF4-FFF2-40B4-BE49-F238E27FC236}">
                <a16:creationId xmlns:a16="http://schemas.microsoft.com/office/drawing/2014/main" id="{412497C7-2FA6-4A6A-B179-0A3E6AC70BCA}"/>
              </a:ext>
            </a:extLst>
          </p:cNvPr>
          <p:cNvSpPr>
            <a:spLocks/>
          </p:cNvSpPr>
          <p:nvPr/>
        </p:nvSpPr>
        <p:spPr bwMode="auto">
          <a:xfrm>
            <a:off x="366652" y="848201"/>
            <a:ext cx="9415035"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57347" name="Picture 5">
            <a:extLst>
              <a:ext uri="{FF2B5EF4-FFF2-40B4-BE49-F238E27FC236}">
                <a16:creationId xmlns:a16="http://schemas.microsoft.com/office/drawing/2014/main" id="{39B22016-23ED-4D85-830E-531F7015DC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2">
            <a:extLst>
              <a:ext uri="{FF2B5EF4-FFF2-40B4-BE49-F238E27FC236}">
                <a16:creationId xmlns:a16="http://schemas.microsoft.com/office/drawing/2014/main" id="{5613C206-0FFE-4033-B9C8-3EF867ED22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2776" y="1482586"/>
            <a:ext cx="10941796" cy="837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635D69A-7EF4-4E19-A5D6-94266E51F566}"/>
              </a:ext>
            </a:extLst>
          </p:cNvPr>
          <p:cNvSpPr txBox="1">
            <a:spLocks noChangeArrowheads="1"/>
          </p:cNvSpPr>
          <p:nvPr/>
        </p:nvSpPr>
        <p:spPr bwMode="auto">
          <a:xfrm>
            <a:off x="13747027" y="3445818"/>
            <a:ext cx="4241006" cy="4408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en-US" altLang="en-US" sz="4675" i="1"/>
              <a:t>„La 60 de mile pe oră, cel mai puternic zgomot </a:t>
            </a:r>
            <a:r>
              <a:rPr lang="ro-MD" altLang="en-US" sz="4675" i="1"/>
              <a:t>în</a:t>
            </a:r>
            <a:r>
              <a:rPr lang="en-US" altLang="en-US" sz="4675" i="1"/>
              <a:t> noul Rolls-Royce vine de la ceasul electric”</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65215" y="10809085"/>
            <a:ext cx="165735" cy="327025"/>
          </a:xfrm>
          <a:prstGeom prst="rect">
            <a:avLst/>
          </a:prstGeom>
        </p:spPr>
        <p:txBody>
          <a:bodyPr vert="horz" wrap="square" lIns="0" tIns="15875" rIns="0" bIns="0" rtlCol="0">
            <a:spAutoFit/>
          </a:bodyPr>
          <a:lstStyle/>
          <a:p>
            <a:pPr marL="12700">
              <a:lnSpc>
                <a:spcPct val="100000"/>
              </a:lnSpc>
              <a:spcBef>
                <a:spcPts val="125"/>
              </a:spcBef>
            </a:pPr>
            <a:r>
              <a:rPr sz="1950" spc="15" dirty="0">
                <a:latin typeface="Arial"/>
                <a:cs typeface="Arial"/>
              </a:rPr>
              <a:t>8</a:t>
            </a:r>
            <a:endParaRPr sz="1950">
              <a:latin typeface="Arial"/>
              <a:cs typeface="Arial"/>
            </a:endParaRPr>
          </a:p>
        </p:txBody>
      </p:sp>
      <p:sp>
        <p:nvSpPr>
          <p:cNvPr id="3" name="object 3"/>
          <p:cNvSpPr/>
          <p:nvPr/>
        </p:nvSpPr>
        <p:spPr>
          <a:xfrm>
            <a:off x="2055644" y="0"/>
            <a:ext cx="15992811" cy="1130855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5">
            <a:extLst>
              <a:ext uri="{FF2B5EF4-FFF2-40B4-BE49-F238E27FC236}">
                <a16:creationId xmlns:a16="http://schemas.microsoft.com/office/drawing/2014/main" id="{82412124-51FE-47E6-A762-CC8AEEA27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Rectangle 1">
            <a:extLst>
              <a:ext uri="{FF2B5EF4-FFF2-40B4-BE49-F238E27FC236}">
                <a16:creationId xmlns:a16="http://schemas.microsoft.com/office/drawing/2014/main" id="{709BEB8B-23FC-4BDE-810E-5112A767FCB1}"/>
              </a:ext>
            </a:extLst>
          </p:cNvPr>
          <p:cNvSpPr>
            <a:spLocks/>
          </p:cNvSpPr>
          <p:nvPr/>
        </p:nvSpPr>
        <p:spPr bwMode="auto">
          <a:xfrm>
            <a:off x="2169080" y="804025"/>
            <a:ext cx="15237581"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RO" altLang="en-US" sz="5566">
                <a:solidFill>
                  <a:schemeClr val="tx1"/>
                </a:solidFill>
                <a:latin typeface="Proxima Nova Th" pitchFamily="50" charset="0"/>
                <a:cs typeface="Nexa Heavy" pitchFamily="2" charset="0"/>
                <a:sym typeface="Nexa Heavy" pitchFamily="2" charset="0"/>
              </a:rPr>
              <a:t>#8 </a:t>
            </a:r>
            <a:r>
              <a:rPr lang="ro-MD" altLang="en-US" sz="5566">
                <a:solidFill>
                  <a:schemeClr val="tx1"/>
                </a:solidFill>
                <a:latin typeface="Proxima Nova Th" pitchFamily="50" charset="0"/>
                <a:cs typeface="Nexa Heavy" pitchFamily="2" charset="0"/>
                <a:sym typeface="Nexa Heavy" pitchFamily="2" charset="0"/>
              </a:rPr>
              <a:t>Fă lucrurile simple să pară captivante</a:t>
            </a:r>
            <a:endParaRPr lang="en-US" altLang="en-US" sz="5566">
              <a:solidFill>
                <a:schemeClr val="tx1"/>
              </a:solidFill>
              <a:latin typeface="Proxima Nova Th" pitchFamily="50" charset="0"/>
              <a:cs typeface="Nexa Heavy" pitchFamily="2" charset="0"/>
              <a:sym typeface="Nexa Heavy" pitchFamily="2" charset="0"/>
            </a:endParaRPr>
          </a:p>
        </p:txBody>
      </p:sp>
      <p:sp>
        <p:nvSpPr>
          <p:cNvPr id="2" name="TextBox 1">
            <a:extLst>
              <a:ext uri="{FF2B5EF4-FFF2-40B4-BE49-F238E27FC236}">
                <a16:creationId xmlns:a16="http://schemas.microsoft.com/office/drawing/2014/main" id="{FE210DAA-2162-4EEA-98DC-7F1D017419C5}"/>
              </a:ext>
            </a:extLst>
          </p:cNvPr>
          <p:cNvSpPr txBox="1">
            <a:spLocks noChangeArrowheads="1"/>
          </p:cNvSpPr>
          <p:nvPr/>
        </p:nvSpPr>
        <p:spPr bwMode="auto">
          <a:xfrm>
            <a:off x="2753985" y="2477455"/>
            <a:ext cx="13914035" cy="811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en-US" altLang="en-US" sz="4675"/>
              <a:t>"Sandviș cu șuncă, ou și brânză pe pâine"</a:t>
            </a:r>
          </a:p>
        </p:txBody>
      </p:sp>
      <p:pic>
        <p:nvPicPr>
          <p:cNvPr id="90114" name="Picture 2">
            <a:extLst>
              <a:ext uri="{FF2B5EF4-FFF2-40B4-BE49-F238E27FC236}">
                <a16:creationId xmlns:a16="http://schemas.microsoft.com/office/drawing/2014/main" id="{BE052316-D02B-4B77-8F9F-7B159CCE34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6080" y="3698511"/>
            <a:ext cx="9075753" cy="680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0114"/>
                                        </p:tgtEl>
                                        <p:attrNameLst>
                                          <p:attrName>style.visibility</p:attrName>
                                        </p:attrNameLst>
                                      </p:cBhvr>
                                      <p:to>
                                        <p:strVal val="visible"/>
                                      </p:to>
                                    </p:set>
                                    <p:animEffect transition="in" filter="fade">
                                      <p:cBhvr>
                                        <p:cTn id="12" dur="500"/>
                                        <p:tgtEl>
                                          <p:spTgt spid="9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5">
            <a:extLst>
              <a:ext uri="{FF2B5EF4-FFF2-40B4-BE49-F238E27FC236}">
                <a16:creationId xmlns:a16="http://schemas.microsoft.com/office/drawing/2014/main" id="{7CEFD120-3244-4F56-B8D3-DEAA47FF13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Rectangle 1">
            <a:extLst>
              <a:ext uri="{FF2B5EF4-FFF2-40B4-BE49-F238E27FC236}">
                <a16:creationId xmlns:a16="http://schemas.microsoft.com/office/drawing/2014/main" id="{57E20030-5CEB-461E-8FF1-8F8B1DAD9447}"/>
              </a:ext>
            </a:extLst>
          </p:cNvPr>
          <p:cNvSpPr>
            <a:spLocks/>
          </p:cNvSpPr>
          <p:nvPr/>
        </p:nvSpPr>
        <p:spPr bwMode="auto">
          <a:xfrm>
            <a:off x="2169080" y="804025"/>
            <a:ext cx="15237581"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RO" altLang="en-US" sz="5566">
                <a:solidFill>
                  <a:schemeClr val="tx1"/>
                </a:solidFill>
                <a:latin typeface="Proxima Nova Th" pitchFamily="50" charset="0"/>
                <a:cs typeface="Nexa Heavy" pitchFamily="2" charset="0"/>
                <a:sym typeface="Nexa Heavy" pitchFamily="2" charset="0"/>
              </a:rPr>
              <a:t>#8 </a:t>
            </a:r>
            <a:r>
              <a:rPr lang="ro-MD" altLang="en-US" sz="5566">
                <a:solidFill>
                  <a:schemeClr val="tx1"/>
                </a:solidFill>
                <a:latin typeface="Proxima Nova Th" pitchFamily="50" charset="0"/>
                <a:cs typeface="Nexa Heavy" pitchFamily="2" charset="0"/>
                <a:sym typeface="Nexa Heavy" pitchFamily="2" charset="0"/>
              </a:rPr>
              <a:t>Fă lucrurile simple să pară captivante</a:t>
            </a:r>
            <a:endParaRPr lang="en-US" altLang="en-US" sz="5566">
              <a:solidFill>
                <a:schemeClr val="tx1"/>
              </a:solidFill>
              <a:latin typeface="Proxima Nova Th" pitchFamily="50" charset="0"/>
              <a:cs typeface="Nexa Heavy" pitchFamily="2" charset="0"/>
              <a:sym typeface="Nexa Heavy" pitchFamily="2" charset="0"/>
            </a:endParaRPr>
          </a:p>
        </p:txBody>
      </p:sp>
      <p:sp>
        <p:nvSpPr>
          <p:cNvPr id="2" name="TextBox 1">
            <a:extLst>
              <a:ext uri="{FF2B5EF4-FFF2-40B4-BE49-F238E27FC236}">
                <a16:creationId xmlns:a16="http://schemas.microsoft.com/office/drawing/2014/main" id="{83BDF709-9EAB-4340-BA89-666D0BD8CC08}"/>
              </a:ext>
            </a:extLst>
          </p:cNvPr>
          <p:cNvSpPr txBox="1">
            <a:spLocks noChangeArrowheads="1"/>
          </p:cNvSpPr>
          <p:nvPr/>
        </p:nvSpPr>
        <p:spPr bwMode="auto">
          <a:xfrm>
            <a:off x="2169081" y="2477455"/>
            <a:ext cx="15856062" cy="249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en-US" altLang="en-US" sz="3896" i="1"/>
              <a:t>„Sandwich-ul nostru pentru micul dejun începe cu șuncă </a:t>
            </a:r>
            <a:r>
              <a:rPr lang="ro-MD" altLang="en-US" sz="3896" i="1"/>
              <a:t>slab </a:t>
            </a:r>
            <a:r>
              <a:rPr lang="en-US" altLang="en-US" sz="3896" i="1"/>
              <a:t>afumată </a:t>
            </a:r>
            <a:r>
              <a:rPr lang="ro-MD" altLang="en-US" sz="3896" i="1"/>
              <a:t>pe</a:t>
            </a:r>
            <a:r>
              <a:rPr lang="en-US" altLang="en-US" sz="3896" i="1"/>
              <a:t> lemn și un ou proaspăt crăpat. Apoi adăugăm cheddar alb din Vermont pentru claritatea lui acută. În cele din urmă, punem la grătar totul pe pâinea integrală proaspăt coaptă pentru a scoate aromele</a:t>
            </a:r>
            <a:r>
              <a:rPr lang="ro-MD" altLang="en-US" sz="3896" i="1"/>
              <a:t> fine ale</a:t>
            </a:r>
            <a:r>
              <a:rPr lang="en-US" altLang="en-US" sz="3896" i="1"/>
              <a:t> nuci</a:t>
            </a:r>
            <a:r>
              <a:rPr lang="ro-MD" altLang="en-US" sz="3896" i="1"/>
              <a:t>lor</a:t>
            </a:r>
            <a:r>
              <a:rPr lang="en-US" altLang="en-US" sz="3896" i="1"/>
              <a:t>”</a:t>
            </a:r>
          </a:p>
        </p:txBody>
      </p:sp>
      <p:pic>
        <p:nvPicPr>
          <p:cNvPr id="119810" name="Picture 2" descr="Panino Italiano | My Meals are on Wheels">
            <a:extLst>
              <a:ext uri="{FF2B5EF4-FFF2-40B4-BE49-F238E27FC236}">
                <a16:creationId xmlns:a16="http://schemas.microsoft.com/office/drawing/2014/main" id="{D65D83EC-9A75-4834-B73A-9FF0411036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4533" y="5315394"/>
            <a:ext cx="8946757" cy="5993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9810"/>
                                        </p:tgtEl>
                                        <p:attrNameLst>
                                          <p:attrName>style.visibility</p:attrName>
                                        </p:attrNameLst>
                                      </p:cBhvr>
                                      <p:to>
                                        <p:strVal val="visible"/>
                                      </p:to>
                                    </p:set>
                                    <p:animEffect transition="in" filter="fade">
                                      <p:cBhvr>
                                        <p:cTn id="12" dur="500"/>
                                        <p:tgtEl>
                                          <p:spTgt spid="119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
            <a:extLst>
              <a:ext uri="{FF2B5EF4-FFF2-40B4-BE49-F238E27FC236}">
                <a16:creationId xmlns:a16="http://schemas.microsoft.com/office/drawing/2014/main" id="{B7E40BE8-0419-4B72-9CC1-BF8641A4BFC2}"/>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63491" name="Picture 5">
            <a:extLst>
              <a:ext uri="{FF2B5EF4-FFF2-40B4-BE49-F238E27FC236}">
                <a16:creationId xmlns:a16="http://schemas.microsoft.com/office/drawing/2014/main" id="{C6347543-7059-49B6-9EFA-9A60883B8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Rectangle 1">
            <a:extLst>
              <a:ext uri="{FF2B5EF4-FFF2-40B4-BE49-F238E27FC236}">
                <a16:creationId xmlns:a16="http://schemas.microsoft.com/office/drawing/2014/main" id="{A45A9212-1073-45F4-9715-113D0EE24A68}"/>
              </a:ext>
            </a:extLst>
          </p:cNvPr>
          <p:cNvSpPr>
            <a:spLocks/>
          </p:cNvSpPr>
          <p:nvPr/>
        </p:nvSpPr>
        <p:spPr bwMode="auto">
          <a:xfrm>
            <a:off x="2163779" y="735108"/>
            <a:ext cx="15237583"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RO" altLang="en-US" sz="5566">
                <a:solidFill>
                  <a:schemeClr val="tx1"/>
                </a:solidFill>
                <a:latin typeface="Proxima Nova Th" pitchFamily="50" charset="0"/>
                <a:cs typeface="Nexa Heavy" pitchFamily="2" charset="0"/>
                <a:sym typeface="Nexa Heavy" pitchFamily="2" charset="0"/>
              </a:rPr>
              <a:t>#9 Folosește </a:t>
            </a:r>
            <a:r>
              <a:rPr lang="ro-MD" altLang="en-US" sz="5566">
                <a:solidFill>
                  <a:schemeClr val="tx1"/>
                </a:solidFill>
                <a:latin typeface="Proxima Nova Th" pitchFamily="50" charset="0"/>
                <a:cs typeface="Nexa Heavy" pitchFamily="2" charset="0"/>
                <a:sym typeface="Nexa Heavy" pitchFamily="2" charset="0"/>
              </a:rPr>
              <a:t>stimuli psihologici</a:t>
            </a:r>
            <a:endParaRPr lang="en-US" altLang="en-US" sz="5566">
              <a:solidFill>
                <a:schemeClr val="tx1"/>
              </a:solidFill>
              <a:latin typeface="Proxima Nova Th" pitchFamily="50" charset="0"/>
              <a:cs typeface="Nexa Heavy" pitchFamily="2" charset="0"/>
              <a:sym typeface="Nexa Heavy" pitchFamily="2" charset="0"/>
            </a:endParaRPr>
          </a:p>
        </p:txBody>
      </p:sp>
      <p:sp>
        <p:nvSpPr>
          <p:cNvPr id="3" name="TextBox 2">
            <a:extLst>
              <a:ext uri="{FF2B5EF4-FFF2-40B4-BE49-F238E27FC236}">
                <a16:creationId xmlns:a16="http://schemas.microsoft.com/office/drawing/2014/main" id="{D7A68E2B-43A7-4074-9D25-A58083308069}"/>
              </a:ext>
            </a:extLst>
          </p:cNvPr>
          <p:cNvSpPr txBox="1">
            <a:spLocks noChangeArrowheads="1"/>
          </p:cNvSpPr>
          <p:nvPr/>
        </p:nvSpPr>
        <p:spPr bwMode="auto">
          <a:xfrm>
            <a:off x="2587879" y="2855611"/>
            <a:ext cx="6531150" cy="684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it-IT" altLang="en-US" sz="4898" b="1">
                <a:solidFill>
                  <a:schemeClr val="tx1"/>
                </a:solidFill>
              </a:rPr>
              <a:t>Cuvinte cheie pentru a introduce nout</a:t>
            </a:r>
            <a:r>
              <a:rPr lang="ro-MD" altLang="en-US" sz="4898" b="1">
                <a:solidFill>
                  <a:schemeClr val="tx1"/>
                </a:solidFill>
              </a:rPr>
              <a:t>ăț</a:t>
            </a:r>
            <a:r>
              <a:rPr lang="it-IT" altLang="en-US" sz="4898" b="1">
                <a:solidFill>
                  <a:schemeClr val="tx1"/>
                </a:solidFill>
              </a:rPr>
              <a:t>i: </a:t>
            </a:r>
            <a:endParaRPr lang="it-IT" altLang="en-US" sz="4898">
              <a:solidFill>
                <a:schemeClr val="tx1"/>
              </a:solidFill>
            </a:endParaRPr>
          </a:p>
          <a:p>
            <a:r>
              <a:rPr lang="ro-MD" altLang="en-US" sz="4898">
                <a:solidFill>
                  <a:schemeClr val="accent2"/>
                </a:solidFill>
              </a:rPr>
              <a:t> - </a:t>
            </a:r>
            <a:r>
              <a:rPr lang="it-IT" altLang="en-US" sz="4898">
                <a:solidFill>
                  <a:schemeClr val="accent2"/>
                </a:solidFill>
              </a:rPr>
              <a:t>apari</a:t>
            </a:r>
            <a:r>
              <a:rPr lang="ro-MD" altLang="en-US" sz="4898">
                <a:solidFill>
                  <a:schemeClr val="accent2"/>
                </a:solidFill>
              </a:rPr>
              <a:t>ț</a:t>
            </a:r>
            <a:r>
              <a:rPr lang="it-IT" altLang="en-US" sz="4898">
                <a:solidFill>
                  <a:schemeClr val="accent2"/>
                </a:solidFill>
              </a:rPr>
              <a:t>ie</a:t>
            </a:r>
          </a:p>
          <a:p>
            <a:r>
              <a:rPr lang="ro-MD" altLang="en-US" sz="4898">
                <a:solidFill>
                  <a:schemeClr val="accent2"/>
                </a:solidFill>
              </a:rPr>
              <a:t> - </a:t>
            </a:r>
            <a:r>
              <a:rPr lang="it-IT" altLang="en-US" sz="4898">
                <a:solidFill>
                  <a:schemeClr val="accent2"/>
                </a:solidFill>
              </a:rPr>
              <a:t>inova</a:t>
            </a:r>
            <a:r>
              <a:rPr lang="ro-MD" altLang="en-US" sz="4898">
                <a:solidFill>
                  <a:schemeClr val="accent2"/>
                </a:solidFill>
              </a:rPr>
              <a:t>ț</a:t>
            </a:r>
            <a:r>
              <a:rPr lang="it-IT" altLang="en-US" sz="4898">
                <a:solidFill>
                  <a:schemeClr val="accent2"/>
                </a:solidFill>
              </a:rPr>
              <a:t>ie</a:t>
            </a:r>
          </a:p>
          <a:p>
            <a:r>
              <a:rPr lang="ro-MD" altLang="en-US" sz="4898">
                <a:solidFill>
                  <a:schemeClr val="accent2"/>
                </a:solidFill>
              </a:rPr>
              <a:t>- </a:t>
            </a:r>
            <a:r>
              <a:rPr lang="it-IT" altLang="en-US" sz="4898">
                <a:solidFill>
                  <a:schemeClr val="accent2"/>
                </a:solidFill>
              </a:rPr>
              <a:t>descoperire</a:t>
            </a:r>
          </a:p>
          <a:p>
            <a:r>
              <a:rPr lang="ro-MD" altLang="en-US" sz="4898">
                <a:solidFill>
                  <a:schemeClr val="accent2"/>
                </a:solidFill>
              </a:rPr>
              <a:t>- </a:t>
            </a:r>
            <a:r>
              <a:rPr lang="it-IT" altLang="en-US" sz="4898">
                <a:solidFill>
                  <a:schemeClr val="accent2"/>
                </a:solidFill>
              </a:rPr>
              <a:t>schimbare</a:t>
            </a:r>
          </a:p>
          <a:p>
            <a:r>
              <a:rPr lang="ro-MD" altLang="en-US" sz="4898">
                <a:solidFill>
                  <a:schemeClr val="accent2"/>
                </a:solidFill>
              </a:rPr>
              <a:t>- î</a:t>
            </a:r>
            <a:r>
              <a:rPr lang="it-IT" altLang="en-US" sz="4898">
                <a:solidFill>
                  <a:schemeClr val="accent2"/>
                </a:solidFill>
              </a:rPr>
              <a:t>n premiera</a:t>
            </a:r>
          </a:p>
          <a:p>
            <a:r>
              <a:rPr lang="ro-MD" altLang="en-US" sz="4898">
                <a:solidFill>
                  <a:schemeClr val="accent2"/>
                </a:solidFill>
              </a:rPr>
              <a:t>- v</a:t>
            </a:r>
            <a:r>
              <a:rPr lang="it-IT" altLang="en-US" sz="4898">
                <a:solidFill>
                  <a:schemeClr val="accent2"/>
                </a:solidFill>
              </a:rPr>
              <a:t>este</a:t>
            </a:r>
          </a:p>
          <a:p>
            <a:endParaRPr lang="en-US" altLang="en-US" sz="4675"/>
          </a:p>
        </p:txBody>
      </p:sp>
      <p:sp>
        <p:nvSpPr>
          <p:cNvPr id="4" name="TextBox 3">
            <a:extLst>
              <a:ext uri="{FF2B5EF4-FFF2-40B4-BE49-F238E27FC236}">
                <a16:creationId xmlns:a16="http://schemas.microsoft.com/office/drawing/2014/main" id="{5BE5DB08-CBE5-4585-A18F-B4324BC230BC}"/>
              </a:ext>
            </a:extLst>
          </p:cNvPr>
          <p:cNvSpPr txBox="1">
            <a:spLocks noChangeArrowheads="1"/>
          </p:cNvSpPr>
          <p:nvPr/>
        </p:nvSpPr>
        <p:spPr bwMode="auto">
          <a:xfrm>
            <a:off x="10228758" y="2862679"/>
            <a:ext cx="7888272" cy="759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en-US" altLang="en-US" sz="4898" b="1">
                <a:solidFill>
                  <a:schemeClr val="tx1"/>
                </a:solidFill>
              </a:rPr>
              <a:t>Cuvinte cheie pentru a induce ideea de exclusivitate:</a:t>
            </a:r>
            <a:endParaRPr lang="en-US" altLang="en-US" sz="4898">
              <a:solidFill>
                <a:schemeClr val="tx1"/>
              </a:solidFill>
            </a:endParaRPr>
          </a:p>
          <a:p>
            <a:r>
              <a:rPr lang="ro-MD" altLang="en-US" sz="4898">
                <a:solidFill>
                  <a:schemeClr val="accent2"/>
                </a:solidFill>
              </a:rPr>
              <a:t>- </a:t>
            </a:r>
            <a:r>
              <a:rPr lang="en-US" altLang="en-US" sz="4898">
                <a:solidFill>
                  <a:schemeClr val="accent2"/>
                </a:solidFill>
              </a:rPr>
              <a:t>limitat</a:t>
            </a:r>
          </a:p>
          <a:p>
            <a:r>
              <a:rPr lang="ro-MD" altLang="en-US" sz="4898">
                <a:solidFill>
                  <a:schemeClr val="accent2"/>
                </a:solidFill>
              </a:rPr>
              <a:t>- </a:t>
            </a:r>
            <a:r>
              <a:rPr lang="en-US" altLang="en-US" sz="4898">
                <a:solidFill>
                  <a:schemeClr val="accent2"/>
                </a:solidFill>
              </a:rPr>
              <a:t>special</a:t>
            </a:r>
          </a:p>
          <a:p>
            <a:r>
              <a:rPr lang="ro-MD" altLang="en-US" sz="4898">
                <a:solidFill>
                  <a:schemeClr val="accent2"/>
                </a:solidFill>
              </a:rPr>
              <a:t> -</a:t>
            </a:r>
            <a:r>
              <a:rPr lang="en-US" altLang="en-US" sz="4898">
                <a:solidFill>
                  <a:schemeClr val="accent2"/>
                </a:solidFill>
              </a:rPr>
              <a:t>secret</a:t>
            </a:r>
          </a:p>
          <a:p>
            <a:r>
              <a:rPr lang="ro-MD" altLang="en-US" sz="4898">
                <a:solidFill>
                  <a:schemeClr val="accent2"/>
                </a:solidFill>
              </a:rPr>
              <a:t>- </a:t>
            </a:r>
            <a:r>
              <a:rPr lang="en-US" altLang="en-US" sz="4898">
                <a:solidFill>
                  <a:schemeClr val="accent2"/>
                </a:solidFill>
              </a:rPr>
              <a:t>interzis</a:t>
            </a:r>
          </a:p>
          <a:p>
            <a:r>
              <a:rPr lang="ro-MD" altLang="en-US" sz="4898">
                <a:solidFill>
                  <a:schemeClr val="accent2"/>
                </a:solidFill>
              </a:rPr>
              <a:t>- </a:t>
            </a:r>
            <a:r>
              <a:rPr lang="en-US" altLang="en-US" sz="4898">
                <a:solidFill>
                  <a:schemeClr val="accent2"/>
                </a:solidFill>
              </a:rPr>
              <a:t>tenta</a:t>
            </a:r>
            <a:r>
              <a:rPr lang="ro-MD" altLang="en-US" sz="4898">
                <a:solidFill>
                  <a:schemeClr val="accent2"/>
                </a:solidFill>
              </a:rPr>
              <a:t>ț</a:t>
            </a:r>
            <a:r>
              <a:rPr lang="en-US" altLang="en-US" sz="4898">
                <a:solidFill>
                  <a:schemeClr val="accent2"/>
                </a:solidFill>
              </a:rPr>
              <a:t>ie</a:t>
            </a:r>
          </a:p>
          <a:p>
            <a:r>
              <a:rPr lang="ro-MD" altLang="en-US" sz="4898">
                <a:solidFill>
                  <a:schemeClr val="accent2"/>
                </a:solidFill>
              </a:rPr>
              <a:t>- n</a:t>
            </a:r>
            <a:r>
              <a:rPr lang="en-US" altLang="en-US" sz="4898">
                <a:solidFill>
                  <a:schemeClr val="accent2"/>
                </a:solidFill>
              </a:rPr>
              <a:t>iciodat</a:t>
            </a:r>
            <a:r>
              <a:rPr lang="ro-MD" altLang="en-US" sz="4898">
                <a:solidFill>
                  <a:schemeClr val="accent2"/>
                </a:solidFill>
              </a:rPr>
              <a:t>ă</a:t>
            </a:r>
          </a:p>
          <a:p>
            <a:r>
              <a:rPr lang="ro-MD" altLang="en-US" sz="4898">
                <a:solidFill>
                  <a:schemeClr val="accent2"/>
                </a:solidFill>
              </a:rPr>
              <a:t>- unic</a:t>
            </a:r>
            <a:endParaRPr lang="en-US" altLang="en-US" sz="4898">
              <a:solidFill>
                <a:schemeClr val="accent2"/>
              </a:solidFill>
            </a:endParaRPr>
          </a:p>
          <a:p>
            <a:endParaRPr lang="en-US" altLang="en-US" sz="4675"/>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fade">
                                      <p:cBhvr>
                                        <p:cTn id="37" dur="500"/>
                                        <p:tgtEl>
                                          <p:spTgt spid="4">
                                            <p:txEl>
                                              <p:pRg st="1" end="1"/>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animEffect transition="in" filter="fade">
                                      <p:cBhvr>
                                        <p:cTn id="40" dur="500"/>
                                        <p:tgtEl>
                                          <p:spTgt spid="4">
                                            <p:txEl>
                                              <p:pRg st="2" end="2"/>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Effect transition="in" filter="fade">
                                      <p:cBhvr>
                                        <p:cTn id="43" dur="500"/>
                                        <p:tgtEl>
                                          <p:spTgt spid="4">
                                            <p:txEl>
                                              <p:pRg st="3" end="3"/>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4">
                                            <p:txEl>
                                              <p:pRg st="4" end="4"/>
                                            </p:txEl>
                                          </p:spTgt>
                                        </p:tgtEl>
                                        <p:attrNameLst>
                                          <p:attrName>style.visibility</p:attrName>
                                        </p:attrNameLst>
                                      </p:cBhvr>
                                      <p:to>
                                        <p:strVal val="visible"/>
                                      </p:to>
                                    </p:set>
                                    <p:animEffect transition="in" filter="fade">
                                      <p:cBhvr>
                                        <p:cTn id="46" dur="500"/>
                                        <p:tgtEl>
                                          <p:spTgt spid="4">
                                            <p:txEl>
                                              <p:pRg st="4" end="4"/>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500"/>
                                        <p:tgtEl>
                                          <p:spTgt spid="4">
                                            <p:txEl>
                                              <p:pRg st="5" end="5"/>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4">
                                            <p:txEl>
                                              <p:pRg st="6" end="6"/>
                                            </p:txEl>
                                          </p:spTgt>
                                        </p:tgtEl>
                                        <p:attrNameLst>
                                          <p:attrName>style.visibility</p:attrName>
                                        </p:attrNameLst>
                                      </p:cBhvr>
                                      <p:to>
                                        <p:strVal val="visible"/>
                                      </p:to>
                                    </p:set>
                                    <p:animEffect transition="in" filter="fade">
                                      <p:cBhvr>
                                        <p:cTn id="52" dur="500"/>
                                        <p:tgtEl>
                                          <p:spTgt spid="4">
                                            <p:txEl>
                                              <p:pRg st="6" end="6"/>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4">
                                            <p:txEl>
                                              <p:pRg st="7" end="7"/>
                                            </p:txEl>
                                          </p:spTgt>
                                        </p:tgtEl>
                                        <p:attrNameLst>
                                          <p:attrName>style.visibility</p:attrName>
                                        </p:attrNameLst>
                                      </p:cBhvr>
                                      <p:to>
                                        <p:strVal val="visible"/>
                                      </p:to>
                                    </p:set>
                                    <p:animEffect transition="in" filter="fade">
                                      <p:cBhvr>
                                        <p:cTn id="55"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a:extLst>
              <a:ext uri="{FF2B5EF4-FFF2-40B4-BE49-F238E27FC236}">
                <a16:creationId xmlns:a16="http://schemas.microsoft.com/office/drawing/2014/main" id="{12D8687A-8094-40D8-AA94-B97335744C5D}"/>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65539" name="Picture 5">
            <a:extLst>
              <a:ext uri="{FF2B5EF4-FFF2-40B4-BE49-F238E27FC236}">
                <a16:creationId xmlns:a16="http://schemas.microsoft.com/office/drawing/2014/main" id="{41DCF6AE-5446-4B0E-813E-1E9EBA423B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FD084905-7174-4AB3-A56E-385A61ED5305}"/>
              </a:ext>
            </a:extLst>
          </p:cNvPr>
          <p:cNvSpPr txBox="1">
            <a:spLocks noChangeArrowheads="1"/>
          </p:cNvSpPr>
          <p:nvPr/>
        </p:nvSpPr>
        <p:spPr bwMode="auto">
          <a:xfrm>
            <a:off x="2587879" y="2855611"/>
            <a:ext cx="6531150" cy="684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en-US" altLang="en-US" sz="4898" b="1">
                <a:solidFill>
                  <a:schemeClr val="tx1"/>
                </a:solidFill>
              </a:rPr>
              <a:t>Cuvinte cheie pentru a induce o urgen</a:t>
            </a:r>
            <a:r>
              <a:rPr lang="ro-MD" altLang="en-US" sz="4898" b="1">
                <a:solidFill>
                  <a:schemeClr val="tx1"/>
                </a:solidFill>
              </a:rPr>
              <a:t>ță</a:t>
            </a:r>
            <a:r>
              <a:rPr lang="en-US" altLang="en-US" sz="4898" b="1">
                <a:solidFill>
                  <a:schemeClr val="tx1"/>
                </a:solidFill>
              </a:rPr>
              <a:t>:</a:t>
            </a:r>
            <a:endParaRPr lang="en-US" altLang="en-US" sz="4898">
              <a:solidFill>
                <a:schemeClr val="tx1"/>
              </a:solidFill>
            </a:endParaRPr>
          </a:p>
          <a:p>
            <a:r>
              <a:rPr lang="ro-MD" altLang="en-US" sz="4898">
                <a:solidFill>
                  <a:schemeClr val="accent2"/>
                </a:solidFill>
              </a:rPr>
              <a:t>- </a:t>
            </a:r>
            <a:r>
              <a:rPr lang="en-US" altLang="en-US" sz="4898">
                <a:solidFill>
                  <a:schemeClr val="accent2"/>
                </a:solidFill>
              </a:rPr>
              <a:t>acum</a:t>
            </a:r>
          </a:p>
          <a:p>
            <a:r>
              <a:rPr lang="ro-MD" altLang="en-US" sz="4898">
                <a:solidFill>
                  <a:schemeClr val="accent2"/>
                </a:solidFill>
              </a:rPr>
              <a:t>- </a:t>
            </a:r>
            <a:r>
              <a:rPr lang="en-US" altLang="en-US" sz="4898">
                <a:solidFill>
                  <a:schemeClr val="accent2"/>
                </a:solidFill>
              </a:rPr>
              <a:t>descoper</a:t>
            </a:r>
            <a:r>
              <a:rPr lang="ro-MD" altLang="en-US" sz="4898">
                <a:solidFill>
                  <a:schemeClr val="accent2"/>
                </a:solidFill>
              </a:rPr>
              <a:t>ă</a:t>
            </a:r>
            <a:endParaRPr lang="en-US" altLang="en-US" sz="4898">
              <a:solidFill>
                <a:schemeClr val="accent2"/>
              </a:solidFill>
            </a:endParaRPr>
          </a:p>
          <a:p>
            <a:r>
              <a:rPr lang="ro-MD" altLang="en-US" sz="4898">
                <a:solidFill>
                  <a:schemeClr val="accent2"/>
                </a:solidFill>
              </a:rPr>
              <a:t>- </a:t>
            </a:r>
            <a:r>
              <a:rPr lang="en-US" altLang="en-US" sz="4898">
                <a:solidFill>
                  <a:schemeClr val="accent2"/>
                </a:solidFill>
              </a:rPr>
              <a:t>afl</a:t>
            </a:r>
            <a:r>
              <a:rPr lang="ro-MD" altLang="en-US" sz="4898">
                <a:solidFill>
                  <a:schemeClr val="accent2"/>
                </a:solidFill>
              </a:rPr>
              <a:t>ă</a:t>
            </a:r>
            <a:endParaRPr lang="en-US" altLang="en-US" sz="4898">
              <a:solidFill>
                <a:schemeClr val="accent2"/>
              </a:solidFill>
            </a:endParaRPr>
          </a:p>
          <a:p>
            <a:r>
              <a:rPr lang="ro-MD" altLang="en-US" sz="4898">
                <a:solidFill>
                  <a:schemeClr val="accent2"/>
                </a:solidFill>
              </a:rPr>
              <a:t>- </a:t>
            </a:r>
            <a:r>
              <a:rPr lang="en-US" altLang="en-US" sz="4898">
                <a:solidFill>
                  <a:schemeClr val="accent2"/>
                </a:solidFill>
              </a:rPr>
              <a:t>gr</a:t>
            </a:r>
            <a:r>
              <a:rPr lang="ro-MD" altLang="en-US" sz="4898">
                <a:solidFill>
                  <a:schemeClr val="accent2"/>
                </a:solidFill>
              </a:rPr>
              <a:t>ă</a:t>
            </a:r>
            <a:r>
              <a:rPr lang="en-US" altLang="en-US" sz="4898">
                <a:solidFill>
                  <a:schemeClr val="accent2"/>
                </a:solidFill>
              </a:rPr>
              <a:t>be</a:t>
            </a:r>
            <a:r>
              <a:rPr lang="ro-MD" altLang="en-US" sz="4898">
                <a:solidFill>
                  <a:schemeClr val="accent2"/>
                </a:solidFill>
              </a:rPr>
              <a:t>ș</a:t>
            </a:r>
            <a:r>
              <a:rPr lang="en-US" altLang="en-US" sz="4898">
                <a:solidFill>
                  <a:schemeClr val="accent2"/>
                </a:solidFill>
              </a:rPr>
              <a:t>te-te</a:t>
            </a:r>
          </a:p>
          <a:p>
            <a:r>
              <a:rPr lang="ro-MD" altLang="en-US" sz="4898">
                <a:solidFill>
                  <a:schemeClr val="accent2"/>
                </a:solidFill>
              </a:rPr>
              <a:t>- </a:t>
            </a:r>
            <a:r>
              <a:rPr lang="en-US" altLang="en-US" sz="4898">
                <a:solidFill>
                  <a:schemeClr val="accent2"/>
                </a:solidFill>
              </a:rPr>
              <a:t>rezultate</a:t>
            </a:r>
          </a:p>
          <a:p>
            <a:r>
              <a:rPr lang="ro-MD" altLang="en-US" sz="4898">
                <a:solidFill>
                  <a:schemeClr val="accent2"/>
                </a:solidFill>
              </a:rPr>
              <a:t>- r</a:t>
            </a:r>
            <a:r>
              <a:rPr lang="en-US" altLang="en-US" sz="4898">
                <a:solidFill>
                  <a:schemeClr val="accent2"/>
                </a:solidFill>
              </a:rPr>
              <a:t>epede</a:t>
            </a:r>
          </a:p>
          <a:p>
            <a:endParaRPr lang="en-US" altLang="en-US" sz="4675"/>
          </a:p>
        </p:txBody>
      </p:sp>
      <p:sp>
        <p:nvSpPr>
          <p:cNvPr id="4" name="TextBox 3">
            <a:extLst>
              <a:ext uri="{FF2B5EF4-FFF2-40B4-BE49-F238E27FC236}">
                <a16:creationId xmlns:a16="http://schemas.microsoft.com/office/drawing/2014/main" id="{01908997-A290-4345-9262-2123F9F9DBB0}"/>
              </a:ext>
            </a:extLst>
          </p:cNvPr>
          <p:cNvSpPr txBox="1">
            <a:spLocks noChangeArrowheads="1"/>
          </p:cNvSpPr>
          <p:nvPr/>
        </p:nvSpPr>
        <p:spPr bwMode="auto">
          <a:xfrm>
            <a:off x="10228758" y="2862680"/>
            <a:ext cx="7888272" cy="684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it-IT" altLang="en-US" sz="4898" b="1">
                <a:solidFill>
                  <a:schemeClr val="tx1"/>
                </a:solidFill>
              </a:rPr>
              <a:t>Cuvinte cheie pentru a induce ideea de siguran</a:t>
            </a:r>
            <a:r>
              <a:rPr lang="ro-MD" altLang="en-US" sz="4898" b="1">
                <a:solidFill>
                  <a:schemeClr val="tx1"/>
                </a:solidFill>
              </a:rPr>
              <a:t>ță</a:t>
            </a:r>
            <a:r>
              <a:rPr lang="it-IT" altLang="en-US" sz="4898" b="1">
                <a:solidFill>
                  <a:schemeClr val="tx1"/>
                </a:solidFill>
              </a:rPr>
              <a:t>: </a:t>
            </a:r>
            <a:endParaRPr lang="it-IT" altLang="en-US" sz="4898">
              <a:solidFill>
                <a:schemeClr val="tx1"/>
              </a:solidFill>
            </a:endParaRPr>
          </a:p>
          <a:p>
            <a:r>
              <a:rPr lang="ro-MD" altLang="en-US" sz="4898">
                <a:solidFill>
                  <a:schemeClr val="accent2"/>
                </a:solidFill>
              </a:rPr>
              <a:t>- </a:t>
            </a:r>
            <a:r>
              <a:rPr lang="it-IT" altLang="en-US" sz="4898">
                <a:solidFill>
                  <a:schemeClr val="accent2"/>
                </a:solidFill>
              </a:rPr>
              <a:t>garan</a:t>
            </a:r>
            <a:r>
              <a:rPr lang="ro-MD" altLang="en-US" sz="4898">
                <a:solidFill>
                  <a:schemeClr val="accent2"/>
                </a:solidFill>
              </a:rPr>
              <a:t>ț</a:t>
            </a:r>
            <a:r>
              <a:rPr lang="it-IT" altLang="en-US" sz="4898">
                <a:solidFill>
                  <a:schemeClr val="accent2"/>
                </a:solidFill>
              </a:rPr>
              <a:t>ie</a:t>
            </a:r>
          </a:p>
          <a:p>
            <a:r>
              <a:rPr lang="ro-MD" altLang="en-US" sz="4898">
                <a:solidFill>
                  <a:schemeClr val="accent2"/>
                </a:solidFill>
              </a:rPr>
              <a:t>- </a:t>
            </a:r>
            <a:r>
              <a:rPr lang="it-IT" altLang="en-US" sz="4898">
                <a:solidFill>
                  <a:schemeClr val="accent2"/>
                </a:solidFill>
              </a:rPr>
              <a:t>asigurare</a:t>
            </a:r>
          </a:p>
          <a:p>
            <a:r>
              <a:rPr lang="ro-MD" altLang="en-US" sz="4898">
                <a:solidFill>
                  <a:schemeClr val="accent2"/>
                </a:solidFill>
              </a:rPr>
              <a:t>- </a:t>
            </a:r>
            <a:r>
              <a:rPr lang="it-IT" altLang="en-US" sz="4898">
                <a:solidFill>
                  <a:schemeClr val="accent2"/>
                </a:solidFill>
              </a:rPr>
              <a:t>u</a:t>
            </a:r>
            <a:r>
              <a:rPr lang="ro-MD" altLang="en-US" sz="4898">
                <a:solidFill>
                  <a:schemeClr val="accent2"/>
                </a:solidFill>
              </a:rPr>
              <a:t>ș</a:t>
            </a:r>
            <a:r>
              <a:rPr lang="it-IT" altLang="en-US" sz="4898">
                <a:solidFill>
                  <a:schemeClr val="accent2"/>
                </a:solidFill>
              </a:rPr>
              <a:t>or</a:t>
            </a:r>
          </a:p>
          <a:p>
            <a:r>
              <a:rPr lang="ro-MD" altLang="en-US" sz="4898">
                <a:solidFill>
                  <a:schemeClr val="accent2"/>
                </a:solidFill>
              </a:rPr>
              <a:t>- </a:t>
            </a:r>
            <a:r>
              <a:rPr lang="it-IT" altLang="en-US" sz="4898">
                <a:solidFill>
                  <a:schemeClr val="accent2"/>
                </a:solidFill>
              </a:rPr>
              <a:t>dovedit</a:t>
            </a:r>
          </a:p>
          <a:p>
            <a:r>
              <a:rPr lang="ro-MD" altLang="en-US" sz="4898">
                <a:solidFill>
                  <a:schemeClr val="accent2"/>
                </a:solidFill>
              </a:rPr>
              <a:t>- </a:t>
            </a:r>
            <a:r>
              <a:rPr lang="it-IT" altLang="en-US" sz="4898">
                <a:solidFill>
                  <a:schemeClr val="accent2"/>
                </a:solidFill>
              </a:rPr>
              <a:t>sigur</a:t>
            </a:r>
          </a:p>
          <a:p>
            <a:r>
              <a:rPr lang="ro-MD" altLang="en-US" sz="4898">
                <a:solidFill>
                  <a:schemeClr val="accent2"/>
                </a:solidFill>
              </a:rPr>
              <a:t>- </a:t>
            </a:r>
            <a:r>
              <a:rPr lang="it-IT" altLang="en-US" sz="4898">
                <a:solidFill>
                  <a:schemeClr val="accent2"/>
                </a:solidFill>
              </a:rPr>
              <a:t>testat</a:t>
            </a:r>
          </a:p>
          <a:p>
            <a:endParaRPr lang="en-US" altLang="en-US" sz="4675"/>
          </a:p>
        </p:txBody>
      </p:sp>
      <p:sp>
        <p:nvSpPr>
          <p:cNvPr id="65542" name="Rectangle 1">
            <a:extLst>
              <a:ext uri="{FF2B5EF4-FFF2-40B4-BE49-F238E27FC236}">
                <a16:creationId xmlns:a16="http://schemas.microsoft.com/office/drawing/2014/main" id="{71132607-43FD-4496-A685-7519DCAE2BD3}"/>
              </a:ext>
            </a:extLst>
          </p:cNvPr>
          <p:cNvSpPr>
            <a:spLocks/>
          </p:cNvSpPr>
          <p:nvPr/>
        </p:nvSpPr>
        <p:spPr bwMode="auto">
          <a:xfrm>
            <a:off x="2163779" y="735108"/>
            <a:ext cx="15237583"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RO" altLang="en-US" sz="5566">
                <a:solidFill>
                  <a:schemeClr val="tx1"/>
                </a:solidFill>
                <a:latin typeface="Proxima Nova Th" pitchFamily="50" charset="0"/>
                <a:cs typeface="Nexa Heavy" pitchFamily="2" charset="0"/>
                <a:sym typeface="Nexa Heavy" pitchFamily="2" charset="0"/>
              </a:rPr>
              <a:t>#9 Folosește </a:t>
            </a:r>
            <a:r>
              <a:rPr lang="ro-MD" altLang="en-US" sz="5566">
                <a:solidFill>
                  <a:schemeClr val="tx1"/>
                </a:solidFill>
                <a:latin typeface="Proxima Nova Th" pitchFamily="50" charset="0"/>
                <a:cs typeface="Nexa Heavy" pitchFamily="2" charset="0"/>
                <a:sym typeface="Nexa Heavy" pitchFamily="2" charset="0"/>
              </a:rPr>
              <a:t>stimuli psihologici</a:t>
            </a:r>
            <a:endParaRPr lang="en-US" altLang="en-US" sz="5566">
              <a:solidFill>
                <a:schemeClr val="tx1"/>
              </a:solidFill>
              <a:latin typeface="Proxima Nova Th" pitchFamily="50" charset="0"/>
              <a:cs typeface="Nexa Heavy" pitchFamily="2" charset="0"/>
              <a:sym typeface="Nexa Heavy" pitchFamily="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500"/>
                                        <p:tgtEl>
                                          <p:spTgt spid="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fade">
                                      <p:cBhvr>
                                        <p:cTn id="37" dur="500"/>
                                        <p:tgtEl>
                                          <p:spTgt spid="4">
                                            <p:txEl>
                                              <p:pRg st="1" end="1"/>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animEffect transition="in" filter="fade">
                                      <p:cBhvr>
                                        <p:cTn id="40" dur="500"/>
                                        <p:tgtEl>
                                          <p:spTgt spid="4">
                                            <p:txEl>
                                              <p:pRg st="2" end="2"/>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Effect transition="in" filter="fade">
                                      <p:cBhvr>
                                        <p:cTn id="43" dur="500"/>
                                        <p:tgtEl>
                                          <p:spTgt spid="4">
                                            <p:txEl>
                                              <p:pRg st="3" end="3"/>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4">
                                            <p:txEl>
                                              <p:pRg st="4" end="4"/>
                                            </p:txEl>
                                          </p:spTgt>
                                        </p:tgtEl>
                                        <p:attrNameLst>
                                          <p:attrName>style.visibility</p:attrName>
                                        </p:attrNameLst>
                                      </p:cBhvr>
                                      <p:to>
                                        <p:strVal val="visible"/>
                                      </p:to>
                                    </p:set>
                                    <p:animEffect transition="in" filter="fade">
                                      <p:cBhvr>
                                        <p:cTn id="46" dur="500"/>
                                        <p:tgtEl>
                                          <p:spTgt spid="4">
                                            <p:txEl>
                                              <p:pRg st="4" end="4"/>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500"/>
                                        <p:tgtEl>
                                          <p:spTgt spid="4">
                                            <p:txEl>
                                              <p:pRg st="5" end="5"/>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4">
                                            <p:txEl>
                                              <p:pRg st="6" end="6"/>
                                            </p:txEl>
                                          </p:spTgt>
                                        </p:tgtEl>
                                        <p:attrNameLst>
                                          <p:attrName>style.visibility</p:attrName>
                                        </p:attrNameLst>
                                      </p:cBhvr>
                                      <p:to>
                                        <p:strVal val="visible"/>
                                      </p:to>
                                    </p:set>
                                    <p:animEffect transition="in" filter="fade">
                                      <p:cBhvr>
                                        <p:cTn id="5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
            <a:extLst>
              <a:ext uri="{FF2B5EF4-FFF2-40B4-BE49-F238E27FC236}">
                <a16:creationId xmlns:a16="http://schemas.microsoft.com/office/drawing/2014/main" id="{0396E5EE-3239-49D3-89B0-CAC2409E52DD}"/>
              </a:ext>
            </a:extLst>
          </p:cNvPr>
          <p:cNvSpPr>
            <a:spLocks/>
          </p:cNvSpPr>
          <p:nvPr/>
        </p:nvSpPr>
        <p:spPr bwMode="auto">
          <a:xfrm>
            <a:off x="1994138" y="989568"/>
            <a:ext cx="9415034" cy="3464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ro-RO" altLang="en-US" sz="5009">
              <a:solidFill>
                <a:srgbClr val="2B387D"/>
              </a:solidFill>
              <a:latin typeface="Proxima Nova Rg" pitchFamily="50" charset="0"/>
              <a:cs typeface="Nexa Heavy" pitchFamily="2" charset="0"/>
              <a:sym typeface="Nexa Heavy" pitchFamily="2" charset="0"/>
            </a:endParaRPr>
          </a:p>
          <a:p>
            <a:pPr eaLnBrk="1"/>
            <a:endParaRPr lang="ro-RO" altLang="en-US" sz="5566">
              <a:solidFill>
                <a:srgbClr val="2B387D"/>
              </a:solidFill>
              <a:latin typeface="Proxima Nova Th" pitchFamily="50" charset="0"/>
              <a:cs typeface="Nexa Heavy" pitchFamily="2" charset="0"/>
              <a:sym typeface="Nexa Heavy" pitchFamily="2" charset="0"/>
            </a:endParaRPr>
          </a:p>
          <a:p>
            <a:pPr eaLnBrk="1"/>
            <a:endParaRPr lang="en-US" altLang="en-US" sz="5566">
              <a:solidFill>
                <a:srgbClr val="2B387D"/>
              </a:solidFill>
              <a:latin typeface="Proxima Nova Th" pitchFamily="50" charset="0"/>
              <a:cs typeface="Nexa Heavy" pitchFamily="2" charset="0"/>
              <a:sym typeface="Nexa Heavy" pitchFamily="2" charset="0"/>
            </a:endParaRPr>
          </a:p>
        </p:txBody>
      </p:sp>
      <p:pic>
        <p:nvPicPr>
          <p:cNvPr id="67587" name="Picture 5">
            <a:extLst>
              <a:ext uri="{FF2B5EF4-FFF2-40B4-BE49-F238E27FC236}">
                <a16:creationId xmlns:a16="http://schemas.microsoft.com/office/drawing/2014/main" id="{EE33BEAD-C08D-4007-828D-AA2A47836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84584" y="1768"/>
            <a:ext cx="614946" cy="113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A92525E0-8FB2-4032-9134-B24086B2FB6A}"/>
              </a:ext>
            </a:extLst>
          </p:cNvPr>
          <p:cNvSpPr txBox="1">
            <a:spLocks noChangeArrowheads="1"/>
          </p:cNvSpPr>
          <p:nvPr/>
        </p:nvSpPr>
        <p:spPr bwMode="auto">
          <a:xfrm>
            <a:off x="2587879" y="2855611"/>
            <a:ext cx="8651653" cy="687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200">
                <a:solidFill>
                  <a:srgbClr val="000000"/>
                </a:solidFill>
                <a:latin typeface="Gill Sans" charset="0"/>
                <a:ea typeface="Gill Sans" charset="0"/>
                <a:cs typeface="Gill Sans" charset="0"/>
                <a:sym typeface="Gill Sans" charset="0"/>
              </a:defRPr>
            </a:lvl1pPr>
            <a:lvl2pPr marL="742950" indent="-285750">
              <a:defRPr sz="4200">
                <a:solidFill>
                  <a:srgbClr val="000000"/>
                </a:solidFill>
                <a:latin typeface="Gill Sans" charset="0"/>
                <a:ea typeface="Gill Sans" charset="0"/>
                <a:cs typeface="Gill Sans" charset="0"/>
                <a:sym typeface="Gill Sans" charset="0"/>
              </a:defRPr>
            </a:lvl2pPr>
            <a:lvl3pPr marL="1143000">
              <a:defRPr sz="4200">
                <a:solidFill>
                  <a:srgbClr val="000000"/>
                </a:solidFill>
                <a:latin typeface="Gill Sans" charset="0"/>
                <a:ea typeface="Gill Sans" charset="0"/>
                <a:cs typeface="Gill Sans" charset="0"/>
                <a:sym typeface="Gill Sans" charset="0"/>
              </a:defRPr>
            </a:lvl3pPr>
            <a:lvl4pPr marL="1600200" indent="-228600">
              <a:defRPr sz="4200">
                <a:solidFill>
                  <a:srgbClr val="000000"/>
                </a:solidFill>
                <a:latin typeface="Gill Sans" charset="0"/>
                <a:ea typeface="Gill Sans" charset="0"/>
                <a:cs typeface="Gill Sans" charset="0"/>
                <a:sym typeface="Gill Sans" charset="0"/>
              </a:defRPr>
            </a:lvl4pPr>
            <a:lvl5pPr marL="2057400" indent="-228600">
              <a:defRPr sz="4200">
                <a:solidFill>
                  <a:srgbClr val="000000"/>
                </a:solidFill>
                <a:latin typeface="Gill Sans" charset="0"/>
                <a:ea typeface="Gill Sans" charset="0"/>
                <a:cs typeface="Gill Sans" charset="0"/>
                <a:sym typeface="Gill Sans" charset="0"/>
              </a:defRPr>
            </a:lvl5pPr>
            <a:lvl6pPr marL="25146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080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r>
              <a:rPr lang="it-IT" altLang="en-US" sz="4898" b="1">
                <a:solidFill>
                  <a:schemeClr val="tx1"/>
                </a:solidFill>
              </a:rPr>
              <a:t>Cuvinte cheie pentru a induce ideea de economie:</a:t>
            </a:r>
            <a:endParaRPr lang="it-IT" altLang="en-US" sz="4898">
              <a:solidFill>
                <a:schemeClr val="tx1"/>
              </a:solidFill>
            </a:endParaRPr>
          </a:p>
          <a:p>
            <a:r>
              <a:rPr lang="ro-MD" altLang="en-US" sz="4898">
                <a:solidFill>
                  <a:schemeClr val="accent2"/>
                </a:solidFill>
              </a:rPr>
              <a:t>- </a:t>
            </a:r>
            <a:r>
              <a:rPr lang="it-IT" altLang="en-US" sz="4898">
                <a:solidFill>
                  <a:schemeClr val="accent2"/>
                </a:solidFill>
              </a:rPr>
              <a:t>reducere</a:t>
            </a:r>
          </a:p>
          <a:p>
            <a:r>
              <a:rPr lang="ro-MD" altLang="en-US" sz="4898">
                <a:solidFill>
                  <a:schemeClr val="accent2"/>
                </a:solidFill>
              </a:rPr>
              <a:t>- </a:t>
            </a:r>
            <a:r>
              <a:rPr lang="it-IT" altLang="en-US" sz="4898">
                <a:solidFill>
                  <a:schemeClr val="accent2"/>
                </a:solidFill>
              </a:rPr>
              <a:t>ieftin</a:t>
            </a:r>
          </a:p>
          <a:p>
            <a:r>
              <a:rPr lang="ro-MD" altLang="en-US" sz="4898">
                <a:solidFill>
                  <a:schemeClr val="accent2"/>
                </a:solidFill>
              </a:rPr>
              <a:t>- </a:t>
            </a:r>
            <a:r>
              <a:rPr lang="it-IT" altLang="en-US" sz="4898">
                <a:solidFill>
                  <a:schemeClr val="accent2"/>
                </a:solidFill>
              </a:rPr>
              <a:t>c</a:t>
            </a:r>
            <a:r>
              <a:rPr lang="ro-MD" altLang="en-US" sz="4898">
                <a:solidFill>
                  <a:schemeClr val="accent2"/>
                </a:solidFill>
              </a:rPr>
              <a:t>âș</a:t>
            </a:r>
            <a:r>
              <a:rPr lang="it-IT" altLang="en-US" sz="4898">
                <a:solidFill>
                  <a:schemeClr val="accent2"/>
                </a:solidFill>
              </a:rPr>
              <a:t>tig</a:t>
            </a:r>
          </a:p>
          <a:p>
            <a:r>
              <a:rPr lang="ro-MD" altLang="en-US" sz="4898">
                <a:solidFill>
                  <a:schemeClr val="accent2"/>
                </a:solidFill>
              </a:rPr>
              <a:t>- </a:t>
            </a:r>
            <a:r>
              <a:rPr lang="it-IT" altLang="en-US" sz="4898">
                <a:solidFill>
                  <a:schemeClr val="accent2"/>
                </a:solidFill>
              </a:rPr>
              <a:t>negociere</a:t>
            </a:r>
          </a:p>
          <a:p>
            <a:r>
              <a:rPr lang="ro-MD" altLang="en-US" sz="4898">
                <a:solidFill>
                  <a:schemeClr val="accent2"/>
                </a:solidFill>
              </a:rPr>
              <a:t>- d</a:t>
            </a:r>
            <a:r>
              <a:rPr lang="it-IT" altLang="en-US" sz="4898">
                <a:solidFill>
                  <a:schemeClr val="accent2"/>
                </a:solidFill>
              </a:rPr>
              <a:t>iscount</a:t>
            </a:r>
            <a:endParaRPr lang="ro-MD" altLang="en-US" sz="4898">
              <a:solidFill>
                <a:schemeClr val="accent2"/>
              </a:solidFill>
            </a:endParaRPr>
          </a:p>
          <a:p>
            <a:r>
              <a:rPr lang="ro-MD" altLang="en-US" sz="4898">
                <a:solidFill>
                  <a:schemeClr val="accent2"/>
                </a:solidFill>
              </a:rPr>
              <a:t>- g</a:t>
            </a:r>
            <a:r>
              <a:rPr lang="it-IT" altLang="en-US" sz="4898">
                <a:solidFill>
                  <a:schemeClr val="accent2"/>
                </a:solidFill>
              </a:rPr>
              <a:t>ratuit</a:t>
            </a:r>
            <a:endParaRPr lang="ro-MD" altLang="en-US" sz="4898">
              <a:solidFill>
                <a:schemeClr val="accent2"/>
              </a:solidFill>
            </a:endParaRPr>
          </a:p>
          <a:p>
            <a:pPr>
              <a:buFontTx/>
              <a:buChar char="-"/>
            </a:pPr>
            <a:endParaRPr lang="it-IT" altLang="en-US" sz="4898">
              <a:solidFill>
                <a:schemeClr val="accent2"/>
              </a:solidFill>
            </a:endParaRPr>
          </a:p>
        </p:txBody>
      </p:sp>
      <p:sp>
        <p:nvSpPr>
          <p:cNvPr id="67589" name="Rectangle 1">
            <a:extLst>
              <a:ext uri="{FF2B5EF4-FFF2-40B4-BE49-F238E27FC236}">
                <a16:creationId xmlns:a16="http://schemas.microsoft.com/office/drawing/2014/main" id="{DC9121F4-A53F-46BB-97A1-C53308038BD1}"/>
              </a:ext>
            </a:extLst>
          </p:cNvPr>
          <p:cNvSpPr>
            <a:spLocks/>
          </p:cNvSpPr>
          <p:nvPr/>
        </p:nvSpPr>
        <p:spPr bwMode="auto">
          <a:xfrm>
            <a:off x="2163779" y="735108"/>
            <a:ext cx="15237583" cy="98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61357" tIns="61357" rIns="61357" bIns="61357">
            <a:spAutoFit/>
          </a:bodyPr>
          <a:lstStyle>
            <a:lvl1pPr defTabSz="633413">
              <a:defRPr sz="4200">
                <a:solidFill>
                  <a:srgbClr val="000000"/>
                </a:solidFill>
                <a:latin typeface="Gill Sans" charset="0"/>
                <a:ea typeface="Gill Sans" charset="0"/>
                <a:cs typeface="Gill Sans" charset="0"/>
                <a:sym typeface="Gill Sans" charset="0"/>
              </a:defRPr>
            </a:lvl1pPr>
            <a:lvl2pPr marL="742950" indent="-285750" defTabSz="633413">
              <a:defRPr sz="4200">
                <a:solidFill>
                  <a:srgbClr val="000000"/>
                </a:solidFill>
                <a:latin typeface="Gill Sans" charset="0"/>
                <a:ea typeface="Gill Sans" charset="0"/>
                <a:cs typeface="Gill Sans" charset="0"/>
                <a:sym typeface="Gill Sans" charset="0"/>
              </a:defRPr>
            </a:lvl2pPr>
            <a:lvl3pPr marL="1143000" defTabSz="633413">
              <a:defRPr sz="4200">
                <a:solidFill>
                  <a:srgbClr val="000000"/>
                </a:solidFill>
                <a:latin typeface="Gill Sans" charset="0"/>
                <a:ea typeface="Gill Sans" charset="0"/>
                <a:cs typeface="Gill Sans" charset="0"/>
                <a:sym typeface="Gill Sans" charset="0"/>
              </a:defRPr>
            </a:lvl3pPr>
            <a:lvl4pPr marL="1600200" indent="-228600" defTabSz="633413">
              <a:defRPr sz="4200">
                <a:solidFill>
                  <a:srgbClr val="000000"/>
                </a:solidFill>
                <a:latin typeface="Gill Sans" charset="0"/>
                <a:ea typeface="Gill Sans" charset="0"/>
                <a:cs typeface="Gill Sans" charset="0"/>
                <a:sym typeface="Gill Sans" charset="0"/>
              </a:defRPr>
            </a:lvl4pPr>
            <a:lvl5pPr marL="2057400" indent="-228600" defTabSz="633413">
              <a:defRPr sz="4200">
                <a:solidFill>
                  <a:srgbClr val="000000"/>
                </a:solidFill>
                <a:latin typeface="Gill Sans" charset="0"/>
                <a:ea typeface="Gill Sans" charset="0"/>
                <a:cs typeface="Gill Sans" charset="0"/>
                <a:sym typeface="Gill Sans" charset="0"/>
              </a:defRPr>
            </a:lvl5pPr>
            <a:lvl6pPr marL="25146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6pPr>
            <a:lvl7pPr marL="29718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7pPr>
            <a:lvl8pPr marL="34290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8pPr>
            <a:lvl9pPr marL="3886200" indent="-228600" defTabSz="633413" eaLnBrk="0" fontAlgn="base" hangingPunct="0">
              <a:spcBef>
                <a:spcPct val="0"/>
              </a:spcBef>
              <a:spcAft>
                <a:spcPct val="0"/>
              </a:spcAft>
              <a:defRPr sz="4200">
                <a:solidFill>
                  <a:srgbClr val="000000"/>
                </a:solidFill>
                <a:latin typeface="Gill Sans" charset="0"/>
                <a:ea typeface="Gill Sans" charset="0"/>
                <a:cs typeface="Gill Sans" charset="0"/>
                <a:sym typeface="Gill Sans" charset="0"/>
              </a:defRPr>
            </a:lvl9pPr>
          </a:lstStyle>
          <a:p>
            <a:pPr eaLnBrk="1"/>
            <a:r>
              <a:rPr lang="ro-RO" altLang="en-US" sz="5566">
                <a:solidFill>
                  <a:schemeClr val="tx1"/>
                </a:solidFill>
                <a:latin typeface="Proxima Nova Th" pitchFamily="50" charset="0"/>
                <a:cs typeface="Nexa Heavy" pitchFamily="2" charset="0"/>
                <a:sym typeface="Nexa Heavy" pitchFamily="2" charset="0"/>
              </a:rPr>
              <a:t>#9 Folosește </a:t>
            </a:r>
            <a:r>
              <a:rPr lang="ro-MD" altLang="en-US" sz="5566">
                <a:solidFill>
                  <a:schemeClr val="tx1"/>
                </a:solidFill>
                <a:latin typeface="Proxima Nova Th" pitchFamily="50" charset="0"/>
                <a:cs typeface="Nexa Heavy" pitchFamily="2" charset="0"/>
                <a:sym typeface="Nexa Heavy" pitchFamily="2" charset="0"/>
              </a:rPr>
              <a:t>stimuli psihologici</a:t>
            </a:r>
            <a:endParaRPr lang="en-US" altLang="en-US" sz="5566">
              <a:solidFill>
                <a:schemeClr val="tx1"/>
              </a:solidFill>
              <a:latin typeface="Proxima Nova Th" pitchFamily="50" charset="0"/>
              <a:cs typeface="Nexa Heavy" pitchFamily="2" charset="0"/>
              <a:sym typeface="Nexa Heavy" pitchFamily="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5153848D-3DF7-4E0C-858A-8CAF391F6035}"/>
              </a:ext>
            </a:extLst>
          </p:cNvPr>
          <p:cNvSpPr>
            <a:spLocks noGrp="1"/>
          </p:cNvSpPr>
          <p:nvPr>
            <p:ph type="title"/>
          </p:nvPr>
        </p:nvSpPr>
        <p:spPr>
          <a:xfrm>
            <a:off x="1868676" y="4953177"/>
            <a:ext cx="6170664" cy="2397901"/>
          </a:xfrm>
        </p:spPr>
        <p:txBody>
          <a:bodyPr/>
          <a:lstStyle/>
          <a:p>
            <a:r>
              <a:rPr lang="fr-FR" altLang="en-US" sz="4452"/>
              <a:t>3 Formule + Exemple de Copy sau cum să scrii texte care Vând?</a:t>
            </a:r>
            <a:br>
              <a:rPr lang="fr-FR" altLang="en-US"/>
            </a:br>
            <a:endParaRPr lang="en-US" altLang="en-US"/>
          </a:p>
        </p:txBody>
      </p:sp>
      <p:sp>
        <p:nvSpPr>
          <p:cNvPr id="69635" name="Content Placeholder 2">
            <a:extLst>
              <a:ext uri="{FF2B5EF4-FFF2-40B4-BE49-F238E27FC236}">
                <a16:creationId xmlns:a16="http://schemas.microsoft.com/office/drawing/2014/main" id="{461708EF-217A-4DFF-A85F-205BE230FAD6}"/>
              </a:ext>
            </a:extLst>
          </p:cNvPr>
          <p:cNvSpPr>
            <a:spLocks noGrp="1"/>
          </p:cNvSpPr>
          <p:nvPr>
            <p:ph idx="1"/>
          </p:nvPr>
        </p:nvSpPr>
        <p:spPr>
          <a:xfrm>
            <a:off x="8079982" y="1176880"/>
            <a:ext cx="10114800" cy="5481629"/>
          </a:xfrm>
        </p:spPr>
        <p:txBody>
          <a:bodyPr/>
          <a:lstStyle/>
          <a:p>
            <a:pPr marL="353409" algn="ctr"/>
            <a:r>
              <a:rPr lang="en-US" altLang="en-US"/>
              <a:t>1. Formula PPPP</a:t>
            </a:r>
            <a:endParaRPr lang="en-US" altLang="en-US" b="1"/>
          </a:p>
          <a:p>
            <a:pPr marL="353409"/>
            <a:r>
              <a:rPr lang="en-US" altLang="en-US" b="1"/>
              <a:t>P (picture) - </a:t>
            </a:r>
            <a:r>
              <a:rPr lang="en-US" altLang="en-US"/>
              <a:t>creează o imagine frumoasă a produsului sau serviciului oferit.</a:t>
            </a:r>
          </a:p>
          <a:p>
            <a:pPr marL="353409"/>
            <a:r>
              <a:rPr lang="en-US" altLang="en-US" b="1"/>
              <a:t>P (promise) - </a:t>
            </a:r>
            <a:r>
              <a:rPr lang="en-US" altLang="en-US"/>
              <a:t>promite-i clientului că rezultatul va fi conform așteptărilor.</a:t>
            </a:r>
          </a:p>
          <a:p>
            <a:pPr marL="353409"/>
            <a:r>
              <a:rPr lang="en-US" altLang="en-US" b="1"/>
              <a:t>P (prove) - </a:t>
            </a:r>
            <a:r>
              <a:rPr lang="en-US" altLang="en-US"/>
              <a:t>demonstrează-i că acest lucru este realizabil, arată-i dovezi convingătoare că produsul / serviciul merită investiția.</a:t>
            </a:r>
          </a:p>
          <a:p>
            <a:pPr marL="353409"/>
            <a:r>
              <a:rPr lang="en-US" altLang="en-US" b="1"/>
              <a:t>P (push) - </a:t>
            </a:r>
            <a:r>
              <a:rPr lang="en-US" altLang="en-US"/>
              <a:t>propune-i să facă o acțiune concretă.</a:t>
            </a:r>
          </a:p>
          <a:p>
            <a:pPr marL="353409"/>
            <a:endParaRPr lang="en-US"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ubtitle 2">
            <a:extLst>
              <a:ext uri="{FF2B5EF4-FFF2-40B4-BE49-F238E27FC236}">
                <a16:creationId xmlns:a16="http://schemas.microsoft.com/office/drawing/2014/main" id="{EC72B906-CB40-4CEC-854F-CFCE864B15FC}"/>
              </a:ext>
            </a:extLst>
          </p:cNvPr>
          <p:cNvSpPr>
            <a:spLocks noGrp="1"/>
          </p:cNvSpPr>
          <p:nvPr>
            <p:ph type="subTitle" idx="1"/>
          </p:nvPr>
        </p:nvSpPr>
        <p:spPr>
          <a:xfrm>
            <a:off x="2927159" y="3154231"/>
            <a:ext cx="13458127" cy="5929444"/>
          </a:xfrm>
        </p:spPr>
        <p:txBody>
          <a:bodyPr/>
          <a:lstStyle/>
          <a:p>
            <a:pPr algn="l"/>
            <a:r>
              <a:rPr lang="en-US" altLang="en-US" sz="3339" i="1" dirty="0" err="1"/>
              <a:t>Vei</a:t>
            </a:r>
            <a:r>
              <a:rPr lang="en-US" altLang="en-US" sz="3339" i="1" dirty="0"/>
              <a:t> </a:t>
            </a:r>
            <a:r>
              <a:rPr lang="en-US" altLang="en-US" sz="3339" i="1" dirty="0" err="1"/>
              <a:t>începe</a:t>
            </a:r>
            <a:r>
              <a:rPr lang="en-US" altLang="en-US" sz="3339" i="1" dirty="0"/>
              <a:t> </a:t>
            </a:r>
            <a:r>
              <a:rPr lang="en-US" altLang="en-US" sz="3339" i="1" dirty="0" err="1"/>
              <a:t>să</a:t>
            </a:r>
            <a:r>
              <a:rPr lang="en-US" altLang="en-US" sz="3339" i="1" dirty="0"/>
              <a:t> </a:t>
            </a:r>
            <a:r>
              <a:rPr lang="en-US" altLang="en-US" sz="3339" i="1" dirty="0" err="1"/>
              <a:t>vorbești</a:t>
            </a:r>
            <a:r>
              <a:rPr lang="en-US" altLang="en-US" sz="3339" i="1" dirty="0"/>
              <a:t> </a:t>
            </a:r>
            <a:r>
              <a:rPr lang="en-US" altLang="en-US" sz="3339" i="1" dirty="0" err="1"/>
              <a:t>Engleza</a:t>
            </a:r>
            <a:r>
              <a:rPr lang="en-US" altLang="en-US" sz="3339" i="1" dirty="0"/>
              <a:t> </a:t>
            </a:r>
            <a:r>
              <a:rPr lang="en-US" altLang="en-US" sz="3339" i="1" dirty="0" err="1"/>
              <a:t>în</a:t>
            </a:r>
            <a:r>
              <a:rPr lang="en-US" altLang="en-US" sz="3339" i="1" dirty="0"/>
              <a:t> 30 de </a:t>
            </a:r>
            <a:r>
              <a:rPr lang="en-US" altLang="en-US" sz="3339" i="1" dirty="0" err="1"/>
              <a:t>zile</a:t>
            </a:r>
            <a:r>
              <a:rPr lang="en-US" altLang="en-US" sz="3339" i="1" dirty="0"/>
              <a:t> </a:t>
            </a:r>
            <a:r>
              <a:rPr lang="en-US" altLang="en-US" sz="3339" i="1" dirty="0" err="1"/>
              <a:t>sau</a:t>
            </a:r>
            <a:r>
              <a:rPr lang="en-US" altLang="en-US" sz="3339" i="1" dirty="0"/>
              <a:t> </a:t>
            </a:r>
            <a:r>
              <a:rPr lang="en-US" altLang="en-US" sz="3339" i="1" dirty="0" err="1"/>
              <a:t>primești</a:t>
            </a:r>
            <a:r>
              <a:rPr lang="en-US" altLang="en-US" sz="3339" i="1" dirty="0"/>
              <a:t> </a:t>
            </a:r>
            <a:r>
              <a:rPr lang="en-US" altLang="en-US" sz="3339" i="1" dirty="0" err="1"/>
              <a:t>banii</a:t>
            </a:r>
            <a:r>
              <a:rPr lang="en-US" altLang="en-US" sz="3339" i="1" dirty="0"/>
              <a:t> </a:t>
            </a:r>
            <a:r>
              <a:rPr lang="en-US" altLang="en-US" sz="3339" i="1" dirty="0" err="1"/>
              <a:t>înapoi</a:t>
            </a:r>
            <a:r>
              <a:rPr lang="en-US" altLang="en-US" sz="3339" i="1" dirty="0"/>
              <a:t>!</a:t>
            </a:r>
            <a:endParaRPr lang="ro-RO" altLang="en-US" sz="3339" i="1" dirty="0"/>
          </a:p>
          <a:p>
            <a:pPr algn="l"/>
            <a:endParaRPr lang="en-US" altLang="en-US" sz="3339" dirty="0"/>
          </a:p>
          <a:p>
            <a:pPr algn="l"/>
            <a:r>
              <a:rPr lang="en-US" altLang="en-US" sz="3339" i="1" dirty="0" err="1"/>
              <a:t>Imaginează-ți</a:t>
            </a:r>
            <a:r>
              <a:rPr lang="en-US" altLang="en-US" sz="3339" i="1" dirty="0"/>
              <a:t> </a:t>
            </a:r>
            <a:r>
              <a:rPr lang="en-US" altLang="en-US" sz="3339" i="1" dirty="0" err="1"/>
              <a:t>că</a:t>
            </a:r>
            <a:r>
              <a:rPr lang="en-US" altLang="en-US" sz="3339" i="1" dirty="0"/>
              <a:t> </a:t>
            </a:r>
            <a:r>
              <a:rPr lang="en-US" altLang="en-US" sz="3339" i="1" dirty="0" err="1"/>
              <a:t>poți</a:t>
            </a:r>
            <a:r>
              <a:rPr lang="en-US" altLang="en-US" sz="3339" i="1" dirty="0"/>
              <a:t> </a:t>
            </a:r>
            <a:r>
              <a:rPr lang="en-US" altLang="en-US" sz="3339" i="1" dirty="0" err="1"/>
              <a:t>viziona</a:t>
            </a:r>
            <a:r>
              <a:rPr lang="en-US" altLang="en-US" sz="3339" i="1" dirty="0"/>
              <a:t> </a:t>
            </a:r>
            <a:r>
              <a:rPr lang="en-US" altLang="en-US" sz="3339" i="1" dirty="0" err="1"/>
              <a:t>filmele</a:t>
            </a:r>
            <a:r>
              <a:rPr lang="en-US" altLang="en-US" sz="3339" i="1" dirty="0"/>
              <a:t> de la Hollywood </a:t>
            </a:r>
            <a:r>
              <a:rPr lang="en-US" altLang="en-US" sz="3339" i="1" dirty="0" err="1"/>
              <a:t>în</a:t>
            </a:r>
            <a:r>
              <a:rPr lang="en-US" altLang="en-US" sz="3339" i="1" dirty="0"/>
              <a:t> original, </a:t>
            </a:r>
            <a:r>
              <a:rPr lang="en-US" altLang="en-US" sz="3339" i="1" dirty="0" err="1"/>
              <a:t>că</a:t>
            </a:r>
            <a:r>
              <a:rPr lang="en-US" altLang="en-US" sz="3339" i="1" dirty="0"/>
              <a:t> </a:t>
            </a:r>
            <a:r>
              <a:rPr lang="en-US" altLang="en-US" sz="3339" i="1" dirty="0" err="1"/>
              <a:t>poți</a:t>
            </a:r>
            <a:r>
              <a:rPr lang="en-US" altLang="en-US" sz="3339" i="1" dirty="0"/>
              <a:t> </a:t>
            </a:r>
            <a:r>
              <a:rPr lang="en-US" altLang="en-US" sz="3339" i="1" dirty="0" err="1"/>
              <a:t>comunica</a:t>
            </a:r>
            <a:r>
              <a:rPr lang="en-US" altLang="en-US" sz="3339" i="1" dirty="0"/>
              <a:t> liber cu </a:t>
            </a:r>
            <a:r>
              <a:rPr lang="en-US" altLang="en-US" sz="3339" i="1" dirty="0" err="1"/>
              <a:t>străinii</a:t>
            </a:r>
            <a:r>
              <a:rPr lang="en-US" altLang="en-US" sz="3339" i="1" dirty="0"/>
              <a:t> </a:t>
            </a:r>
            <a:r>
              <a:rPr lang="en-US" altLang="en-US" sz="3339" i="1" dirty="0" err="1"/>
              <a:t>și</a:t>
            </a:r>
            <a:r>
              <a:rPr lang="en-US" altLang="en-US" sz="3339" i="1" dirty="0"/>
              <a:t> </a:t>
            </a:r>
            <a:r>
              <a:rPr lang="en-US" altLang="en-US" sz="3339" i="1" dirty="0" err="1"/>
              <a:t>chiar</a:t>
            </a:r>
            <a:r>
              <a:rPr lang="en-US" altLang="en-US" sz="3339" i="1" dirty="0"/>
              <a:t> </a:t>
            </a:r>
            <a:r>
              <a:rPr lang="en-US" altLang="en-US" sz="3339" i="1" dirty="0" err="1"/>
              <a:t>te</a:t>
            </a:r>
            <a:r>
              <a:rPr lang="en-US" altLang="en-US" sz="3339" i="1" dirty="0"/>
              <a:t> </a:t>
            </a:r>
            <a:r>
              <a:rPr lang="en-US" altLang="en-US" sz="3339" i="1" dirty="0" err="1"/>
              <a:t>poți</a:t>
            </a:r>
            <a:r>
              <a:rPr lang="en-US" altLang="en-US" sz="3339" i="1" dirty="0"/>
              <a:t> </a:t>
            </a:r>
            <a:r>
              <a:rPr lang="en-US" altLang="en-US" sz="3339" i="1" dirty="0" err="1"/>
              <a:t>muta</a:t>
            </a:r>
            <a:r>
              <a:rPr lang="en-US" altLang="en-US" sz="3339" i="1" dirty="0"/>
              <a:t> cu </a:t>
            </a:r>
            <a:r>
              <a:rPr lang="en-US" altLang="en-US" sz="3339" i="1" dirty="0" err="1"/>
              <a:t>traiul</a:t>
            </a:r>
            <a:r>
              <a:rPr lang="en-US" altLang="en-US" sz="3339" i="1" dirty="0"/>
              <a:t> </a:t>
            </a:r>
            <a:r>
              <a:rPr lang="en-US" altLang="en-US" sz="3339" i="1" dirty="0" err="1"/>
              <a:t>într</a:t>
            </a:r>
            <a:r>
              <a:rPr lang="en-US" altLang="en-US" sz="3339" i="1" dirty="0"/>
              <a:t>-o </a:t>
            </a:r>
            <a:r>
              <a:rPr lang="en-US" altLang="en-US" sz="3339" i="1" dirty="0" err="1"/>
              <a:t>altă</a:t>
            </a:r>
            <a:r>
              <a:rPr lang="en-US" altLang="en-US" sz="3339" i="1" dirty="0"/>
              <a:t> </a:t>
            </a:r>
            <a:r>
              <a:rPr lang="en-US" altLang="en-US" sz="3339" i="1" dirty="0" err="1"/>
              <a:t>țară</a:t>
            </a:r>
            <a:r>
              <a:rPr lang="en-US" altLang="en-US" sz="3339" i="1" dirty="0"/>
              <a:t>.</a:t>
            </a:r>
            <a:endParaRPr lang="ro-RO" altLang="en-US" sz="3339" i="1" dirty="0"/>
          </a:p>
          <a:p>
            <a:pPr algn="l"/>
            <a:endParaRPr lang="en-US" altLang="en-US" sz="3339" dirty="0"/>
          </a:p>
          <a:p>
            <a:pPr algn="l"/>
            <a:r>
              <a:rPr lang="en-US" altLang="en-US" sz="3339" i="1" dirty="0" err="1"/>
              <a:t>Îți</a:t>
            </a:r>
            <a:r>
              <a:rPr lang="en-US" altLang="en-US" sz="3339" i="1" dirty="0"/>
              <a:t> </a:t>
            </a:r>
            <a:r>
              <a:rPr lang="en-US" altLang="en-US" sz="3339" i="1" dirty="0" err="1"/>
              <a:t>propun</a:t>
            </a:r>
            <a:r>
              <a:rPr lang="en-US" altLang="en-US" sz="3339" i="1" dirty="0"/>
              <a:t> </a:t>
            </a:r>
            <a:r>
              <a:rPr lang="en-US" altLang="en-US" sz="3339" i="1" dirty="0" err="1"/>
              <a:t>să</a:t>
            </a:r>
            <a:r>
              <a:rPr lang="en-US" altLang="en-US" sz="3339" i="1" dirty="0"/>
              <a:t> </a:t>
            </a:r>
            <a:r>
              <a:rPr lang="en-US" altLang="en-US" sz="3339" i="1" dirty="0" err="1"/>
              <a:t>înveți</a:t>
            </a:r>
            <a:r>
              <a:rPr lang="en-US" altLang="en-US" sz="3339" i="1" dirty="0"/>
              <a:t> </a:t>
            </a:r>
            <a:r>
              <a:rPr lang="en-US" altLang="en-US" sz="3339" i="1" dirty="0" err="1"/>
              <a:t>limba</a:t>
            </a:r>
            <a:r>
              <a:rPr lang="en-US" altLang="en-US" sz="3339" i="1" dirty="0"/>
              <a:t> </a:t>
            </a:r>
            <a:r>
              <a:rPr lang="en-US" altLang="en-US" sz="3339" i="1" dirty="0" err="1"/>
              <a:t>engleză</a:t>
            </a:r>
            <a:r>
              <a:rPr lang="en-US" altLang="en-US" sz="3339" i="1" dirty="0"/>
              <a:t> </a:t>
            </a:r>
            <a:r>
              <a:rPr lang="en-US" altLang="en-US" sz="3339" i="1" dirty="0" err="1"/>
              <a:t>într</a:t>
            </a:r>
            <a:r>
              <a:rPr lang="en-US" altLang="en-US" sz="3339" i="1" dirty="0"/>
              <a:t>-o </a:t>
            </a:r>
            <a:r>
              <a:rPr lang="en-US" altLang="en-US" sz="3339" i="1" dirty="0" err="1"/>
              <a:t>lună</a:t>
            </a:r>
            <a:r>
              <a:rPr lang="en-US" altLang="en-US" sz="3339" i="1" dirty="0"/>
              <a:t> </a:t>
            </a:r>
            <a:r>
              <a:rPr lang="en-US" altLang="en-US" sz="3339" i="1" dirty="0" err="1"/>
              <a:t>după</a:t>
            </a:r>
            <a:r>
              <a:rPr lang="en-US" altLang="en-US" sz="3339" i="1" dirty="0"/>
              <a:t> </a:t>
            </a:r>
            <a:r>
              <a:rPr lang="en-US" altLang="en-US" sz="3339" i="1" dirty="0" err="1"/>
              <a:t>programul</a:t>
            </a:r>
            <a:r>
              <a:rPr lang="en-US" altLang="en-US" sz="3339" i="1" dirty="0"/>
              <a:t> </a:t>
            </a:r>
            <a:r>
              <a:rPr lang="en-US" altLang="en-US" sz="3339" i="1" dirty="0" err="1"/>
              <a:t>specialiștilor</a:t>
            </a:r>
            <a:r>
              <a:rPr lang="en-US" altLang="en-US" sz="3339" i="1" dirty="0"/>
              <a:t> de la Harvard. Deja 300 </a:t>
            </a:r>
            <a:r>
              <a:rPr lang="en-US" altLang="en-US" sz="3339" i="1" dirty="0" err="1"/>
              <a:t>dintre</a:t>
            </a:r>
            <a:r>
              <a:rPr lang="en-US" altLang="en-US" sz="3339" i="1" dirty="0"/>
              <a:t> </a:t>
            </a:r>
            <a:r>
              <a:rPr lang="en-US" altLang="en-US" sz="3339" i="1" dirty="0" err="1"/>
              <a:t>elevii</a:t>
            </a:r>
            <a:r>
              <a:rPr lang="en-US" altLang="en-US" sz="3339" i="1" dirty="0"/>
              <a:t> </a:t>
            </a:r>
            <a:r>
              <a:rPr lang="en-US" altLang="en-US" sz="3339" i="1" dirty="0" err="1"/>
              <a:t>noștri</a:t>
            </a:r>
            <a:r>
              <a:rPr lang="en-US" altLang="en-US" sz="3339" i="1" dirty="0"/>
              <a:t> </a:t>
            </a:r>
            <a:r>
              <a:rPr lang="en-US" altLang="en-US" sz="3339" i="1" dirty="0" err="1"/>
              <a:t>comunică</a:t>
            </a:r>
            <a:r>
              <a:rPr lang="en-US" altLang="en-US" sz="3339" i="1" dirty="0"/>
              <a:t> fluent </a:t>
            </a:r>
            <a:r>
              <a:rPr lang="en-US" altLang="en-US" sz="3339" i="1" dirty="0" err="1"/>
              <a:t>și</a:t>
            </a:r>
            <a:r>
              <a:rPr lang="en-US" altLang="en-US" sz="3339" i="1" dirty="0"/>
              <a:t> sunt </a:t>
            </a:r>
            <a:r>
              <a:rPr lang="en-US" altLang="en-US" sz="3339" i="1" dirty="0" err="1"/>
              <a:t>mulțumiți</a:t>
            </a:r>
            <a:r>
              <a:rPr lang="en-US" altLang="en-US" sz="3339" i="1" dirty="0"/>
              <a:t> de </a:t>
            </a:r>
            <a:r>
              <a:rPr lang="en-US" altLang="en-US" sz="3339" i="1" dirty="0" err="1"/>
              <a:t>progresul</a:t>
            </a:r>
            <a:r>
              <a:rPr lang="en-US" altLang="en-US" sz="3339" i="1" dirty="0"/>
              <a:t> </a:t>
            </a:r>
            <a:r>
              <a:rPr lang="en-US" altLang="en-US" sz="3339" i="1" dirty="0" err="1"/>
              <a:t>realizat</a:t>
            </a:r>
            <a:r>
              <a:rPr lang="en-US" altLang="en-US" sz="3339" i="1" dirty="0"/>
              <a:t>. </a:t>
            </a:r>
            <a:r>
              <a:rPr lang="en-US" altLang="en-US" sz="3339" i="1" dirty="0" err="1"/>
              <a:t>Dacă</a:t>
            </a:r>
            <a:r>
              <a:rPr lang="en-US" altLang="en-US" sz="3339" i="1" dirty="0"/>
              <a:t> </a:t>
            </a:r>
            <a:r>
              <a:rPr lang="en-US" altLang="en-US" sz="3339" i="1" dirty="0" err="1"/>
              <a:t>după</a:t>
            </a:r>
            <a:r>
              <a:rPr lang="en-US" altLang="en-US" sz="3339" i="1" dirty="0"/>
              <a:t> 30 de </a:t>
            </a:r>
            <a:r>
              <a:rPr lang="en-US" altLang="en-US" sz="3339" i="1" dirty="0" err="1"/>
              <a:t>zile</a:t>
            </a:r>
            <a:r>
              <a:rPr lang="en-US" altLang="en-US" sz="3339" i="1" dirty="0"/>
              <a:t> nu </a:t>
            </a:r>
            <a:r>
              <a:rPr lang="en-US" altLang="en-US" sz="3339" i="1" dirty="0" err="1"/>
              <a:t>înveți</a:t>
            </a:r>
            <a:r>
              <a:rPr lang="en-US" altLang="en-US" sz="3339" i="1" dirty="0"/>
              <a:t> </a:t>
            </a:r>
            <a:r>
              <a:rPr lang="en-US" altLang="en-US" sz="3339" i="1" dirty="0" err="1"/>
              <a:t>să</a:t>
            </a:r>
            <a:r>
              <a:rPr lang="en-US" altLang="en-US" sz="3339" i="1" dirty="0"/>
              <a:t> </a:t>
            </a:r>
            <a:r>
              <a:rPr lang="en-US" altLang="en-US" sz="3339" i="1" dirty="0" err="1"/>
              <a:t>vorbești</a:t>
            </a:r>
            <a:r>
              <a:rPr lang="en-US" altLang="en-US" sz="3339" i="1" dirty="0"/>
              <a:t> </a:t>
            </a:r>
            <a:r>
              <a:rPr lang="en-US" altLang="en-US" sz="3339" i="1" dirty="0" err="1"/>
              <a:t>Engleza</a:t>
            </a:r>
            <a:r>
              <a:rPr lang="en-US" altLang="en-US" sz="3339" i="1" dirty="0"/>
              <a:t>, </a:t>
            </a:r>
            <a:r>
              <a:rPr lang="en-US" altLang="en-US" sz="3339" i="1" dirty="0" err="1"/>
              <a:t>îți</a:t>
            </a:r>
            <a:r>
              <a:rPr lang="en-US" altLang="en-US" sz="3339" i="1" dirty="0"/>
              <a:t> </a:t>
            </a:r>
            <a:r>
              <a:rPr lang="en-US" altLang="en-US" sz="3339" i="1" dirty="0" err="1"/>
              <a:t>întorc</a:t>
            </a:r>
            <a:r>
              <a:rPr lang="en-US" altLang="en-US" sz="3339" i="1" dirty="0"/>
              <a:t> taxa de </a:t>
            </a:r>
            <a:r>
              <a:rPr lang="en-US" altLang="en-US" sz="3339" i="1" dirty="0" err="1"/>
              <a:t>școlarizare</a:t>
            </a:r>
            <a:r>
              <a:rPr lang="en-US" altLang="en-US" sz="3339" i="1" dirty="0"/>
              <a:t>.</a:t>
            </a:r>
            <a:endParaRPr lang="ro-RO" altLang="en-US" sz="3339" i="1" dirty="0"/>
          </a:p>
          <a:p>
            <a:pPr algn="l"/>
            <a:endParaRPr lang="en-US" altLang="en-US" sz="3339" dirty="0"/>
          </a:p>
          <a:p>
            <a:pPr algn="l"/>
            <a:r>
              <a:rPr lang="en-US" altLang="en-US" sz="3339" i="1" dirty="0" err="1"/>
              <a:t>Înscrie-te</a:t>
            </a:r>
            <a:r>
              <a:rPr lang="en-US" altLang="en-US" sz="3339" i="1" dirty="0"/>
              <a:t> la curs: (link)</a:t>
            </a:r>
            <a:endParaRPr lang="en-US" altLang="en-US" sz="3339" dirty="0"/>
          </a:p>
          <a:p>
            <a:endParaRPr lang="en-US" altLang="en-US" dirty="0"/>
          </a:p>
        </p:txBody>
      </p:sp>
      <p:pic>
        <p:nvPicPr>
          <p:cNvPr id="2" name="Picture 1">
            <a:extLst>
              <a:ext uri="{FF2B5EF4-FFF2-40B4-BE49-F238E27FC236}">
                <a16:creationId xmlns:a16="http://schemas.microsoft.com/office/drawing/2014/main" id="{C24DC86D-EB01-4890-B954-A7C63B43878F}"/>
              </a:ext>
            </a:extLst>
          </p:cNvPr>
          <p:cNvPicPr>
            <a:picLocks noChangeAspect="1"/>
          </p:cNvPicPr>
          <p:nvPr/>
        </p:nvPicPr>
        <p:blipFill>
          <a:blip r:embed="rId2"/>
          <a:stretch>
            <a:fillRect/>
          </a:stretch>
        </p:blipFill>
        <p:spPr>
          <a:xfrm>
            <a:off x="16986250" y="4740275"/>
            <a:ext cx="2676525" cy="5905500"/>
          </a:xfrm>
          <a:prstGeom prst="rect">
            <a:avLst/>
          </a:prstGeom>
        </p:spPr>
      </p:pic>
      <p:pic>
        <p:nvPicPr>
          <p:cNvPr id="3" name="Picture 2">
            <a:extLst>
              <a:ext uri="{FF2B5EF4-FFF2-40B4-BE49-F238E27FC236}">
                <a16:creationId xmlns:a16="http://schemas.microsoft.com/office/drawing/2014/main" id="{B40B692A-DC5D-4831-A3BB-662F9A5B5ACD}"/>
              </a:ext>
            </a:extLst>
          </p:cNvPr>
          <p:cNvPicPr>
            <a:picLocks noChangeAspect="1"/>
          </p:cNvPicPr>
          <p:nvPr/>
        </p:nvPicPr>
        <p:blipFill>
          <a:blip r:embed="rId3"/>
          <a:stretch>
            <a:fillRect/>
          </a:stretch>
        </p:blipFill>
        <p:spPr>
          <a:xfrm>
            <a:off x="374650" y="168275"/>
            <a:ext cx="4648200" cy="271145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91D52515-7951-450C-A4FA-4E2CFA1D8321}"/>
              </a:ext>
            </a:extLst>
          </p:cNvPr>
          <p:cNvSpPr>
            <a:spLocks noGrp="1"/>
          </p:cNvSpPr>
          <p:nvPr>
            <p:ph type="title"/>
          </p:nvPr>
        </p:nvSpPr>
        <p:spPr>
          <a:xfrm>
            <a:off x="1868676" y="3935336"/>
            <a:ext cx="6170664" cy="2397901"/>
          </a:xfrm>
        </p:spPr>
        <p:txBody>
          <a:bodyPr/>
          <a:lstStyle/>
          <a:p>
            <a:r>
              <a:rPr lang="fr-FR" altLang="en-US" sz="4452"/>
              <a:t>3 Formule + Exemple de Copy sau cum să scrii texte care Vând?</a:t>
            </a:r>
            <a:br>
              <a:rPr lang="fr-FR" altLang="en-US"/>
            </a:br>
            <a:endParaRPr lang="en-US" altLang="en-US"/>
          </a:p>
        </p:txBody>
      </p:sp>
      <p:sp>
        <p:nvSpPr>
          <p:cNvPr id="71683" name="Content Placeholder 2">
            <a:extLst>
              <a:ext uri="{FF2B5EF4-FFF2-40B4-BE49-F238E27FC236}">
                <a16:creationId xmlns:a16="http://schemas.microsoft.com/office/drawing/2014/main" id="{55444BEB-86A9-432A-AE10-B1A9E8AD715D}"/>
              </a:ext>
            </a:extLst>
          </p:cNvPr>
          <p:cNvSpPr>
            <a:spLocks noGrp="1"/>
          </p:cNvSpPr>
          <p:nvPr>
            <p:ph idx="1"/>
          </p:nvPr>
        </p:nvSpPr>
        <p:spPr>
          <a:xfrm>
            <a:off x="8079982" y="2840046"/>
            <a:ext cx="10114800" cy="7126118"/>
          </a:xfrm>
        </p:spPr>
        <p:txBody>
          <a:bodyPr/>
          <a:lstStyle/>
          <a:p>
            <a:pPr marL="353409" algn="ctr"/>
            <a:r>
              <a:rPr lang="en-US" altLang="en-US" b="1" dirty="0"/>
              <a:t>2. </a:t>
            </a:r>
            <a:r>
              <a:rPr lang="en-US" altLang="en-US" dirty="0"/>
              <a:t>Formula PMHS</a:t>
            </a:r>
            <a:endParaRPr lang="en-US" altLang="en-US" b="1" dirty="0"/>
          </a:p>
          <a:p>
            <a:pPr marL="353409"/>
            <a:r>
              <a:rPr lang="en-US" altLang="en-US" b="1" dirty="0"/>
              <a:t>P (pain) - </a:t>
            </a:r>
            <a:r>
              <a:rPr lang="en-US" altLang="en-US" dirty="0" err="1"/>
              <a:t>indică</a:t>
            </a:r>
            <a:r>
              <a:rPr lang="en-US" altLang="en-US" dirty="0"/>
              <a:t> </a:t>
            </a:r>
            <a:r>
              <a:rPr lang="en-US" altLang="en-US" dirty="0" err="1"/>
              <a:t>durerea</a:t>
            </a:r>
            <a:r>
              <a:rPr lang="en-US" altLang="en-US" dirty="0"/>
              <a:t> </a:t>
            </a:r>
            <a:r>
              <a:rPr lang="en-US" altLang="en-US" dirty="0" err="1"/>
              <a:t>publicului</a:t>
            </a:r>
            <a:r>
              <a:rPr lang="en-US" altLang="en-US" dirty="0"/>
              <a:t> </a:t>
            </a:r>
            <a:r>
              <a:rPr lang="en-US" altLang="en-US" dirty="0" err="1"/>
              <a:t>țintă</a:t>
            </a:r>
            <a:r>
              <a:rPr lang="en-US" altLang="en-US" dirty="0"/>
              <a:t> </a:t>
            </a:r>
            <a:r>
              <a:rPr lang="en-US" altLang="en-US" dirty="0" err="1"/>
              <a:t>în</a:t>
            </a:r>
            <a:r>
              <a:rPr lang="en-US" altLang="en-US" dirty="0"/>
              <a:t> </a:t>
            </a:r>
            <a:r>
              <a:rPr lang="en-US" altLang="en-US" dirty="0" err="1"/>
              <a:t>Titlu</a:t>
            </a:r>
            <a:r>
              <a:rPr lang="en-US" altLang="en-US" dirty="0"/>
              <a:t>.</a:t>
            </a:r>
            <a:endParaRPr lang="ro-RO" altLang="en-US" dirty="0"/>
          </a:p>
          <a:p>
            <a:pPr marL="353409"/>
            <a:endParaRPr lang="en-US" altLang="en-US" dirty="0"/>
          </a:p>
          <a:p>
            <a:pPr marL="353409"/>
            <a:r>
              <a:rPr lang="en-US" altLang="en-US" b="1" dirty="0"/>
              <a:t>M (more pain) </a:t>
            </a:r>
            <a:r>
              <a:rPr lang="en-US" altLang="en-US" dirty="0"/>
              <a:t>- </a:t>
            </a:r>
            <a:r>
              <a:rPr lang="en-US" altLang="en-US" dirty="0" err="1"/>
              <a:t>amplifică</a:t>
            </a:r>
            <a:r>
              <a:rPr lang="en-US" altLang="en-US" dirty="0"/>
              <a:t> </a:t>
            </a:r>
            <a:r>
              <a:rPr lang="en-US" altLang="en-US" dirty="0" err="1"/>
              <a:t>durerea</a:t>
            </a:r>
            <a:r>
              <a:rPr lang="en-US" altLang="en-US" dirty="0"/>
              <a:t>, </a:t>
            </a:r>
            <a:r>
              <a:rPr lang="en-US" altLang="en-US" dirty="0" err="1"/>
              <a:t>scrie</a:t>
            </a:r>
            <a:r>
              <a:rPr lang="en-US" altLang="en-US" dirty="0"/>
              <a:t> </a:t>
            </a:r>
            <a:r>
              <a:rPr lang="en-US" altLang="en-US" dirty="0" err="1"/>
              <a:t>despre</a:t>
            </a:r>
            <a:r>
              <a:rPr lang="en-US" altLang="en-US" dirty="0"/>
              <a:t> </a:t>
            </a:r>
            <a:r>
              <a:rPr lang="en-US" altLang="en-US" dirty="0" err="1"/>
              <a:t>consecințele</a:t>
            </a:r>
            <a:r>
              <a:rPr lang="en-US" altLang="en-US" dirty="0"/>
              <a:t> </a:t>
            </a:r>
            <a:r>
              <a:rPr lang="en-US" altLang="en-US" dirty="0" err="1"/>
              <a:t>și</a:t>
            </a:r>
            <a:r>
              <a:rPr lang="en-US" altLang="en-US" dirty="0"/>
              <a:t> </a:t>
            </a:r>
            <a:r>
              <a:rPr lang="en-US" altLang="en-US" dirty="0" err="1"/>
              <a:t>reacțiile</a:t>
            </a:r>
            <a:r>
              <a:rPr lang="en-US" altLang="en-US" dirty="0"/>
              <a:t> adverse care pot </a:t>
            </a:r>
            <a:r>
              <a:rPr lang="en-US" altLang="en-US" dirty="0" err="1"/>
              <a:t>apărea</a:t>
            </a:r>
            <a:r>
              <a:rPr lang="en-US" altLang="en-US" dirty="0"/>
              <a:t>.</a:t>
            </a:r>
            <a:endParaRPr lang="ro-RO" altLang="en-US" dirty="0"/>
          </a:p>
          <a:p>
            <a:pPr marL="353409"/>
            <a:endParaRPr lang="en-US" altLang="en-US" dirty="0"/>
          </a:p>
          <a:p>
            <a:pPr marL="353409"/>
            <a:r>
              <a:rPr lang="en-US" altLang="en-US" b="1" dirty="0"/>
              <a:t>H (hope) -</a:t>
            </a:r>
            <a:r>
              <a:rPr lang="en-US" altLang="en-US" dirty="0"/>
              <a:t> </a:t>
            </a:r>
            <a:r>
              <a:rPr lang="en-US" altLang="en-US" dirty="0" err="1"/>
              <a:t>spune-i</a:t>
            </a:r>
            <a:r>
              <a:rPr lang="en-US" altLang="en-US" dirty="0"/>
              <a:t> </a:t>
            </a:r>
            <a:r>
              <a:rPr lang="en-US" altLang="en-US" dirty="0" err="1"/>
              <a:t>că</a:t>
            </a:r>
            <a:r>
              <a:rPr lang="en-US" altLang="en-US" dirty="0"/>
              <a:t> </a:t>
            </a:r>
            <a:r>
              <a:rPr lang="en-US" altLang="en-US" dirty="0" err="1"/>
              <a:t>problema</a:t>
            </a:r>
            <a:r>
              <a:rPr lang="en-US" altLang="en-US" dirty="0"/>
              <a:t> </a:t>
            </a:r>
            <a:r>
              <a:rPr lang="en-US" altLang="en-US" dirty="0" err="1"/>
              <a:t>poate</a:t>
            </a:r>
            <a:r>
              <a:rPr lang="en-US" altLang="en-US" dirty="0"/>
              <a:t> fi </a:t>
            </a:r>
            <a:r>
              <a:rPr lang="en-US" altLang="en-US" dirty="0" err="1"/>
              <a:t>rezolvată</a:t>
            </a:r>
            <a:r>
              <a:rPr lang="en-US" altLang="en-US" dirty="0"/>
              <a:t> </a:t>
            </a:r>
            <a:r>
              <a:rPr lang="en-US" altLang="en-US" dirty="0" err="1"/>
              <a:t>și</a:t>
            </a:r>
            <a:r>
              <a:rPr lang="en-US" altLang="en-US" dirty="0"/>
              <a:t> </a:t>
            </a:r>
            <a:r>
              <a:rPr lang="en-US" altLang="en-US" dirty="0" err="1"/>
              <a:t>știi</a:t>
            </a:r>
            <a:r>
              <a:rPr lang="en-US" altLang="en-US" dirty="0"/>
              <a:t> cum </a:t>
            </a:r>
            <a:r>
              <a:rPr lang="en-US" altLang="en-US" dirty="0" err="1"/>
              <a:t>îl</a:t>
            </a:r>
            <a:r>
              <a:rPr lang="en-US" altLang="en-US" dirty="0"/>
              <a:t> </a:t>
            </a:r>
            <a:r>
              <a:rPr lang="en-US" altLang="en-US" dirty="0" err="1"/>
              <a:t>poți</a:t>
            </a:r>
            <a:r>
              <a:rPr lang="en-US" altLang="en-US" dirty="0"/>
              <a:t> </a:t>
            </a:r>
            <a:r>
              <a:rPr lang="en-US" altLang="en-US" dirty="0" err="1"/>
              <a:t>ajuta</a:t>
            </a:r>
            <a:r>
              <a:rPr lang="en-US" altLang="en-US" dirty="0"/>
              <a:t>.</a:t>
            </a:r>
            <a:endParaRPr lang="ro-RO" altLang="en-US" dirty="0"/>
          </a:p>
          <a:p>
            <a:pPr marL="353409"/>
            <a:endParaRPr lang="en-US" altLang="en-US" dirty="0"/>
          </a:p>
          <a:p>
            <a:pPr marL="353409"/>
            <a:r>
              <a:rPr lang="en-US" altLang="en-US" b="1" dirty="0"/>
              <a:t>S (solution) - </a:t>
            </a:r>
            <a:r>
              <a:rPr lang="en-US" altLang="en-US" dirty="0" err="1"/>
              <a:t>convinge</a:t>
            </a:r>
            <a:r>
              <a:rPr lang="en-US" altLang="en-US" dirty="0"/>
              <a:t>-l </a:t>
            </a:r>
            <a:r>
              <a:rPr lang="en-US" altLang="en-US" dirty="0" err="1"/>
              <a:t>că</a:t>
            </a:r>
            <a:r>
              <a:rPr lang="en-US" altLang="en-US" dirty="0"/>
              <a:t> </a:t>
            </a:r>
            <a:r>
              <a:rPr lang="en-US" altLang="en-US" dirty="0" err="1"/>
              <a:t>soluția</a:t>
            </a:r>
            <a:r>
              <a:rPr lang="en-US" altLang="en-US" dirty="0"/>
              <a:t> </a:t>
            </a:r>
            <a:r>
              <a:rPr lang="en-US" altLang="en-US" dirty="0" err="1"/>
              <a:t>pentru</a:t>
            </a:r>
            <a:r>
              <a:rPr lang="en-US" altLang="en-US" dirty="0"/>
              <a:t> </a:t>
            </a:r>
            <a:r>
              <a:rPr lang="en-US" altLang="en-US" dirty="0" err="1"/>
              <a:t>problema</a:t>
            </a:r>
            <a:r>
              <a:rPr lang="en-US" altLang="en-US" dirty="0"/>
              <a:t> </a:t>
            </a:r>
            <a:r>
              <a:rPr lang="en-US" altLang="en-US" dirty="0" err="1"/>
              <a:t>lui</a:t>
            </a:r>
            <a:r>
              <a:rPr lang="en-US" altLang="en-US" dirty="0"/>
              <a:t> </a:t>
            </a:r>
            <a:r>
              <a:rPr lang="en-US" altLang="en-US" dirty="0" err="1"/>
              <a:t>este</a:t>
            </a:r>
            <a:r>
              <a:rPr lang="en-US" altLang="en-US" dirty="0"/>
              <a:t> </a:t>
            </a:r>
            <a:r>
              <a:rPr lang="en-US" altLang="en-US" dirty="0" err="1"/>
              <a:t>anume</a:t>
            </a:r>
            <a:r>
              <a:rPr lang="en-US" altLang="en-US" dirty="0"/>
              <a:t> </a:t>
            </a:r>
            <a:r>
              <a:rPr lang="en-US" altLang="en-US" dirty="0" err="1"/>
              <a:t>produsul</a:t>
            </a:r>
            <a:r>
              <a:rPr lang="en-US" altLang="en-US" dirty="0"/>
              <a:t> / </a:t>
            </a:r>
            <a:r>
              <a:rPr lang="en-US" altLang="en-US" dirty="0" err="1"/>
              <a:t>serviciul</a:t>
            </a:r>
            <a:r>
              <a:rPr lang="en-US" altLang="en-US" dirty="0"/>
              <a:t> </a:t>
            </a:r>
            <a:r>
              <a:rPr lang="en-US" altLang="en-US" dirty="0" err="1"/>
              <a:t>tău</a:t>
            </a:r>
            <a:r>
              <a:rPr lang="en-US" altLang="en-US" dirty="0"/>
              <a:t> </a:t>
            </a:r>
            <a:r>
              <a:rPr lang="en-US" altLang="en-US" dirty="0" err="1"/>
              <a:t>și</a:t>
            </a:r>
            <a:r>
              <a:rPr lang="en-US" altLang="en-US" dirty="0"/>
              <a:t> </a:t>
            </a:r>
            <a:r>
              <a:rPr lang="en-US" altLang="en-US" dirty="0" err="1"/>
              <a:t>îndeamnă</a:t>
            </a:r>
            <a:r>
              <a:rPr lang="en-US" altLang="en-US" dirty="0"/>
              <a:t>-l la </a:t>
            </a:r>
            <a:r>
              <a:rPr lang="en-US" altLang="en-US" dirty="0" err="1"/>
              <a:t>acțiune</a:t>
            </a:r>
            <a:r>
              <a:rPr lang="en-US" altLang="en-US" dirty="0"/>
              <a:t>.</a:t>
            </a:r>
          </a:p>
          <a:p>
            <a:pPr marL="353409"/>
            <a:endParaRPr lang="en-US"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ubtitle 2">
            <a:extLst>
              <a:ext uri="{FF2B5EF4-FFF2-40B4-BE49-F238E27FC236}">
                <a16:creationId xmlns:a16="http://schemas.microsoft.com/office/drawing/2014/main" id="{B9AB94F4-C359-4B3F-AE17-DFFBAFA16F54}"/>
              </a:ext>
            </a:extLst>
          </p:cNvPr>
          <p:cNvSpPr>
            <a:spLocks noGrp="1"/>
          </p:cNvSpPr>
          <p:nvPr>
            <p:ph type="subTitle" idx="1"/>
          </p:nvPr>
        </p:nvSpPr>
        <p:spPr>
          <a:xfrm>
            <a:off x="2927159" y="3292475"/>
            <a:ext cx="13458127" cy="6751034"/>
          </a:xfrm>
        </p:spPr>
        <p:txBody>
          <a:bodyPr/>
          <a:lstStyle/>
          <a:p>
            <a:pPr algn="l"/>
            <a:r>
              <a:rPr lang="en-US" altLang="en-US" sz="3562" i="1" dirty="0"/>
              <a:t>Nu ai </a:t>
            </a:r>
            <a:r>
              <a:rPr lang="en-US" altLang="en-US" sz="3562" i="1" dirty="0" err="1"/>
              <a:t>timp</a:t>
            </a:r>
            <a:r>
              <a:rPr lang="en-US" altLang="en-US" sz="3562" i="1" dirty="0"/>
              <a:t> </a:t>
            </a:r>
            <a:r>
              <a:rPr lang="en-US" altLang="en-US" sz="3562" i="1" dirty="0" err="1"/>
              <a:t>să</a:t>
            </a:r>
            <a:r>
              <a:rPr lang="en-US" altLang="en-US" sz="3562" i="1" dirty="0"/>
              <a:t> </a:t>
            </a:r>
            <a:r>
              <a:rPr lang="en-US" altLang="en-US" sz="3562" i="1" dirty="0" err="1"/>
              <a:t>mergi</a:t>
            </a:r>
            <a:r>
              <a:rPr lang="en-US" altLang="en-US" sz="3562" i="1" dirty="0"/>
              <a:t> la </a:t>
            </a:r>
            <a:r>
              <a:rPr lang="en-US" altLang="en-US" sz="3562" i="1" dirty="0" err="1"/>
              <a:t>sală</a:t>
            </a:r>
            <a:r>
              <a:rPr lang="en-US" altLang="en-US" sz="3562" i="1" dirty="0"/>
              <a:t>?</a:t>
            </a:r>
            <a:endParaRPr lang="ro-RO" altLang="en-US" sz="3562" i="1" dirty="0"/>
          </a:p>
          <a:p>
            <a:pPr algn="l"/>
            <a:endParaRPr lang="en-US" altLang="en-US" sz="3562" dirty="0"/>
          </a:p>
          <a:p>
            <a:pPr algn="l"/>
            <a:r>
              <a:rPr lang="en-US" altLang="en-US" sz="3562" i="1" dirty="0" err="1"/>
              <a:t>Vrei</a:t>
            </a:r>
            <a:r>
              <a:rPr lang="en-US" altLang="en-US" sz="3562" i="1" dirty="0"/>
              <a:t> </a:t>
            </a:r>
            <a:r>
              <a:rPr lang="en-US" altLang="en-US" sz="3562" i="1" dirty="0" err="1"/>
              <a:t>să</a:t>
            </a:r>
            <a:r>
              <a:rPr lang="en-US" altLang="en-US" sz="3562" i="1" dirty="0"/>
              <a:t> ai un abdomen plat </a:t>
            </a:r>
            <a:r>
              <a:rPr lang="en-US" altLang="en-US" sz="3562" i="1" dirty="0" err="1"/>
              <a:t>și</a:t>
            </a:r>
            <a:r>
              <a:rPr lang="en-US" altLang="en-US" sz="3562" i="1" dirty="0"/>
              <a:t> un </a:t>
            </a:r>
            <a:r>
              <a:rPr lang="en-US" altLang="en-US" sz="3562" i="1" dirty="0" err="1"/>
              <a:t>corp</a:t>
            </a:r>
            <a:r>
              <a:rPr lang="en-US" altLang="en-US" sz="3562" i="1" dirty="0"/>
              <a:t> </a:t>
            </a:r>
            <a:r>
              <a:rPr lang="en-US" altLang="en-US" sz="3562" i="1" dirty="0" err="1"/>
              <a:t>tonifiat</a:t>
            </a:r>
            <a:r>
              <a:rPr lang="en-US" altLang="en-US" sz="3562" i="1" dirty="0"/>
              <a:t>, </a:t>
            </a:r>
            <a:r>
              <a:rPr lang="en-US" altLang="en-US" sz="3562" i="1" dirty="0" err="1"/>
              <a:t>dar</a:t>
            </a:r>
            <a:r>
              <a:rPr lang="en-US" altLang="en-US" sz="3562" i="1" dirty="0"/>
              <a:t> </a:t>
            </a:r>
            <a:r>
              <a:rPr lang="en-US" altLang="en-US" sz="3562" i="1" dirty="0" err="1"/>
              <a:t>după</a:t>
            </a:r>
            <a:r>
              <a:rPr lang="en-US" altLang="en-US" sz="3562" i="1" dirty="0"/>
              <a:t> </a:t>
            </a:r>
            <a:r>
              <a:rPr lang="en-US" altLang="en-US" sz="3562" i="1" dirty="0" err="1"/>
              <a:t>muncă</a:t>
            </a:r>
            <a:r>
              <a:rPr lang="en-US" altLang="en-US" sz="3562" i="1" dirty="0"/>
              <a:t> </a:t>
            </a:r>
            <a:r>
              <a:rPr lang="en-US" altLang="en-US" sz="3562" i="1" dirty="0" err="1"/>
              <a:t>chiar</a:t>
            </a:r>
            <a:r>
              <a:rPr lang="en-US" altLang="en-US" sz="3562" i="1" dirty="0"/>
              <a:t> nu </a:t>
            </a:r>
            <a:r>
              <a:rPr lang="en-US" altLang="en-US" sz="3562" i="1" dirty="0" err="1"/>
              <a:t>mai</a:t>
            </a:r>
            <a:r>
              <a:rPr lang="en-US" altLang="en-US" sz="3562" i="1" dirty="0"/>
              <a:t> ai </a:t>
            </a:r>
            <a:r>
              <a:rPr lang="en-US" altLang="en-US" sz="3562" i="1" dirty="0" err="1"/>
              <a:t>puteri</a:t>
            </a:r>
            <a:r>
              <a:rPr lang="en-US" altLang="en-US" sz="3562" i="1" dirty="0"/>
              <a:t> </a:t>
            </a:r>
            <a:r>
              <a:rPr lang="en-US" altLang="en-US" sz="3562" i="1" dirty="0" err="1"/>
              <a:t>să</a:t>
            </a:r>
            <a:r>
              <a:rPr lang="en-US" altLang="en-US" sz="3562" i="1" dirty="0"/>
              <a:t> </a:t>
            </a:r>
            <a:r>
              <a:rPr lang="en-US" altLang="en-US" sz="3562" i="1" dirty="0" err="1"/>
              <a:t>mergi</a:t>
            </a:r>
            <a:r>
              <a:rPr lang="en-US" altLang="en-US" sz="3562" i="1" dirty="0"/>
              <a:t> </a:t>
            </a:r>
            <a:r>
              <a:rPr lang="en-US" altLang="en-US" sz="3562" i="1" dirty="0" err="1"/>
              <a:t>undeva</a:t>
            </a:r>
            <a:r>
              <a:rPr lang="en-US" altLang="en-US" sz="3562" i="1" dirty="0"/>
              <a:t>.</a:t>
            </a:r>
            <a:endParaRPr lang="ro-RO" altLang="en-US" sz="3562" i="1" dirty="0"/>
          </a:p>
          <a:p>
            <a:pPr algn="l"/>
            <a:endParaRPr lang="en-US" altLang="en-US" sz="3562" dirty="0"/>
          </a:p>
          <a:p>
            <a:pPr algn="l"/>
            <a:r>
              <a:rPr lang="en-US" altLang="en-US" sz="3562" i="1" dirty="0"/>
              <a:t>Am o </a:t>
            </a:r>
            <a:r>
              <a:rPr lang="en-US" altLang="en-US" sz="3562" i="1" dirty="0" err="1"/>
              <a:t>noutate</a:t>
            </a:r>
            <a:r>
              <a:rPr lang="en-US" altLang="en-US" sz="3562" i="1" dirty="0"/>
              <a:t> </a:t>
            </a:r>
            <a:r>
              <a:rPr lang="en-US" altLang="en-US" sz="3562" i="1" dirty="0" err="1"/>
              <a:t>bună</a:t>
            </a:r>
            <a:r>
              <a:rPr lang="en-US" altLang="en-US" sz="3562" i="1" dirty="0"/>
              <a:t>, </a:t>
            </a:r>
            <a:r>
              <a:rPr lang="en-US" altLang="en-US" sz="3562" i="1" dirty="0" err="1"/>
              <a:t>poți</a:t>
            </a:r>
            <a:r>
              <a:rPr lang="en-US" altLang="en-US" sz="3562" i="1" dirty="0"/>
              <a:t> </a:t>
            </a:r>
            <a:r>
              <a:rPr lang="en-US" altLang="en-US" sz="3562" i="1" dirty="0" err="1"/>
              <a:t>să</a:t>
            </a:r>
            <a:r>
              <a:rPr lang="en-US" altLang="en-US" sz="3562" i="1" dirty="0"/>
              <a:t> </a:t>
            </a:r>
            <a:r>
              <a:rPr lang="en-US" altLang="en-US" sz="3562" i="1" dirty="0" err="1"/>
              <a:t>te</a:t>
            </a:r>
            <a:r>
              <a:rPr lang="en-US" altLang="en-US" sz="3562" i="1" dirty="0"/>
              <a:t> </a:t>
            </a:r>
            <a:r>
              <a:rPr lang="en-US" altLang="en-US" sz="3562" i="1" dirty="0" err="1"/>
              <a:t>antrenezi</a:t>
            </a:r>
            <a:r>
              <a:rPr lang="en-US" altLang="en-US" sz="3562" i="1" dirty="0"/>
              <a:t> </a:t>
            </a:r>
            <a:r>
              <a:rPr lang="en-US" altLang="en-US" sz="3562" i="1" dirty="0" err="1"/>
              <a:t>și</a:t>
            </a:r>
            <a:r>
              <a:rPr lang="en-US" altLang="en-US" sz="3562" i="1" dirty="0"/>
              <a:t> de </a:t>
            </a:r>
            <a:r>
              <a:rPr lang="en-US" altLang="en-US" sz="3562" i="1" dirty="0" err="1"/>
              <a:t>acasă</a:t>
            </a:r>
            <a:r>
              <a:rPr lang="en-US" altLang="en-US" sz="3562" i="1" dirty="0"/>
              <a:t>! </a:t>
            </a:r>
            <a:r>
              <a:rPr lang="en-US" altLang="en-US" sz="3562" i="1" dirty="0" err="1"/>
              <a:t>Pentru</a:t>
            </a:r>
            <a:r>
              <a:rPr lang="en-US" altLang="en-US" sz="3562" i="1" dirty="0"/>
              <a:t> ca </a:t>
            </a:r>
            <a:r>
              <a:rPr lang="en-US" altLang="en-US" sz="3562" i="1" dirty="0" err="1"/>
              <a:t>antrenamentul</a:t>
            </a:r>
            <a:r>
              <a:rPr lang="en-US" altLang="en-US" sz="3562" i="1" dirty="0"/>
              <a:t> </a:t>
            </a:r>
            <a:r>
              <a:rPr lang="en-US" altLang="en-US" sz="3562" i="1" dirty="0" err="1"/>
              <a:t>să</a:t>
            </a:r>
            <a:r>
              <a:rPr lang="en-US" altLang="en-US" sz="3562" i="1" dirty="0"/>
              <a:t> fie </a:t>
            </a:r>
            <a:r>
              <a:rPr lang="en-US" altLang="en-US" sz="3562" i="1" dirty="0" err="1"/>
              <a:t>productiv</a:t>
            </a:r>
            <a:r>
              <a:rPr lang="en-US" altLang="en-US" sz="3562" i="1" dirty="0"/>
              <a:t>, </a:t>
            </a:r>
            <a:r>
              <a:rPr lang="en-US" altLang="en-US" sz="3562" i="1" dirty="0" err="1"/>
              <a:t>apelează</a:t>
            </a:r>
            <a:r>
              <a:rPr lang="en-US" altLang="en-US" sz="3562" i="1" dirty="0"/>
              <a:t> la </a:t>
            </a:r>
            <a:r>
              <a:rPr lang="en-US" altLang="en-US" sz="3562" i="1" dirty="0" err="1"/>
              <a:t>ajutorul</a:t>
            </a:r>
            <a:r>
              <a:rPr lang="en-US" altLang="en-US" sz="3562" i="1" dirty="0"/>
              <a:t> </a:t>
            </a:r>
            <a:r>
              <a:rPr lang="en-US" altLang="en-US" sz="3562" i="1" dirty="0" err="1"/>
              <a:t>unui</a:t>
            </a:r>
            <a:r>
              <a:rPr lang="en-US" altLang="en-US" sz="3562" i="1" dirty="0"/>
              <a:t> </a:t>
            </a:r>
            <a:r>
              <a:rPr lang="en-US" altLang="en-US" sz="3562" i="1" dirty="0" err="1"/>
              <a:t>antrenor</a:t>
            </a:r>
            <a:r>
              <a:rPr lang="en-US" altLang="en-US" sz="3562" i="1" dirty="0"/>
              <a:t> de fitness cu </a:t>
            </a:r>
            <a:r>
              <a:rPr lang="en-US" altLang="en-US" sz="3562" i="1" dirty="0" err="1"/>
              <a:t>experiență</a:t>
            </a:r>
            <a:r>
              <a:rPr lang="en-US" altLang="en-US" sz="3562" i="1" dirty="0"/>
              <a:t>.</a:t>
            </a:r>
            <a:endParaRPr lang="ro-RO" altLang="en-US" sz="3562" i="1" dirty="0"/>
          </a:p>
          <a:p>
            <a:pPr algn="l"/>
            <a:endParaRPr lang="en-US" altLang="en-US" sz="3562" dirty="0"/>
          </a:p>
          <a:p>
            <a:pPr algn="l"/>
            <a:r>
              <a:rPr lang="en-US" altLang="en-US" sz="3562" i="1" dirty="0" err="1"/>
              <a:t>Instructorul</a:t>
            </a:r>
            <a:r>
              <a:rPr lang="en-US" altLang="en-US" sz="3562" i="1" dirty="0"/>
              <a:t> de fitness </a:t>
            </a:r>
            <a:r>
              <a:rPr lang="en-US" altLang="en-US" sz="3562" i="1" dirty="0" err="1"/>
              <a:t>Dragoș</a:t>
            </a:r>
            <a:r>
              <a:rPr lang="en-US" altLang="en-US" sz="3562" i="1" dirty="0"/>
              <a:t>, cu 10 ani </a:t>
            </a:r>
            <a:r>
              <a:rPr lang="en-US" altLang="en-US" sz="3562" i="1" dirty="0" err="1"/>
              <a:t>experiență</a:t>
            </a:r>
            <a:r>
              <a:rPr lang="en-US" altLang="en-US" sz="3562" i="1" dirty="0"/>
              <a:t> </a:t>
            </a:r>
            <a:r>
              <a:rPr lang="en-US" altLang="en-US" sz="3562" i="1" dirty="0" err="1"/>
              <a:t>în</a:t>
            </a:r>
            <a:r>
              <a:rPr lang="en-US" altLang="en-US" sz="3562" i="1" dirty="0"/>
              <a:t> sport </a:t>
            </a:r>
            <a:r>
              <a:rPr lang="en-US" altLang="en-US" sz="3562" i="1" dirty="0" err="1"/>
              <a:t>și</a:t>
            </a:r>
            <a:r>
              <a:rPr lang="en-US" altLang="en-US" sz="3562" i="1" dirty="0"/>
              <a:t> </a:t>
            </a:r>
            <a:r>
              <a:rPr lang="en-US" altLang="en-US" sz="3562" i="1" dirty="0" err="1"/>
              <a:t>studii</a:t>
            </a:r>
            <a:r>
              <a:rPr lang="en-US" altLang="en-US" sz="3562" i="1" dirty="0"/>
              <a:t> </a:t>
            </a:r>
            <a:r>
              <a:rPr lang="en-US" altLang="en-US" sz="3562" i="1" dirty="0" err="1"/>
              <a:t>în</a:t>
            </a:r>
            <a:r>
              <a:rPr lang="en-US" altLang="en-US" sz="3562" i="1" dirty="0"/>
              <a:t> </a:t>
            </a:r>
            <a:r>
              <a:rPr lang="en-US" altLang="en-US" sz="3562" i="1" dirty="0" err="1"/>
              <a:t>domeniul</a:t>
            </a:r>
            <a:r>
              <a:rPr lang="en-US" altLang="en-US" sz="3562" i="1" dirty="0"/>
              <a:t> </a:t>
            </a:r>
            <a:r>
              <a:rPr lang="en-US" altLang="en-US" sz="3562" i="1" dirty="0" err="1"/>
              <a:t>Nutriției</a:t>
            </a:r>
            <a:r>
              <a:rPr lang="en-US" altLang="en-US" sz="3562" i="1" dirty="0"/>
              <a:t>, </a:t>
            </a:r>
            <a:r>
              <a:rPr lang="en-US" altLang="en-US" sz="3562" i="1" dirty="0" err="1"/>
              <a:t>te</a:t>
            </a:r>
            <a:r>
              <a:rPr lang="en-US" altLang="en-US" sz="3562" i="1" dirty="0"/>
              <a:t> </a:t>
            </a:r>
            <a:r>
              <a:rPr lang="en-US" altLang="en-US" sz="3562" i="1" dirty="0" err="1"/>
              <a:t>va</a:t>
            </a:r>
            <a:r>
              <a:rPr lang="en-US" altLang="en-US" sz="3562" i="1" dirty="0"/>
              <a:t> </a:t>
            </a:r>
            <a:r>
              <a:rPr lang="en-US" altLang="en-US" sz="3562" i="1" dirty="0" err="1"/>
              <a:t>ajuta</a:t>
            </a:r>
            <a:r>
              <a:rPr lang="en-US" altLang="en-US" sz="3562" i="1" dirty="0"/>
              <a:t> </a:t>
            </a:r>
            <a:r>
              <a:rPr lang="en-US" altLang="en-US" sz="3562" i="1" dirty="0" err="1"/>
              <a:t>să</a:t>
            </a:r>
            <a:r>
              <a:rPr lang="en-US" altLang="en-US" sz="3562" i="1" dirty="0"/>
              <a:t> </a:t>
            </a:r>
            <a:r>
              <a:rPr lang="en-US" altLang="en-US" sz="3562" i="1" dirty="0" err="1"/>
              <a:t>te</a:t>
            </a:r>
            <a:r>
              <a:rPr lang="en-US" altLang="en-US" sz="3562" i="1" dirty="0"/>
              <a:t> </a:t>
            </a:r>
            <a:r>
              <a:rPr lang="en-US" altLang="en-US" sz="3562" i="1" dirty="0" err="1"/>
              <a:t>antrenezi</a:t>
            </a:r>
            <a:r>
              <a:rPr lang="en-US" altLang="en-US" sz="3562" i="1" dirty="0"/>
              <a:t> </a:t>
            </a:r>
            <a:r>
              <a:rPr lang="en-US" altLang="en-US" sz="3562" i="1" dirty="0" err="1"/>
              <a:t>eficient</a:t>
            </a:r>
            <a:r>
              <a:rPr lang="en-US" altLang="en-US" sz="3562" i="1" dirty="0"/>
              <a:t> </a:t>
            </a:r>
            <a:r>
              <a:rPr lang="en-US" altLang="en-US" sz="3562" i="1" dirty="0" err="1"/>
              <a:t>acasă</a:t>
            </a:r>
            <a:r>
              <a:rPr lang="en-US" altLang="en-US" sz="3562" i="1" dirty="0"/>
              <a:t>, </a:t>
            </a:r>
            <a:r>
              <a:rPr lang="en-US" altLang="en-US" sz="3562" i="1" dirty="0" err="1"/>
              <a:t>prin</a:t>
            </a:r>
            <a:r>
              <a:rPr lang="en-US" altLang="en-US" sz="3562" i="1" dirty="0"/>
              <a:t> </a:t>
            </a:r>
            <a:r>
              <a:rPr lang="en-US" altLang="en-US" sz="3562" i="1" dirty="0" err="1"/>
              <a:t>intermediul</a:t>
            </a:r>
            <a:r>
              <a:rPr lang="en-US" altLang="en-US" sz="3562" i="1" dirty="0"/>
              <a:t> </a:t>
            </a:r>
            <a:r>
              <a:rPr lang="en-US" altLang="en-US" sz="3562" i="1" dirty="0" err="1"/>
              <a:t>platformei</a:t>
            </a:r>
            <a:r>
              <a:rPr lang="en-US" altLang="en-US" sz="3562" i="1" dirty="0"/>
              <a:t> online, </a:t>
            </a:r>
            <a:r>
              <a:rPr lang="en-US" altLang="en-US" sz="3562" i="1" dirty="0" err="1"/>
              <a:t>în</a:t>
            </a:r>
            <a:r>
              <a:rPr lang="en-US" altLang="en-US" sz="3562" i="1" dirty="0"/>
              <a:t> </a:t>
            </a:r>
            <a:r>
              <a:rPr lang="en-US" altLang="en-US" sz="3562" i="1" dirty="0" err="1"/>
              <a:t>orice</a:t>
            </a:r>
            <a:r>
              <a:rPr lang="en-US" altLang="en-US" sz="3562" i="1" dirty="0"/>
              <a:t> moment </a:t>
            </a:r>
            <a:r>
              <a:rPr lang="en-US" altLang="en-US" sz="3562" i="1" dirty="0" err="1"/>
              <a:t>convenabil</a:t>
            </a:r>
            <a:r>
              <a:rPr lang="en-US" altLang="en-US" sz="3562" i="1" dirty="0"/>
              <a:t> al </a:t>
            </a:r>
            <a:r>
              <a:rPr lang="en-US" altLang="en-US" sz="3562" i="1" dirty="0" err="1"/>
              <a:t>zilei</a:t>
            </a:r>
            <a:r>
              <a:rPr lang="en-US" altLang="en-US" sz="3562" i="1" dirty="0"/>
              <a:t>.</a:t>
            </a:r>
            <a:endParaRPr lang="ro-RO" altLang="en-US" sz="3562" i="1" dirty="0"/>
          </a:p>
          <a:p>
            <a:pPr algn="l"/>
            <a:endParaRPr lang="en-US" altLang="en-US" sz="3562" dirty="0"/>
          </a:p>
          <a:p>
            <a:pPr algn="l"/>
            <a:r>
              <a:rPr lang="en-US" altLang="en-US" sz="3562" i="1" dirty="0"/>
              <a:t>Click pe Link </a:t>
            </a:r>
            <a:r>
              <a:rPr lang="en-US" altLang="en-US" sz="3562" i="1" dirty="0" err="1"/>
              <a:t>și</a:t>
            </a:r>
            <a:r>
              <a:rPr lang="en-US" altLang="en-US" sz="3562" i="1" dirty="0"/>
              <a:t> </a:t>
            </a:r>
            <a:r>
              <a:rPr lang="en-US" altLang="en-US" sz="3562" i="1" dirty="0" err="1"/>
              <a:t>obții</a:t>
            </a:r>
            <a:r>
              <a:rPr lang="en-US" altLang="en-US" sz="3562" i="1" dirty="0"/>
              <a:t> </a:t>
            </a:r>
            <a:r>
              <a:rPr lang="en-US" altLang="en-US" sz="3562" i="1" dirty="0" err="1"/>
              <a:t>Gratuit</a:t>
            </a:r>
            <a:r>
              <a:rPr lang="en-US" altLang="en-US" sz="3562" i="1" dirty="0"/>
              <a:t> </a:t>
            </a:r>
            <a:r>
              <a:rPr lang="en-US" altLang="en-US" sz="3562" i="1" dirty="0" err="1"/>
              <a:t>primele</a:t>
            </a:r>
            <a:r>
              <a:rPr lang="en-US" altLang="en-US" sz="3562" i="1" dirty="0"/>
              <a:t> 3 </a:t>
            </a:r>
            <a:r>
              <a:rPr lang="en-US" altLang="en-US" sz="3562" i="1" dirty="0" err="1"/>
              <a:t>sesiuni</a:t>
            </a:r>
            <a:r>
              <a:rPr lang="en-US" altLang="en-US" sz="3562" i="1" dirty="0"/>
              <a:t> de </a:t>
            </a:r>
            <a:r>
              <a:rPr lang="en-US" altLang="en-US" sz="3562" i="1" dirty="0" err="1"/>
              <a:t>antrenament</a:t>
            </a:r>
            <a:r>
              <a:rPr lang="en-US" altLang="en-US" sz="3562" i="1" dirty="0"/>
              <a:t>: (link </a:t>
            </a:r>
            <a:r>
              <a:rPr lang="en-US" altLang="en-US" sz="3562" i="1" dirty="0" err="1"/>
              <a:t>aici</a:t>
            </a:r>
            <a:r>
              <a:rPr lang="en-US" altLang="en-US" sz="3562" i="1" dirty="0"/>
              <a:t>)</a:t>
            </a:r>
            <a:endParaRPr lang="en-US" altLang="en-US" sz="3562" dirty="0"/>
          </a:p>
          <a:p>
            <a:endParaRPr lang="en-US" altLang="en-US" dirty="0"/>
          </a:p>
        </p:txBody>
      </p:sp>
      <p:pic>
        <p:nvPicPr>
          <p:cNvPr id="2" name="Picture 1">
            <a:extLst>
              <a:ext uri="{FF2B5EF4-FFF2-40B4-BE49-F238E27FC236}">
                <a16:creationId xmlns:a16="http://schemas.microsoft.com/office/drawing/2014/main" id="{C129046A-D445-472E-ACBE-26CA59ABE67A}"/>
              </a:ext>
            </a:extLst>
          </p:cNvPr>
          <p:cNvPicPr>
            <a:picLocks noChangeAspect="1"/>
          </p:cNvPicPr>
          <p:nvPr/>
        </p:nvPicPr>
        <p:blipFill>
          <a:blip r:embed="rId2"/>
          <a:stretch>
            <a:fillRect/>
          </a:stretch>
        </p:blipFill>
        <p:spPr>
          <a:xfrm>
            <a:off x="16910050" y="625475"/>
            <a:ext cx="2676525" cy="5905500"/>
          </a:xfrm>
          <a:prstGeom prst="rect">
            <a:avLst/>
          </a:prstGeom>
        </p:spPr>
      </p:pic>
      <p:pic>
        <p:nvPicPr>
          <p:cNvPr id="3" name="Picture 2">
            <a:extLst>
              <a:ext uri="{FF2B5EF4-FFF2-40B4-BE49-F238E27FC236}">
                <a16:creationId xmlns:a16="http://schemas.microsoft.com/office/drawing/2014/main" id="{6D3BD9C0-4239-4C26-A019-7CBB92296396}"/>
              </a:ext>
            </a:extLst>
          </p:cNvPr>
          <p:cNvPicPr>
            <a:picLocks noChangeAspect="1"/>
          </p:cNvPicPr>
          <p:nvPr/>
        </p:nvPicPr>
        <p:blipFill>
          <a:blip r:embed="rId3"/>
          <a:stretch>
            <a:fillRect/>
          </a:stretch>
        </p:blipFill>
        <p:spPr>
          <a:xfrm>
            <a:off x="222250" y="168275"/>
            <a:ext cx="5166995" cy="301408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723EBAB3-E66D-4032-8F0F-D9A696B64D09}"/>
              </a:ext>
            </a:extLst>
          </p:cNvPr>
          <p:cNvSpPr>
            <a:spLocks noGrp="1"/>
          </p:cNvSpPr>
          <p:nvPr>
            <p:ph type="title"/>
          </p:nvPr>
        </p:nvSpPr>
        <p:spPr>
          <a:xfrm>
            <a:off x="755650" y="3935336"/>
            <a:ext cx="6170664" cy="2397901"/>
          </a:xfrm>
        </p:spPr>
        <p:txBody>
          <a:bodyPr/>
          <a:lstStyle/>
          <a:p>
            <a:r>
              <a:rPr lang="fr-FR" altLang="en-US" sz="4452" dirty="0"/>
              <a:t>3 Formule + Exemple de Copy </a:t>
            </a:r>
            <a:r>
              <a:rPr lang="fr-FR" altLang="en-US" sz="4452" dirty="0" err="1"/>
              <a:t>sau</a:t>
            </a:r>
            <a:r>
              <a:rPr lang="fr-FR" altLang="en-US" sz="4452" dirty="0"/>
              <a:t> cum </a:t>
            </a:r>
            <a:r>
              <a:rPr lang="fr-FR" altLang="en-US" sz="4452" dirty="0" err="1"/>
              <a:t>să</a:t>
            </a:r>
            <a:r>
              <a:rPr lang="fr-FR" altLang="en-US" sz="4452" dirty="0"/>
              <a:t> </a:t>
            </a:r>
            <a:r>
              <a:rPr lang="fr-FR" altLang="en-US" sz="4452" dirty="0" err="1"/>
              <a:t>scrii</a:t>
            </a:r>
            <a:r>
              <a:rPr lang="fr-FR" altLang="en-US" sz="4452" dirty="0"/>
              <a:t> texte care </a:t>
            </a:r>
            <a:r>
              <a:rPr lang="fr-FR" altLang="en-US" sz="4452" dirty="0" err="1"/>
              <a:t>Vând</a:t>
            </a:r>
            <a:r>
              <a:rPr lang="fr-FR" altLang="en-US" sz="4452" dirty="0"/>
              <a:t>?</a:t>
            </a:r>
            <a:br>
              <a:rPr lang="fr-FR" altLang="en-US" dirty="0"/>
            </a:br>
            <a:endParaRPr lang="en-US" altLang="en-US" dirty="0"/>
          </a:p>
        </p:txBody>
      </p:sp>
      <p:sp>
        <p:nvSpPr>
          <p:cNvPr id="73731" name="Content Placeholder 2">
            <a:extLst>
              <a:ext uri="{FF2B5EF4-FFF2-40B4-BE49-F238E27FC236}">
                <a16:creationId xmlns:a16="http://schemas.microsoft.com/office/drawing/2014/main" id="{71EA7BF3-01B4-48BE-BFCE-95C50711828B}"/>
              </a:ext>
            </a:extLst>
          </p:cNvPr>
          <p:cNvSpPr>
            <a:spLocks noGrp="1"/>
          </p:cNvSpPr>
          <p:nvPr>
            <p:ph idx="1"/>
          </p:nvPr>
        </p:nvSpPr>
        <p:spPr>
          <a:xfrm>
            <a:off x="7004050" y="3646334"/>
            <a:ext cx="12509163" cy="5481629"/>
          </a:xfrm>
        </p:spPr>
        <p:txBody>
          <a:bodyPr/>
          <a:lstStyle/>
          <a:p>
            <a:pPr marL="353409" algn="ctr"/>
            <a:r>
              <a:rPr lang="en-US" altLang="en-US" b="1" dirty="0"/>
              <a:t>3. Formula IDCA</a:t>
            </a:r>
          </a:p>
          <a:p>
            <a:pPr marL="353409"/>
            <a:r>
              <a:rPr lang="en-US" altLang="en-US" b="1" dirty="0"/>
              <a:t>I (interest) - </a:t>
            </a:r>
            <a:r>
              <a:rPr lang="en-US" altLang="en-US" dirty="0" err="1"/>
              <a:t>stârnește</a:t>
            </a:r>
            <a:r>
              <a:rPr lang="en-US" altLang="en-US" dirty="0"/>
              <a:t> </a:t>
            </a:r>
            <a:r>
              <a:rPr lang="en-US" altLang="en-US" dirty="0" err="1"/>
              <a:t>curiozitatea</a:t>
            </a:r>
            <a:r>
              <a:rPr lang="en-US" altLang="en-US" dirty="0"/>
              <a:t> </a:t>
            </a:r>
            <a:r>
              <a:rPr lang="en-US" altLang="en-US" dirty="0" err="1"/>
              <a:t>publicului</a:t>
            </a:r>
            <a:r>
              <a:rPr lang="en-US" altLang="en-US" dirty="0"/>
              <a:t> </a:t>
            </a:r>
            <a:r>
              <a:rPr lang="en-US" altLang="en-US" dirty="0" err="1"/>
              <a:t>țintă</a:t>
            </a:r>
            <a:r>
              <a:rPr lang="en-US" altLang="en-US" dirty="0"/>
              <a:t>.</a:t>
            </a:r>
            <a:endParaRPr lang="ro-RO" altLang="en-US" dirty="0"/>
          </a:p>
          <a:p>
            <a:pPr marL="353409"/>
            <a:endParaRPr lang="en-US" altLang="en-US" dirty="0"/>
          </a:p>
          <a:p>
            <a:pPr marL="353409"/>
            <a:r>
              <a:rPr lang="en-US" altLang="en-US" b="1" dirty="0"/>
              <a:t>D (desire) - </a:t>
            </a:r>
            <a:r>
              <a:rPr lang="en-US" altLang="en-US" dirty="0" err="1"/>
              <a:t>arată-i</a:t>
            </a:r>
            <a:r>
              <a:rPr lang="en-US" altLang="en-US" dirty="0"/>
              <a:t> de </a:t>
            </a:r>
            <a:r>
              <a:rPr lang="en-US" altLang="en-US" dirty="0" err="1"/>
              <a:t>ce</a:t>
            </a:r>
            <a:r>
              <a:rPr lang="en-US" altLang="en-US" dirty="0"/>
              <a:t> </a:t>
            </a:r>
            <a:r>
              <a:rPr lang="en-US" altLang="en-US" dirty="0" err="1"/>
              <a:t>soluția</a:t>
            </a:r>
            <a:r>
              <a:rPr lang="en-US" altLang="en-US" dirty="0"/>
              <a:t> ta </a:t>
            </a:r>
            <a:r>
              <a:rPr lang="en-US" altLang="en-US" dirty="0" err="1"/>
              <a:t>este</a:t>
            </a:r>
            <a:r>
              <a:rPr lang="en-US" altLang="en-US" dirty="0"/>
              <a:t> una </a:t>
            </a:r>
            <a:r>
              <a:rPr lang="en-US" altLang="en-US" dirty="0" err="1"/>
              <a:t>potrivită</a:t>
            </a:r>
            <a:r>
              <a:rPr lang="en-US" altLang="en-US" dirty="0"/>
              <a:t>.</a:t>
            </a:r>
            <a:endParaRPr lang="ro-RO" altLang="en-US" dirty="0"/>
          </a:p>
          <a:p>
            <a:pPr marL="353409"/>
            <a:endParaRPr lang="en-US" altLang="en-US" dirty="0"/>
          </a:p>
          <a:p>
            <a:pPr marL="353409"/>
            <a:r>
              <a:rPr lang="en-US" altLang="en-US" b="1" dirty="0"/>
              <a:t>C (conviction) - </a:t>
            </a:r>
            <a:r>
              <a:rPr lang="en-US" altLang="en-US" dirty="0" err="1"/>
              <a:t>explică-i</a:t>
            </a:r>
            <a:r>
              <a:rPr lang="en-US" altLang="en-US" dirty="0"/>
              <a:t> </a:t>
            </a:r>
            <a:r>
              <a:rPr lang="en-US" altLang="en-US" dirty="0" err="1"/>
              <a:t>clientului</a:t>
            </a:r>
            <a:r>
              <a:rPr lang="en-US" altLang="en-US" dirty="0"/>
              <a:t> </a:t>
            </a:r>
            <a:r>
              <a:rPr lang="en-US" altLang="en-US" dirty="0" err="1"/>
              <a:t>ce</a:t>
            </a:r>
            <a:r>
              <a:rPr lang="en-US" altLang="en-US" dirty="0"/>
              <a:t> </a:t>
            </a:r>
            <a:r>
              <a:rPr lang="en-US" altLang="en-US" dirty="0" err="1"/>
              <a:t>avantaje</a:t>
            </a:r>
            <a:r>
              <a:rPr lang="en-US" altLang="en-US" dirty="0"/>
              <a:t> are </a:t>
            </a:r>
            <a:r>
              <a:rPr lang="en-US" altLang="en-US" dirty="0" err="1"/>
              <a:t>dacă</a:t>
            </a:r>
            <a:r>
              <a:rPr lang="en-US" altLang="en-US" dirty="0"/>
              <a:t> </a:t>
            </a:r>
            <a:r>
              <a:rPr lang="en-US" altLang="en-US" dirty="0" err="1"/>
              <a:t>cumpără</a:t>
            </a:r>
            <a:r>
              <a:rPr lang="en-US" altLang="en-US" dirty="0"/>
              <a:t> de la tine.</a:t>
            </a:r>
            <a:endParaRPr lang="ro-RO" altLang="en-US" dirty="0"/>
          </a:p>
          <a:p>
            <a:pPr marL="353409"/>
            <a:endParaRPr lang="en-US" altLang="en-US" dirty="0"/>
          </a:p>
          <a:p>
            <a:pPr marL="353409"/>
            <a:r>
              <a:rPr lang="en-US" altLang="en-US" b="1" dirty="0"/>
              <a:t>A (action) - </a:t>
            </a:r>
            <a:r>
              <a:rPr lang="en-US" altLang="en-US" dirty="0" err="1"/>
              <a:t>îndeamnă</a:t>
            </a:r>
            <a:r>
              <a:rPr lang="en-US" altLang="en-US" dirty="0"/>
              <a:t>-l la </a:t>
            </a:r>
            <a:r>
              <a:rPr lang="en-US" altLang="en-US" dirty="0" err="1"/>
              <a:t>acțiune</a:t>
            </a:r>
            <a:r>
              <a:rPr lang="en-US" altLang="en-US" dirty="0"/>
              <a:t>.</a:t>
            </a:r>
          </a:p>
          <a:p>
            <a:pPr marL="353409"/>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77183" y="10845590"/>
            <a:ext cx="140335" cy="281305"/>
          </a:xfrm>
          <a:prstGeom prst="rect">
            <a:avLst/>
          </a:prstGeom>
        </p:spPr>
        <p:txBody>
          <a:bodyPr vert="horz" wrap="square" lIns="0" tIns="0" rIns="0" bIns="0" rtlCol="0">
            <a:spAutoFit/>
          </a:bodyPr>
          <a:lstStyle/>
          <a:p>
            <a:pPr>
              <a:lnSpc>
                <a:spcPts val="2180"/>
              </a:lnSpc>
            </a:pPr>
            <a:r>
              <a:rPr sz="1950" spc="15" dirty="0">
                <a:latin typeface="Arial"/>
                <a:cs typeface="Arial"/>
              </a:rPr>
              <a:t>9</a:t>
            </a:r>
            <a:endParaRPr sz="1950">
              <a:latin typeface="Arial"/>
              <a:cs typeface="Arial"/>
            </a:endParaRPr>
          </a:p>
        </p:txBody>
      </p:sp>
      <p:grpSp>
        <p:nvGrpSpPr>
          <p:cNvPr id="3" name="object 3"/>
          <p:cNvGrpSpPr/>
          <p:nvPr/>
        </p:nvGrpSpPr>
        <p:grpSpPr>
          <a:xfrm>
            <a:off x="2372283" y="1202818"/>
            <a:ext cx="15233015" cy="9160510"/>
            <a:chOff x="2372283" y="1202818"/>
            <a:chExt cx="15233015" cy="9160510"/>
          </a:xfrm>
        </p:grpSpPr>
        <p:sp>
          <p:nvSpPr>
            <p:cNvPr id="4" name="object 4"/>
            <p:cNvSpPr/>
            <p:nvPr/>
          </p:nvSpPr>
          <p:spPr>
            <a:xfrm>
              <a:off x="2456154" y="1202818"/>
              <a:ext cx="14035013" cy="915992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372284" y="2017959"/>
              <a:ext cx="11619230" cy="5188585"/>
            </a:xfrm>
            <a:custGeom>
              <a:avLst/>
              <a:gdLst/>
              <a:ahLst/>
              <a:cxnLst/>
              <a:rect l="l" t="t" r="r" b="b"/>
              <a:pathLst>
                <a:path w="11619230" h="5188584">
                  <a:moveTo>
                    <a:pt x="11618913" y="3259366"/>
                  </a:moveTo>
                  <a:lnTo>
                    <a:pt x="10459148" y="3259366"/>
                  </a:lnTo>
                  <a:lnTo>
                    <a:pt x="10459148" y="5188115"/>
                  </a:lnTo>
                  <a:lnTo>
                    <a:pt x="11618913" y="5188115"/>
                  </a:lnTo>
                  <a:lnTo>
                    <a:pt x="11618913" y="3259366"/>
                  </a:lnTo>
                  <a:close/>
                </a:path>
                <a:path w="11619230" h="5188584">
                  <a:moveTo>
                    <a:pt x="11618913" y="0"/>
                  </a:moveTo>
                  <a:lnTo>
                    <a:pt x="0" y="0"/>
                  </a:lnTo>
                  <a:lnTo>
                    <a:pt x="0" y="753897"/>
                  </a:lnTo>
                  <a:lnTo>
                    <a:pt x="11618913" y="753897"/>
                  </a:lnTo>
                  <a:lnTo>
                    <a:pt x="11618913" y="0"/>
                  </a:lnTo>
                  <a:close/>
                </a:path>
              </a:pathLst>
            </a:custGeom>
            <a:solidFill>
              <a:srgbClr val="FFFFFF"/>
            </a:solidFill>
          </p:spPr>
          <p:txBody>
            <a:bodyPr wrap="square" lIns="0" tIns="0" rIns="0" bIns="0" rtlCol="0"/>
            <a:lstStyle/>
            <a:p>
              <a:endParaRPr/>
            </a:p>
          </p:txBody>
        </p:sp>
        <p:sp>
          <p:nvSpPr>
            <p:cNvPr id="6" name="object 6"/>
            <p:cNvSpPr/>
            <p:nvPr/>
          </p:nvSpPr>
          <p:spPr>
            <a:xfrm>
              <a:off x="16450179" y="3104827"/>
              <a:ext cx="1155065" cy="5476240"/>
            </a:xfrm>
            <a:custGeom>
              <a:avLst/>
              <a:gdLst/>
              <a:ahLst/>
              <a:cxnLst/>
              <a:rect l="l" t="t" r="r" b="b"/>
              <a:pathLst>
                <a:path w="1155065" h="5476240">
                  <a:moveTo>
                    <a:pt x="1154729" y="0"/>
                  </a:moveTo>
                  <a:lnTo>
                    <a:pt x="0" y="0"/>
                  </a:lnTo>
                  <a:lnTo>
                    <a:pt x="0" y="5475854"/>
                  </a:lnTo>
                  <a:lnTo>
                    <a:pt x="1154729" y="5475854"/>
                  </a:lnTo>
                  <a:lnTo>
                    <a:pt x="1154729" y="0"/>
                  </a:lnTo>
                  <a:close/>
                </a:path>
              </a:pathLst>
            </a:custGeom>
            <a:solidFill>
              <a:srgbClr val="EB0589"/>
            </a:solidFill>
          </p:spPr>
          <p:txBody>
            <a:bodyPr wrap="square" lIns="0" tIns="0" rIns="0" bIns="0" rtlCol="0"/>
            <a:lstStyle/>
            <a:p>
              <a:endParaRPr/>
            </a:p>
          </p:txBody>
        </p:sp>
      </p:grpSp>
      <p:sp>
        <p:nvSpPr>
          <p:cNvPr id="7" name="object 7"/>
          <p:cNvSpPr txBox="1"/>
          <p:nvPr/>
        </p:nvSpPr>
        <p:spPr>
          <a:xfrm>
            <a:off x="16250260" y="8846715"/>
            <a:ext cx="1515110" cy="277495"/>
          </a:xfrm>
          <a:prstGeom prst="rect">
            <a:avLst/>
          </a:prstGeom>
        </p:spPr>
        <p:txBody>
          <a:bodyPr vert="horz" wrap="square" lIns="0" tIns="12700" rIns="0" bIns="0" rtlCol="0">
            <a:spAutoFit/>
          </a:bodyPr>
          <a:lstStyle/>
          <a:p>
            <a:pPr marL="12700">
              <a:lnSpc>
                <a:spcPct val="100000"/>
              </a:lnSpc>
              <a:spcBef>
                <a:spcPts val="100"/>
              </a:spcBef>
            </a:pPr>
            <a:r>
              <a:rPr sz="1650" spc="15" dirty="0">
                <a:latin typeface="Arial"/>
                <a:cs typeface="Arial"/>
              </a:rPr>
              <a:t>Noiembrie</a:t>
            </a:r>
            <a:r>
              <a:rPr sz="1650" spc="-55" dirty="0">
                <a:latin typeface="Arial"/>
                <a:cs typeface="Arial"/>
              </a:rPr>
              <a:t> </a:t>
            </a:r>
            <a:r>
              <a:rPr sz="1650" spc="-35" dirty="0">
                <a:latin typeface="Arial"/>
                <a:cs typeface="Arial"/>
              </a:rPr>
              <a:t>2020</a:t>
            </a:r>
            <a:endParaRPr sz="1650">
              <a:latin typeface="Arial"/>
              <a:cs typeface="Arial"/>
            </a:endParaRPr>
          </a:p>
        </p:txBody>
      </p:sp>
      <p:sp>
        <p:nvSpPr>
          <p:cNvPr id="8" name="object 8"/>
          <p:cNvSpPr txBox="1">
            <a:spLocks noGrp="1"/>
          </p:cNvSpPr>
          <p:nvPr>
            <p:ph type="title"/>
          </p:nvPr>
        </p:nvSpPr>
        <p:spPr>
          <a:xfrm>
            <a:off x="16329420" y="2627219"/>
            <a:ext cx="1437640" cy="427990"/>
          </a:xfrm>
          <a:prstGeom prst="rect">
            <a:avLst/>
          </a:prstGeom>
        </p:spPr>
        <p:txBody>
          <a:bodyPr vert="horz" wrap="square" lIns="0" tIns="11430" rIns="0" bIns="0" rtlCol="0">
            <a:spAutoFit/>
          </a:bodyPr>
          <a:lstStyle/>
          <a:p>
            <a:pPr marL="12700">
              <a:lnSpc>
                <a:spcPct val="100000"/>
              </a:lnSpc>
              <a:spcBef>
                <a:spcPts val="90"/>
              </a:spcBef>
            </a:pPr>
            <a:r>
              <a:rPr sz="2650" spc="-80" dirty="0"/>
              <a:t>1.300.000</a:t>
            </a:r>
            <a:endParaRPr sz="265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ubtitle 2">
            <a:extLst>
              <a:ext uri="{FF2B5EF4-FFF2-40B4-BE49-F238E27FC236}">
                <a16:creationId xmlns:a16="http://schemas.microsoft.com/office/drawing/2014/main" id="{455DC9A0-0BA8-4A44-BC5D-40F4FE727664}"/>
              </a:ext>
            </a:extLst>
          </p:cNvPr>
          <p:cNvSpPr>
            <a:spLocks noGrp="1"/>
          </p:cNvSpPr>
          <p:nvPr>
            <p:ph type="subTitle" idx="1"/>
          </p:nvPr>
        </p:nvSpPr>
        <p:spPr>
          <a:xfrm>
            <a:off x="2927159" y="2987675"/>
            <a:ext cx="13458127" cy="6812434"/>
          </a:xfrm>
        </p:spPr>
        <p:txBody>
          <a:bodyPr/>
          <a:lstStyle/>
          <a:p>
            <a:pPr algn="l"/>
            <a:endParaRPr lang="en-US" altLang="en-US" sz="3339" i="1" dirty="0"/>
          </a:p>
          <a:p>
            <a:pPr algn="l"/>
            <a:r>
              <a:rPr lang="en-US" altLang="en-US" sz="3339" i="1" dirty="0" err="1"/>
              <a:t>Te</a:t>
            </a:r>
            <a:r>
              <a:rPr lang="en-US" altLang="en-US" sz="3339" i="1" dirty="0"/>
              <a:t>-ai </a:t>
            </a:r>
            <a:r>
              <a:rPr lang="en-US" altLang="en-US" sz="3339" i="1" dirty="0" err="1"/>
              <a:t>întrebat</a:t>
            </a:r>
            <a:r>
              <a:rPr lang="en-US" altLang="en-US" sz="3339" i="1" dirty="0"/>
              <a:t> </a:t>
            </a:r>
            <a:r>
              <a:rPr lang="en-US" altLang="en-US" sz="3339" i="1" dirty="0" err="1"/>
              <a:t>vreodată</a:t>
            </a:r>
            <a:r>
              <a:rPr lang="en-US" altLang="en-US" sz="3339" i="1" dirty="0"/>
              <a:t> </a:t>
            </a:r>
            <a:r>
              <a:rPr lang="en-US" altLang="en-US" sz="3339" i="1" dirty="0" err="1"/>
              <a:t>ce</a:t>
            </a:r>
            <a:r>
              <a:rPr lang="en-US" altLang="en-US" sz="3339" i="1" dirty="0"/>
              <a:t> se </a:t>
            </a:r>
            <a:r>
              <a:rPr lang="en-US" altLang="en-US" sz="3339" i="1" dirty="0" err="1"/>
              <a:t>întâmplă</a:t>
            </a:r>
            <a:r>
              <a:rPr lang="en-US" altLang="en-US" sz="3339" i="1" dirty="0"/>
              <a:t> cu 95% </a:t>
            </a:r>
            <a:r>
              <a:rPr lang="en-US" altLang="en-US" sz="3339" i="1" dirty="0" err="1"/>
              <a:t>dintre</a:t>
            </a:r>
            <a:r>
              <a:rPr lang="en-US" altLang="en-US" sz="3339" i="1" dirty="0"/>
              <a:t> </a:t>
            </a:r>
            <a:r>
              <a:rPr lang="en-US" altLang="en-US" sz="3339" i="1" dirty="0" err="1"/>
              <a:t>persoanele</a:t>
            </a:r>
            <a:r>
              <a:rPr lang="en-US" altLang="en-US" sz="3339" i="1" dirty="0"/>
              <a:t> care </a:t>
            </a:r>
            <a:r>
              <a:rPr lang="en-US" altLang="en-US" sz="3339" i="1" dirty="0" err="1"/>
              <a:t>îți</a:t>
            </a:r>
            <a:r>
              <a:rPr lang="en-US" altLang="en-US" sz="3339" i="1" dirty="0"/>
              <a:t> </a:t>
            </a:r>
            <a:r>
              <a:rPr lang="en-US" altLang="en-US" sz="3339" i="1" dirty="0" err="1"/>
              <a:t>vizitează</a:t>
            </a:r>
            <a:r>
              <a:rPr lang="en-US" altLang="en-US" sz="3339" i="1" dirty="0"/>
              <a:t> site-ul </a:t>
            </a:r>
            <a:r>
              <a:rPr lang="en-US" altLang="en-US" sz="3339" i="1" dirty="0" err="1"/>
              <a:t>și</a:t>
            </a:r>
            <a:r>
              <a:rPr lang="en-US" altLang="en-US" sz="3339" i="1" dirty="0"/>
              <a:t> nu </a:t>
            </a:r>
            <a:r>
              <a:rPr lang="en-US" altLang="en-US" sz="3339" i="1" dirty="0" err="1"/>
              <a:t>cumpără</a:t>
            </a:r>
            <a:r>
              <a:rPr lang="en-US" altLang="en-US" sz="3339" i="1" dirty="0"/>
              <a:t> </a:t>
            </a:r>
            <a:r>
              <a:rPr lang="en-US" altLang="en-US" sz="3339" i="1" dirty="0" err="1"/>
              <a:t>nimic</a:t>
            </a:r>
            <a:r>
              <a:rPr lang="en-US" altLang="en-US" sz="3339" i="1" dirty="0"/>
              <a:t>?</a:t>
            </a:r>
            <a:endParaRPr lang="ro-RO" altLang="en-US" sz="3339" i="1" dirty="0"/>
          </a:p>
          <a:p>
            <a:pPr algn="l"/>
            <a:endParaRPr lang="en-US" altLang="en-US" sz="3339" dirty="0"/>
          </a:p>
          <a:p>
            <a:pPr algn="l"/>
            <a:r>
              <a:rPr lang="en-US" altLang="en-US" sz="3339" i="1" dirty="0"/>
              <a:t>Cum </a:t>
            </a:r>
            <a:r>
              <a:rPr lang="en-US" altLang="en-US" sz="3339" i="1" dirty="0" err="1"/>
              <a:t>ar</a:t>
            </a:r>
            <a:r>
              <a:rPr lang="en-US" altLang="en-US" sz="3339" i="1" dirty="0"/>
              <a:t> fi </a:t>
            </a:r>
            <a:r>
              <a:rPr lang="en-US" altLang="en-US" sz="3339" i="1" dirty="0" err="1"/>
              <a:t>dacă</a:t>
            </a:r>
            <a:r>
              <a:rPr lang="en-US" altLang="en-US" sz="3339" i="1" dirty="0"/>
              <a:t>, </a:t>
            </a:r>
            <a:r>
              <a:rPr lang="en-US" altLang="en-US" sz="3339" i="1" dirty="0" err="1"/>
              <a:t>în</a:t>
            </a:r>
            <a:r>
              <a:rPr lang="en-US" altLang="en-US" sz="3339" i="1" dirty="0"/>
              <a:t> loc </a:t>
            </a:r>
            <a:r>
              <a:rPr lang="en-US" altLang="en-US" sz="3339" i="1" dirty="0" err="1"/>
              <a:t>să</a:t>
            </a:r>
            <a:r>
              <a:rPr lang="en-US" altLang="en-US" sz="3339" i="1" dirty="0"/>
              <a:t> </a:t>
            </a:r>
            <a:r>
              <a:rPr lang="en-US" altLang="en-US" sz="3339" i="1" dirty="0" err="1"/>
              <a:t>pierzi</a:t>
            </a:r>
            <a:r>
              <a:rPr lang="en-US" altLang="en-US" sz="3339" i="1" dirty="0"/>
              <a:t> un </a:t>
            </a:r>
            <a:r>
              <a:rPr lang="en-US" altLang="en-US" sz="3339" i="1" dirty="0" err="1"/>
              <a:t>potențial</a:t>
            </a:r>
            <a:r>
              <a:rPr lang="en-US" altLang="en-US" sz="3339" i="1" dirty="0"/>
              <a:t> client, </a:t>
            </a:r>
            <a:r>
              <a:rPr lang="en-US" altLang="en-US" sz="3339" i="1" dirty="0" err="1"/>
              <a:t>îl</a:t>
            </a:r>
            <a:r>
              <a:rPr lang="en-US" altLang="en-US" sz="3339" i="1" dirty="0"/>
              <a:t> </a:t>
            </a:r>
            <a:r>
              <a:rPr lang="en-US" altLang="en-US" sz="3339" i="1" dirty="0" err="1"/>
              <a:t>poți</a:t>
            </a:r>
            <a:r>
              <a:rPr lang="en-US" altLang="en-US" sz="3339" i="1" dirty="0"/>
              <a:t> </a:t>
            </a:r>
            <a:r>
              <a:rPr lang="en-US" altLang="en-US" sz="3339" i="1" dirty="0" err="1"/>
              <a:t>adăuga</a:t>
            </a:r>
            <a:r>
              <a:rPr lang="en-US" altLang="en-US" sz="3339" i="1" dirty="0"/>
              <a:t> </a:t>
            </a:r>
            <a:r>
              <a:rPr lang="en-US" altLang="en-US" sz="3339" i="1" dirty="0" err="1"/>
              <a:t>în</a:t>
            </a:r>
            <a:r>
              <a:rPr lang="en-US" altLang="en-US" sz="3339" i="1" dirty="0"/>
              <a:t> </a:t>
            </a:r>
            <a:r>
              <a:rPr lang="en-US" altLang="en-US" sz="3339" i="1" dirty="0" err="1"/>
              <a:t>lista</a:t>
            </a:r>
            <a:r>
              <a:rPr lang="en-US" altLang="en-US" sz="3339" i="1" dirty="0"/>
              <a:t> ta de e-</a:t>
            </a:r>
            <a:r>
              <a:rPr lang="en-US" altLang="en-US" sz="3339" i="1" dirty="0" err="1"/>
              <a:t>mailuri</a:t>
            </a:r>
            <a:r>
              <a:rPr lang="en-US" altLang="en-US" sz="3339" i="1" dirty="0"/>
              <a:t> </a:t>
            </a:r>
            <a:r>
              <a:rPr lang="en-US" altLang="en-US" sz="3339" i="1" dirty="0" err="1"/>
              <a:t>și</a:t>
            </a:r>
            <a:r>
              <a:rPr lang="en-US" altLang="en-US" sz="3339" i="1" dirty="0"/>
              <a:t> </a:t>
            </a:r>
            <a:r>
              <a:rPr lang="en-US" altLang="en-US" sz="3339" i="1" dirty="0" err="1"/>
              <a:t>poți</a:t>
            </a:r>
            <a:r>
              <a:rPr lang="en-US" altLang="en-US" sz="3339" i="1" dirty="0"/>
              <a:t> </a:t>
            </a:r>
            <a:r>
              <a:rPr lang="en-US" altLang="en-US" sz="3339" i="1" dirty="0" err="1"/>
              <a:t>construi</a:t>
            </a:r>
            <a:r>
              <a:rPr lang="en-US" altLang="en-US" sz="3339" i="1" dirty="0"/>
              <a:t> o </a:t>
            </a:r>
            <a:r>
              <a:rPr lang="en-US" altLang="en-US" sz="3339" i="1" dirty="0" err="1"/>
              <a:t>relație</a:t>
            </a:r>
            <a:r>
              <a:rPr lang="en-US" altLang="en-US" sz="3339" i="1" dirty="0"/>
              <a:t> cu el? Ce s-</a:t>
            </a:r>
            <a:r>
              <a:rPr lang="en-US" altLang="en-US" sz="3339" i="1" dirty="0" err="1"/>
              <a:t>ar</a:t>
            </a:r>
            <a:r>
              <a:rPr lang="en-US" altLang="en-US" sz="3339" i="1" dirty="0"/>
              <a:t> </a:t>
            </a:r>
            <a:r>
              <a:rPr lang="en-US" altLang="en-US" sz="3339" i="1" dirty="0" err="1"/>
              <a:t>întâmpla</a:t>
            </a:r>
            <a:r>
              <a:rPr lang="en-US" altLang="en-US" sz="3339" i="1" dirty="0"/>
              <a:t> </a:t>
            </a:r>
            <a:r>
              <a:rPr lang="en-US" altLang="en-US" sz="3339" i="1" dirty="0" err="1"/>
              <a:t>dacă</a:t>
            </a:r>
            <a:r>
              <a:rPr lang="en-US" altLang="en-US" sz="3339" i="1" dirty="0"/>
              <a:t> </a:t>
            </a:r>
            <a:r>
              <a:rPr lang="en-US" altLang="en-US" sz="3339" i="1" dirty="0" err="1"/>
              <a:t>acest</a:t>
            </a:r>
            <a:r>
              <a:rPr lang="en-US" altLang="en-US" sz="3339" i="1" dirty="0"/>
              <a:t> </a:t>
            </a:r>
            <a:r>
              <a:rPr lang="en-US" altLang="en-US" sz="3339" i="1" dirty="0" err="1"/>
              <a:t>lucru</a:t>
            </a:r>
            <a:r>
              <a:rPr lang="en-US" altLang="en-US" sz="3339" i="1" dirty="0"/>
              <a:t> </a:t>
            </a:r>
            <a:r>
              <a:rPr lang="en-US" altLang="en-US" sz="3339" i="1" dirty="0" err="1"/>
              <a:t>ar</a:t>
            </a:r>
            <a:r>
              <a:rPr lang="en-US" altLang="en-US" sz="3339" i="1" dirty="0"/>
              <a:t> </a:t>
            </a:r>
            <a:r>
              <a:rPr lang="en-US" altLang="en-US" sz="3339" i="1" dirty="0" err="1"/>
              <a:t>transforma</a:t>
            </a:r>
            <a:r>
              <a:rPr lang="en-US" altLang="en-US" sz="3339" i="1" dirty="0"/>
              <a:t> </a:t>
            </a:r>
            <a:r>
              <a:rPr lang="en-US" altLang="en-US" sz="3339" i="1" dirty="0" err="1"/>
              <a:t>potențialii</a:t>
            </a:r>
            <a:r>
              <a:rPr lang="en-US" altLang="en-US" sz="3339" i="1" dirty="0"/>
              <a:t> </a:t>
            </a:r>
            <a:r>
              <a:rPr lang="en-US" altLang="en-US" sz="3339" i="1" dirty="0" err="1"/>
              <a:t>clienți</a:t>
            </a:r>
            <a:r>
              <a:rPr lang="en-US" altLang="en-US" sz="3339" i="1" dirty="0"/>
              <a:t> </a:t>
            </a:r>
            <a:r>
              <a:rPr lang="en-US" altLang="en-US" sz="3339" i="1" dirty="0" err="1"/>
              <a:t>în</a:t>
            </a:r>
            <a:r>
              <a:rPr lang="en-US" altLang="en-US" sz="3339" i="1" dirty="0"/>
              <a:t> </a:t>
            </a:r>
            <a:r>
              <a:rPr lang="en-US" altLang="en-US" sz="3339" i="1" dirty="0" err="1"/>
              <a:t>clienți</a:t>
            </a:r>
            <a:r>
              <a:rPr lang="en-US" altLang="en-US" sz="3339" i="1" dirty="0"/>
              <a:t> care </a:t>
            </a:r>
            <a:r>
              <a:rPr lang="en-US" altLang="en-US" sz="3339" i="1" dirty="0" err="1"/>
              <a:t>cumpără</a:t>
            </a:r>
            <a:r>
              <a:rPr lang="en-US" altLang="en-US" sz="3339" i="1" dirty="0"/>
              <a:t> de la tine?</a:t>
            </a:r>
            <a:endParaRPr lang="ro-RO" altLang="en-US" sz="3339" i="1" dirty="0"/>
          </a:p>
          <a:p>
            <a:pPr algn="l"/>
            <a:endParaRPr lang="en-US" altLang="en-US" sz="3339" dirty="0"/>
          </a:p>
          <a:p>
            <a:pPr algn="l"/>
            <a:r>
              <a:rPr lang="en-US" altLang="en-US" sz="3339" i="1" dirty="0" err="1"/>
              <a:t>În</a:t>
            </a:r>
            <a:r>
              <a:rPr lang="en-US" altLang="en-US" sz="3339" i="1" dirty="0"/>
              <a:t> </a:t>
            </a:r>
            <a:r>
              <a:rPr lang="en-US" altLang="en-US" sz="3339" i="1" dirty="0" err="1"/>
              <a:t>acest</a:t>
            </a:r>
            <a:r>
              <a:rPr lang="en-US" altLang="en-US" sz="3339" i="1" dirty="0"/>
              <a:t> Webinar, </a:t>
            </a:r>
            <a:r>
              <a:rPr lang="en-US" altLang="en-US" sz="3339" i="1" dirty="0" err="1"/>
              <a:t>vei</a:t>
            </a:r>
            <a:r>
              <a:rPr lang="en-US" altLang="en-US" sz="3339" i="1" dirty="0"/>
              <a:t> </a:t>
            </a:r>
            <a:r>
              <a:rPr lang="en-US" altLang="en-US" sz="3339" i="1" dirty="0" err="1"/>
              <a:t>afla</a:t>
            </a:r>
            <a:r>
              <a:rPr lang="en-US" altLang="en-US" sz="3339" i="1" dirty="0"/>
              <a:t> </a:t>
            </a:r>
            <a:r>
              <a:rPr lang="en-US" altLang="en-US" sz="3339" i="1" dirty="0" err="1"/>
              <a:t>ce</a:t>
            </a:r>
            <a:r>
              <a:rPr lang="en-US" altLang="en-US" sz="3339" i="1" dirty="0"/>
              <a:t> </a:t>
            </a:r>
            <a:r>
              <a:rPr lang="en-US" altLang="en-US" sz="3339" i="1" dirty="0" err="1"/>
              <a:t>este</a:t>
            </a:r>
            <a:r>
              <a:rPr lang="en-US" altLang="en-US" sz="3339" i="1" dirty="0"/>
              <a:t> un lead magnet </a:t>
            </a:r>
            <a:r>
              <a:rPr lang="en-US" altLang="en-US" sz="3339" i="1" dirty="0" err="1"/>
              <a:t>și</a:t>
            </a:r>
            <a:r>
              <a:rPr lang="en-US" altLang="en-US" sz="3339" i="1" dirty="0"/>
              <a:t> de </a:t>
            </a:r>
            <a:r>
              <a:rPr lang="en-US" altLang="en-US" sz="3339" i="1" dirty="0" err="1"/>
              <a:t>ce</a:t>
            </a:r>
            <a:r>
              <a:rPr lang="en-US" altLang="en-US" sz="3339" i="1" dirty="0"/>
              <a:t> ai </a:t>
            </a:r>
            <a:r>
              <a:rPr lang="en-US" altLang="en-US" sz="3339" i="1" dirty="0" err="1"/>
              <a:t>nevoie</a:t>
            </a:r>
            <a:r>
              <a:rPr lang="en-US" altLang="en-US" sz="3339" i="1" dirty="0"/>
              <a:t> de </a:t>
            </a:r>
            <a:r>
              <a:rPr lang="en-US" altLang="en-US" sz="3339" i="1" dirty="0" err="1"/>
              <a:t>acesta</a:t>
            </a:r>
            <a:r>
              <a:rPr lang="en-US" altLang="en-US" sz="3339" i="1" dirty="0"/>
              <a:t> </a:t>
            </a:r>
            <a:r>
              <a:rPr lang="en-US" altLang="en-US" sz="3339" i="1" dirty="0" err="1"/>
              <a:t>pentru</a:t>
            </a:r>
            <a:r>
              <a:rPr lang="en-US" altLang="en-US" sz="3339" i="1" dirty="0"/>
              <a:t> a-</a:t>
            </a:r>
            <a:r>
              <a:rPr lang="en-US" altLang="en-US" sz="3339" i="1" dirty="0" err="1"/>
              <a:t>ți</a:t>
            </a:r>
            <a:r>
              <a:rPr lang="en-US" altLang="en-US" sz="3339" i="1" dirty="0"/>
              <a:t> </a:t>
            </a:r>
            <a:r>
              <a:rPr lang="en-US" altLang="en-US" sz="3339" i="1" dirty="0" err="1"/>
              <a:t>crește</a:t>
            </a:r>
            <a:r>
              <a:rPr lang="en-US" altLang="en-US" sz="3339" i="1" dirty="0"/>
              <a:t> </a:t>
            </a:r>
            <a:r>
              <a:rPr lang="en-US" altLang="en-US" sz="3339" i="1" dirty="0" err="1"/>
              <a:t>lista</a:t>
            </a:r>
            <a:r>
              <a:rPr lang="en-US" altLang="en-US" sz="3339" i="1" dirty="0"/>
              <a:t> de e-</a:t>
            </a:r>
            <a:r>
              <a:rPr lang="en-US" altLang="en-US" sz="3339" i="1" dirty="0" err="1"/>
              <a:t>mailuri</a:t>
            </a:r>
            <a:r>
              <a:rPr lang="en-US" altLang="en-US" sz="3339" i="1" dirty="0"/>
              <a:t>. </a:t>
            </a:r>
            <a:r>
              <a:rPr lang="en-US" altLang="en-US" sz="3339" i="1" dirty="0" err="1"/>
              <a:t>Vei</a:t>
            </a:r>
            <a:r>
              <a:rPr lang="en-US" altLang="en-US" sz="3339" i="1" dirty="0"/>
              <a:t> </a:t>
            </a:r>
            <a:r>
              <a:rPr lang="en-US" altLang="en-US" sz="3339" i="1" dirty="0" err="1"/>
              <a:t>găsi</a:t>
            </a:r>
            <a:r>
              <a:rPr lang="en-US" altLang="en-US" sz="3339" i="1" dirty="0"/>
              <a:t>, de </a:t>
            </a:r>
            <a:r>
              <a:rPr lang="en-US" altLang="en-US" sz="3339" i="1" dirty="0" err="1"/>
              <a:t>asemenea</a:t>
            </a:r>
            <a:r>
              <a:rPr lang="en-US" altLang="en-US" sz="3339" i="1" dirty="0"/>
              <a:t>, 50 de </a:t>
            </a:r>
            <a:r>
              <a:rPr lang="en-US" altLang="en-US" sz="3339" i="1" dirty="0" err="1"/>
              <a:t>idei</a:t>
            </a:r>
            <a:r>
              <a:rPr lang="en-US" altLang="en-US" sz="3339" i="1" dirty="0"/>
              <a:t> de lead magnet </a:t>
            </a:r>
            <a:r>
              <a:rPr lang="en-US" altLang="en-US" sz="3339" i="1" dirty="0" err="1"/>
              <a:t>pentru</a:t>
            </a:r>
            <a:r>
              <a:rPr lang="en-US" altLang="en-US" sz="3339" i="1" dirty="0"/>
              <a:t> </a:t>
            </a:r>
            <a:r>
              <a:rPr lang="en-US" altLang="en-US" sz="3339" i="1" dirty="0" err="1"/>
              <a:t>clienții</a:t>
            </a:r>
            <a:r>
              <a:rPr lang="en-US" altLang="en-US" sz="3339" i="1" dirty="0"/>
              <a:t> </a:t>
            </a:r>
            <a:r>
              <a:rPr lang="en-US" altLang="en-US" sz="3339" i="1" dirty="0" err="1"/>
              <a:t>tăi</a:t>
            </a:r>
            <a:r>
              <a:rPr lang="en-US" altLang="en-US" sz="3339" i="1" dirty="0"/>
              <a:t> - </a:t>
            </a:r>
            <a:r>
              <a:rPr lang="en-US" altLang="en-US" sz="3339" i="1" dirty="0" err="1"/>
              <a:t>indiferent</a:t>
            </a:r>
            <a:r>
              <a:rPr lang="en-US" altLang="en-US" sz="3339" i="1" dirty="0"/>
              <a:t> de </a:t>
            </a:r>
            <a:r>
              <a:rPr lang="en-US" altLang="en-US" sz="3339" i="1" dirty="0" err="1"/>
              <a:t>etapa</a:t>
            </a:r>
            <a:r>
              <a:rPr lang="en-US" altLang="en-US" sz="3339" i="1" dirty="0"/>
              <a:t> la care se </a:t>
            </a:r>
            <a:r>
              <a:rPr lang="en-US" altLang="en-US" sz="3339" i="1" dirty="0" err="1"/>
              <a:t>află</a:t>
            </a:r>
            <a:r>
              <a:rPr lang="en-US" altLang="en-US" sz="3339" i="1" dirty="0"/>
              <a:t> </a:t>
            </a:r>
            <a:r>
              <a:rPr lang="en-US" altLang="en-US" sz="3339" i="1" dirty="0" err="1"/>
              <a:t>aceștia</a:t>
            </a:r>
            <a:r>
              <a:rPr lang="en-US" altLang="en-US" sz="3339" i="1" dirty="0"/>
              <a:t> </a:t>
            </a:r>
            <a:r>
              <a:rPr lang="en-US" altLang="en-US" sz="3339" i="1" dirty="0" err="1"/>
              <a:t>în</a:t>
            </a:r>
            <a:r>
              <a:rPr lang="en-US" altLang="en-US" sz="3339" i="1" dirty="0"/>
              <a:t> </a:t>
            </a:r>
            <a:r>
              <a:rPr lang="en-US" altLang="en-US" sz="3339" i="1" dirty="0" err="1"/>
              <a:t>pâlnia</a:t>
            </a:r>
            <a:r>
              <a:rPr lang="en-US" altLang="en-US" sz="3339" i="1" dirty="0"/>
              <a:t> ta de </a:t>
            </a:r>
            <a:r>
              <a:rPr lang="en-US" altLang="en-US" sz="3339" i="1" dirty="0" err="1"/>
              <a:t>vânzări</a:t>
            </a:r>
            <a:r>
              <a:rPr lang="en-US" altLang="en-US" sz="3339" i="1" dirty="0"/>
              <a:t>.</a:t>
            </a:r>
            <a:endParaRPr lang="ro-RO" altLang="en-US" sz="3339" i="1" dirty="0"/>
          </a:p>
          <a:p>
            <a:pPr algn="l"/>
            <a:endParaRPr lang="en-US" altLang="en-US" sz="3339" dirty="0"/>
          </a:p>
          <a:p>
            <a:pPr algn="l"/>
            <a:r>
              <a:rPr lang="en-US" altLang="en-US" sz="3339" i="1" dirty="0" err="1"/>
              <a:t>Ești</a:t>
            </a:r>
            <a:r>
              <a:rPr lang="en-US" altLang="en-US" sz="3339" i="1" dirty="0"/>
              <a:t> </a:t>
            </a:r>
            <a:r>
              <a:rPr lang="en-US" altLang="en-US" sz="3339" i="1" dirty="0" err="1"/>
              <a:t>pregătit</a:t>
            </a:r>
            <a:r>
              <a:rPr lang="en-US" altLang="en-US" sz="3339" i="1" dirty="0"/>
              <a:t>? Sa </a:t>
            </a:r>
            <a:r>
              <a:rPr lang="en-US" altLang="en-US" sz="3339" i="1" dirty="0" err="1"/>
              <a:t>începem</a:t>
            </a:r>
            <a:r>
              <a:rPr lang="en-US" altLang="en-US" sz="3339" i="1" dirty="0"/>
              <a:t>! </a:t>
            </a:r>
            <a:r>
              <a:rPr lang="en-US" altLang="en-US" sz="3339" i="1" dirty="0" err="1"/>
              <a:t>Înscrie-te</a:t>
            </a:r>
            <a:r>
              <a:rPr lang="en-US" altLang="en-US" sz="3339" i="1" dirty="0"/>
              <a:t> </a:t>
            </a:r>
            <a:r>
              <a:rPr lang="en-US" altLang="en-US" sz="3339" i="1" dirty="0" err="1"/>
              <a:t>aici</a:t>
            </a:r>
            <a:r>
              <a:rPr lang="en-US" altLang="en-US" sz="3339" i="1" dirty="0"/>
              <a:t>: (link)</a:t>
            </a:r>
            <a:endParaRPr lang="en-US" altLang="en-US" sz="3339" dirty="0"/>
          </a:p>
          <a:p>
            <a:pPr algn="l"/>
            <a:endParaRPr lang="en-US" altLang="en-US" sz="3339" dirty="0"/>
          </a:p>
        </p:txBody>
      </p:sp>
      <p:pic>
        <p:nvPicPr>
          <p:cNvPr id="2" name="Picture 1">
            <a:extLst>
              <a:ext uri="{FF2B5EF4-FFF2-40B4-BE49-F238E27FC236}">
                <a16:creationId xmlns:a16="http://schemas.microsoft.com/office/drawing/2014/main" id="{64377ED7-CB51-4CD3-AB57-D30B222F240B}"/>
              </a:ext>
            </a:extLst>
          </p:cNvPr>
          <p:cNvPicPr>
            <a:picLocks noChangeAspect="1"/>
          </p:cNvPicPr>
          <p:nvPr/>
        </p:nvPicPr>
        <p:blipFill>
          <a:blip r:embed="rId2"/>
          <a:stretch>
            <a:fillRect/>
          </a:stretch>
        </p:blipFill>
        <p:spPr>
          <a:xfrm>
            <a:off x="17062450" y="701675"/>
            <a:ext cx="2676525" cy="5905500"/>
          </a:xfrm>
          <a:prstGeom prst="rect">
            <a:avLst/>
          </a:prstGeom>
        </p:spPr>
      </p:pic>
      <p:pic>
        <p:nvPicPr>
          <p:cNvPr id="3" name="Picture 2">
            <a:extLst>
              <a:ext uri="{FF2B5EF4-FFF2-40B4-BE49-F238E27FC236}">
                <a16:creationId xmlns:a16="http://schemas.microsoft.com/office/drawing/2014/main" id="{A1547108-9998-4AF6-A775-5CB3AF7AED16}"/>
              </a:ext>
            </a:extLst>
          </p:cNvPr>
          <p:cNvPicPr>
            <a:picLocks noChangeAspect="1"/>
          </p:cNvPicPr>
          <p:nvPr/>
        </p:nvPicPr>
        <p:blipFill>
          <a:blip r:embed="rId3"/>
          <a:stretch>
            <a:fillRect/>
          </a:stretch>
        </p:blipFill>
        <p:spPr>
          <a:xfrm>
            <a:off x="222250" y="221133"/>
            <a:ext cx="4717606" cy="2751937"/>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985621-7647-43E4-9274-9295E80D9EC6}"/>
              </a:ext>
            </a:extLst>
          </p:cNvPr>
          <p:cNvPicPr>
            <a:picLocks noChangeAspect="1"/>
          </p:cNvPicPr>
          <p:nvPr/>
        </p:nvPicPr>
        <p:blipFill>
          <a:blip r:embed="rId2"/>
          <a:stretch>
            <a:fillRect/>
          </a:stretch>
        </p:blipFill>
        <p:spPr>
          <a:xfrm>
            <a:off x="1113753" y="549275"/>
            <a:ext cx="17876594" cy="10001841"/>
          </a:xfrm>
          <a:prstGeom prst="rect">
            <a:avLst/>
          </a:prstGeom>
        </p:spPr>
      </p:pic>
    </p:spTree>
    <p:extLst>
      <p:ext uri="{BB962C8B-B14F-4D97-AF65-F5344CB8AC3E}">
        <p14:creationId xmlns:p14="http://schemas.microsoft.com/office/powerpoint/2010/main" val="12691478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F6F77D6-F41A-46CF-B40B-17BE9E5CA8B6}"/>
              </a:ext>
            </a:extLst>
          </p:cNvPr>
          <p:cNvPicPr>
            <a:picLocks noChangeAspect="1"/>
          </p:cNvPicPr>
          <p:nvPr/>
        </p:nvPicPr>
        <p:blipFill>
          <a:blip r:embed="rId2"/>
          <a:stretch>
            <a:fillRect/>
          </a:stretch>
        </p:blipFill>
        <p:spPr>
          <a:xfrm>
            <a:off x="1289050" y="625475"/>
            <a:ext cx="18439021" cy="9525000"/>
          </a:xfrm>
          <a:prstGeom prst="rect">
            <a:avLst/>
          </a:prstGeom>
        </p:spPr>
      </p:pic>
    </p:spTree>
    <p:extLst>
      <p:ext uri="{BB962C8B-B14F-4D97-AF65-F5344CB8AC3E}">
        <p14:creationId xmlns:p14="http://schemas.microsoft.com/office/powerpoint/2010/main" val="3435197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D3AAC-1A87-4A6A-AEFD-860EDA8DFD8E}"/>
              </a:ext>
            </a:extLst>
          </p:cNvPr>
          <p:cNvSpPr>
            <a:spLocks noGrp="1"/>
          </p:cNvSpPr>
          <p:nvPr>
            <p:ph type="ctrTitle"/>
          </p:nvPr>
        </p:nvSpPr>
        <p:spPr>
          <a:xfrm>
            <a:off x="1507807" y="3505898"/>
            <a:ext cx="17088486" cy="884858"/>
          </a:xfrm>
        </p:spPr>
        <p:txBody>
          <a:bodyPr/>
          <a:lstStyle/>
          <a:p>
            <a:pPr algn="ctr"/>
            <a:r>
              <a:rPr lang="en-US" dirty="0" err="1"/>
              <a:t>Sesiune</a:t>
            </a:r>
            <a:r>
              <a:rPr lang="ro-RO" dirty="0"/>
              <a:t> de întrebări </a:t>
            </a:r>
            <a:r>
              <a:rPr lang="ro-RO"/>
              <a:t>și răspunsuri...</a:t>
            </a:r>
            <a:endParaRPr lang="en-US" dirty="0"/>
          </a:p>
        </p:txBody>
      </p:sp>
      <p:sp>
        <p:nvSpPr>
          <p:cNvPr id="3" name="Subtitle 2">
            <a:extLst>
              <a:ext uri="{FF2B5EF4-FFF2-40B4-BE49-F238E27FC236}">
                <a16:creationId xmlns:a16="http://schemas.microsoft.com/office/drawing/2014/main" id="{E60BF2FC-C6D5-4CD8-92EA-07DA082CD331}"/>
              </a:ext>
            </a:extLst>
          </p:cNvPr>
          <p:cNvSpPr>
            <a:spLocks noGrp="1"/>
          </p:cNvSpPr>
          <p:nvPr>
            <p:ph type="subTitle" idx="4"/>
          </p:nvPr>
        </p:nvSpPr>
        <p:spPr>
          <a:xfrm>
            <a:off x="3015615" y="6333236"/>
            <a:ext cx="14072870" cy="1384995"/>
          </a:xfrm>
        </p:spPr>
        <p:txBody>
          <a:bodyPr/>
          <a:lstStyle/>
          <a:p>
            <a:r>
              <a:rPr lang="ro-RO" sz="3000" dirty="0"/>
              <a:t>Date de contact:</a:t>
            </a:r>
          </a:p>
          <a:p>
            <a:r>
              <a:rPr lang="ro-RO" sz="3000" dirty="0"/>
              <a:t>Elena Bordianu</a:t>
            </a:r>
          </a:p>
          <a:p>
            <a:r>
              <a:rPr lang="ro-RO" sz="3000" dirty="0"/>
              <a:t>069996545</a:t>
            </a:r>
            <a:endParaRPr lang="en-US" sz="3000" dirty="0"/>
          </a:p>
        </p:txBody>
      </p:sp>
    </p:spTree>
    <p:extLst>
      <p:ext uri="{BB962C8B-B14F-4D97-AF65-F5344CB8AC3E}">
        <p14:creationId xmlns:p14="http://schemas.microsoft.com/office/powerpoint/2010/main" val="16937536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900</TotalTime>
  <Words>1081</Words>
  <Application>Microsoft Office PowerPoint</Application>
  <PresentationFormat>Custom</PresentationFormat>
  <Paragraphs>247</Paragraphs>
  <Slides>93</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93</vt:i4>
      </vt:variant>
    </vt:vector>
  </HeadingPairs>
  <TitlesOfParts>
    <vt:vector size="103" baseType="lpstr">
      <vt:lpstr>Arial</vt:lpstr>
      <vt:lpstr>Calibri</vt:lpstr>
      <vt:lpstr>Gill Sans</vt:lpstr>
      <vt:lpstr>inherit</vt:lpstr>
      <vt:lpstr>nimbus-sans</vt:lpstr>
      <vt:lpstr>Proxima Nova Bl</vt:lpstr>
      <vt:lpstr>Proxima Nova Rg</vt:lpstr>
      <vt:lpstr>Proxima Nova Th</vt:lpstr>
      <vt:lpstr>Roboto</vt:lpstr>
      <vt:lpstr>Office Theme</vt:lpstr>
      <vt:lpstr>Alfabetizare digitală pentru promovarea  afacerii online. </vt:lpstr>
      <vt:lpstr>De câte ori îți verifici telefonul  în fiecare zi?</vt:lpstr>
      <vt:lpstr>În mediu de 150 de ori pe zi</vt:lpstr>
      <vt:lpstr>Social Media  în Moldova</vt:lpstr>
      <vt:lpstr>Cât de des utilizați internetul?</vt:lpstr>
      <vt:lpstr>Care platforme le utilizați?</vt:lpstr>
      <vt:lpstr>PowerPoint Presentation</vt:lpstr>
      <vt:lpstr>PowerPoint Presentation</vt:lpstr>
      <vt:lpstr>1.300.000</vt:lpstr>
      <vt:lpstr>PowerPoint Presentation</vt:lpstr>
      <vt:lpstr>PowerPoint Presentation</vt:lpstr>
      <vt:lpstr>PowerPoint Presentation</vt:lpstr>
      <vt:lpstr>PowerPoint Presentation</vt:lpstr>
      <vt:lpstr>PowerPoint Presentation</vt:lpstr>
      <vt:lpstr>650.000 (77%)</vt:lpstr>
      <vt:lpstr>PowerPoint Presentation</vt:lpstr>
      <vt:lpstr>PowerPoint Presentation</vt:lpstr>
      <vt:lpstr>PowerPoint Presentation</vt:lpstr>
      <vt:lpstr>PowerPoint Presentation</vt:lpstr>
      <vt:lpstr>PowerPoint Presentation</vt:lpstr>
      <vt:lpstr>PowerPoint Presentation</vt:lpstr>
      <vt:lpstr>Interacțiunea clientului cu contentul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Cine este un influencer?  Pe cine urmăriți?</vt:lpstr>
      <vt:lpstr>PowerPoint Presentation</vt:lpstr>
      <vt:lpstr>PowerPoint Presentation</vt:lpstr>
      <vt:lpstr>Prin ce metode putem promova  o afacere online?</vt:lpstr>
      <vt:lpstr>Pagină de Facebook</vt:lpstr>
      <vt:lpstr>Profil de Instagram</vt:lpstr>
      <vt:lpstr>Grup pe Odnoklassniki</vt:lpstr>
      <vt:lpstr>Profil pe Odnoklassniki</vt:lpstr>
      <vt:lpstr>Postare sponsorizată pe Facebook</vt:lpstr>
      <vt:lpstr>Grupuri pe Facebook</vt:lpstr>
      <vt:lpstr>Advertorial</vt:lpstr>
      <vt:lpstr>Trafic.md</vt:lpstr>
      <vt:lpstr>Anunț pe 999.md</vt:lpstr>
      <vt:lpstr>Bannere pe site-urile locale</vt:lpstr>
      <vt:lpstr>Bannere pe site-urile locale</vt:lpstr>
      <vt:lpstr>Bannere prin  rețeaua Google Ads</vt:lpstr>
      <vt:lpstr>Anunțuri în căutări pe Google</vt:lpstr>
      <vt:lpstr>Publicitate video pe YouTube</vt:lpstr>
      <vt:lpstr>Newsletter</vt:lpstr>
      <vt:lpstr>Colaborare cu influenceri</vt:lpstr>
      <vt:lpstr>PowerPoint Presentation</vt:lpstr>
      <vt:lpstr>Colaborare cu influenceri</vt:lpstr>
      <vt:lpstr>Magazin online (Price.md)</vt:lpstr>
      <vt:lpstr>PowerPoint Presentation</vt:lpstr>
      <vt:lpstr>Magazin online (Facebook)</vt:lpstr>
      <vt:lpstr>Tool-uri pe online</vt:lpstr>
      <vt:lpstr>Administrare sarcinilor  </vt:lpstr>
      <vt:lpstr>Conferințe</vt:lpstr>
      <vt:lpstr>chat</vt:lpstr>
      <vt:lpstr>colaborare</vt:lpstr>
      <vt:lpstr>Documente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 rețunut!          Vânzările nu mai au loc doar activ;                 Oamenii au nevoie să fie convinși                      Asta se face doar îmbinând strategic promovarea          activă și promovarea pasivă.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Formule + Exemple de Copy sau cum să scrii texte care Vând? </vt:lpstr>
      <vt:lpstr>PowerPoint Presentation</vt:lpstr>
      <vt:lpstr>3 Formule + Exemple de Copy sau cum să scrii texte care Vând? </vt:lpstr>
      <vt:lpstr>PowerPoint Presentation</vt:lpstr>
      <vt:lpstr>3 Formule + Exemple de Copy sau cum să scrii texte care Vând? </vt:lpstr>
      <vt:lpstr>PowerPoint Presentation</vt:lpstr>
      <vt:lpstr>PowerPoint Presentation</vt:lpstr>
      <vt:lpstr>PowerPoint Presentation</vt:lpstr>
      <vt:lpstr>Sesiune de întrebări și răspunsuri...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User</cp:lastModifiedBy>
  <cp:revision>27</cp:revision>
  <dcterms:created xsi:type="dcterms:W3CDTF">2021-02-16T07:09:03Z</dcterms:created>
  <dcterms:modified xsi:type="dcterms:W3CDTF">2021-04-10T13:07:15Z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2021-01-25T00:00:00Z</vt:filetime>
  </property>
  <property fmtid="{D5CDD505-2E9C-101B-9397-08002B2CF9AE}" pid="3" name="Creator">
    <vt:lpwstr>Microsoft® PowerPoint® 2013</vt:lpwstr>
  </property>
  <property fmtid="{D5CDD505-2E9C-101B-9397-08002B2CF9AE}" pid="4" name="LastSaved">
    <vt:filetime>2021-02-16T00:00:00Z</vt:filetime>
  </property>
</Properties>
</file>