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93" r:id="rId2"/>
    <p:sldId id="262" r:id="rId3"/>
    <p:sldId id="261" r:id="rId4"/>
    <p:sldId id="260" r:id="rId5"/>
    <p:sldId id="259" r:id="rId6"/>
    <p:sldId id="258" r:id="rId7"/>
    <p:sldId id="264" r:id="rId8"/>
    <p:sldId id="281" r:id="rId9"/>
    <p:sldId id="265" r:id="rId10"/>
    <p:sldId id="295" r:id="rId11"/>
    <p:sldId id="266" r:id="rId12"/>
    <p:sldId id="267" r:id="rId13"/>
    <p:sldId id="279" r:id="rId14"/>
    <p:sldId id="268" r:id="rId15"/>
    <p:sldId id="296" r:id="rId16"/>
    <p:sldId id="278" r:id="rId17"/>
    <p:sldId id="269" r:id="rId18"/>
    <p:sldId id="270" r:id="rId19"/>
    <p:sldId id="28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82" r:id="rId28"/>
    <p:sldId id="290" r:id="rId29"/>
    <p:sldId id="292" r:id="rId30"/>
    <p:sldId id="291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4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0C4BAF0-DCA2-4595-80C3-9B3AAB0AC653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5B116BA-44CE-4904-9468-40C6EE73EC9C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878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862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22290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34256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61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02425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4192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12382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4277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454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9256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393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936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0960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885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0133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229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0C4BAF0-DCA2-4595-80C3-9B3AAB0AC653}" type="datetimeFigureOut">
              <a:rPr lang="en-US" smtClean="0"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5B116BA-44CE-4904-9468-40C6EE73EC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518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A2BCD04-FA9A-449D-A774-45A4E2DF06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819685"/>
            <a:ext cx="9144000" cy="61743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3A44444-905E-49A4-87EF-024FF5973B1B}"/>
              </a:ext>
            </a:extLst>
          </p:cNvPr>
          <p:cNvSpPr>
            <a:spLocks noGrp="1"/>
          </p:cNvSpPr>
          <p:nvPr/>
        </p:nvSpPr>
        <p:spPr>
          <a:xfrm>
            <a:off x="2047782" y="2086980"/>
            <a:ext cx="8096436" cy="14234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5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uk-UA" sz="3600" b="1" dirty="0" err="1"/>
              <a:t>Programul</a:t>
            </a:r>
            <a:r>
              <a:rPr lang="uk-UA" sz="3600" b="1" dirty="0"/>
              <a:t> „START </a:t>
            </a:r>
            <a:r>
              <a:rPr lang="uk-UA" sz="3600" b="1" dirty="0" err="1"/>
              <a:t>pentru</a:t>
            </a:r>
            <a:r>
              <a:rPr lang="uk-UA" sz="3600" b="1" dirty="0"/>
              <a:t> TINERI: </a:t>
            </a:r>
            <a:br>
              <a:rPr lang="en-US" sz="3600" b="1" dirty="0"/>
            </a:br>
            <a:r>
              <a:rPr lang="uk-UA" sz="3600" b="1" dirty="0"/>
              <a:t>o </a:t>
            </a:r>
            <a:r>
              <a:rPr lang="uk-UA" sz="3600" b="1" dirty="0" err="1"/>
              <a:t>afacere</a:t>
            </a:r>
            <a:r>
              <a:rPr lang="uk-UA" sz="3600" b="1" dirty="0"/>
              <a:t> </a:t>
            </a:r>
            <a:r>
              <a:rPr lang="uk-UA" sz="3600" b="1" dirty="0" err="1"/>
              <a:t>durabilă</a:t>
            </a:r>
            <a:r>
              <a:rPr lang="uk-UA" sz="3600" b="1" dirty="0"/>
              <a:t> </a:t>
            </a:r>
            <a:r>
              <a:rPr lang="uk-UA" sz="3600" b="1" dirty="0" err="1"/>
              <a:t>la</a:t>
            </a:r>
            <a:r>
              <a:rPr lang="uk-UA" sz="3600" b="1" dirty="0"/>
              <a:t> </a:t>
            </a:r>
            <a:r>
              <a:rPr lang="uk-UA" sz="3600" b="1" dirty="0" err="1"/>
              <a:t>tine</a:t>
            </a:r>
            <a:r>
              <a:rPr lang="uk-UA" sz="3600" b="1" dirty="0"/>
              <a:t> </a:t>
            </a:r>
            <a:r>
              <a:rPr lang="uk-UA" sz="3600" b="1" dirty="0" err="1"/>
              <a:t>acasă</a:t>
            </a:r>
            <a:r>
              <a:rPr lang="uk-UA" sz="3600" b="1" dirty="0"/>
              <a:t>”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5276419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B0731A4-E2B1-495B-8D77-8468F7D1FCCC}"/>
              </a:ext>
            </a:extLst>
          </p:cNvPr>
          <p:cNvSpPr/>
          <p:nvPr/>
        </p:nvSpPr>
        <p:spPr>
          <a:xfrm>
            <a:off x="1615736" y="2053239"/>
            <a:ext cx="8655728" cy="307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  <a:buFont typeface="Wingdings" pitchFamily="2" charset="2"/>
              <a:buChar char="q"/>
            </a:pPr>
            <a:r>
              <a:rPr lang="ro-RO" altLang="zh-TW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Răspunderea patrimonială</a:t>
            </a:r>
            <a:r>
              <a:rPr lang="ro-RO" altLang="zh-TW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altLang="zh-TW" sz="2200" dirty="0">
                <a:latin typeface="Times New Roman" pitchFamily="18" charset="0"/>
                <a:cs typeface="Times New Roman" pitchFamily="18" charset="0"/>
              </a:rPr>
              <a:t>a persoanei fizice </a:t>
            </a:r>
            <a:r>
              <a:rPr lang="ro-RO" altLang="zh-TW" sz="2200" dirty="0" err="1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ro-RO" altLang="zh-TW" sz="2200" dirty="0">
                <a:latin typeface="Times New Roman" pitchFamily="18" charset="0"/>
                <a:cs typeface="Times New Roman" pitchFamily="18" charset="0"/>
              </a:rPr>
              <a:t> a persoanei juridice:</a:t>
            </a:r>
            <a:endParaRPr lang="en-US" altLang="zh-TW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endParaRPr lang="ro-RO" altLang="zh-TW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ro-RO" altLang="zh-TW" sz="2200" dirty="0">
                <a:latin typeface="Times New Roman" pitchFamily="18" charset="0"/>
                <a:cs typeface="Times New Roman" pitchFamily="18" charset="0"/>
              </a:rPr>
              <a:t>Persoana fizică răspunde pentru </a:t>
            </a:r>
            <a:r>
              <a:rPr lang="ro-RO" altLang="zh-TW" sz="2200" dirty="0" err="1">
                <a:latin typeface="Times New Roman" pitchFamily="18" charset="0"/>
                <a:cs typeface="Times New Roman" pitchFamily="18" charset="0"/>
              </a:rPr>
              <a:t>obligaţiile</a:t>
            </a:r>
            <a:r>
              <a:rPr lang="ro-RO" altLang="zh-TW" sz="2200" dirty="0">
                <a:latin typeface="Times New Roman" pitchFamily="18" charset="0"/>
                <a:cs typeface="Times New Roman" pitchFamily="18" charset="0"/>
              </a:rPr>
              <a:t> sale cu tot patrimoniul său</a:t>
            </a:r>
            <a:r>
              <a:rPr lang="en-US" altLang="zh-TW" sz="2200" dirty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 (</a:t>
            </a:r>
            <a:r>
              <a:rPr lang="ro-RO" altLang="zh-TW" sz="2200" dirty="0">
                <a:latin typeface="Times New Roman" pitchFamily="18" charset="0"/>
                <a:cs typeface="Times New Roman" pitchFamily="18" charset="0"/>
              </a:rPr>
              <a:t>răspundere</a:t>
            </a:r>
            <a:r>
              <a:rPr lang="en-US" altLang="zh-TW" sz="2200" dirty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 ne</a:t>
            </a:r>
            <a:r>
              <a:rPr lang="ro-RO" altLang="zh-TW" sz="2200" dirty="0">
                <a:latin typeface="Times New Roman" pitchFamily="18" charset="0"/>
                <a:cs typeface="Times New Roman" pitchFamily="18" charset="0"/>
              </a:rPr>
              <a:t> limitată</a:t>
            </a:r>
            <a:r>
              <a:rPr lang="en-US" altLang="zh-TW" sz="2200" dirty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)</a:t>
            </a:r>
            <a:r>
              <a:rPr lang="ro-RO" altLang="zh-TW" sz="2200" dirty="0">
                <a:latin typeface="Times New Roman" pitchFamily="18" charset="0"/>
                <a:cs typeface="Times New Roman" pitchFamily="18" charset="0"/>
              </a:rPr>
              <a:t>, cu </a:t>
            </a:r>
            <a:r>
              <a:rPr lang="ro-RO" altLang="zh-TW" sz="2200" dirty="0" err="1">
                <a:latin typeface="Times New Roman" pitchFamily="18" charset="0"/>
                <a:cs typeface="Times New Roman" pitchFamily="18" charset="0"/>
              </a:rPr>
              <a:t>excepţia</a:t>
            </a:r>
            <a:r>
              <a:rPr lang="ro-RO" altLang="zh-TW" sz="2200" dirty="0">
                <a:latin typeface="Times New Roman" pitchFamily="18" charset="0"/>
                <a:cs typeface="Times New Roman" pitchFamily="18" charset="0"/>
              </a:rPr>
              <a:t> bunurilor care, conform legii, nu pot fi urmărite.</a:t>
            </a:r>
            <a:endParaRPr lang="ro-MO" altLang="zh-TW" sz="2200" dirty="0">
              <a:latin typeface="Times New Roman" pitchFamily="18" charset="0"/>
              <a:ea typeface="新細明體" pitchFamily="18" charset="-12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ro-RO" altLang="zh-TW" sz="2200" dirty="0">
                <a:latin typeface="Times New Roman" pitchFamily="18" charset="0"/>
                <a:cs typeface="Times New Roman" pitchFamily="18" charset="0"/>
              </a:rPr>
              <a:t>Persoana juridică răspunde pentru </a:t>
            </a:r>
            <a:r>
              <a:rPr lang="ro-RO" altLang="zh-TW" sz="2200" dirty="0" err="1">
                <a:latin typeface="Times New Roman" pitchFamily="18" charset="0"/>
                <a:cs typeface="Times New Roman" pitchFamily="18" charset="0"/>
              </a:rPr>
              <a:t>obligaţiile</a:t>
            </a:r>
            <a:r>
              <a:rPr lang="ro-RO" altLang="zh-TW" sz="2200" dirty="0">
                <a:latin typeface="Times New Roman" pitchFamily="18" charset="0"/>
                <a:cs typeface="Times New Roman" pitchFamily="18" charset="0"/>
              </a:rPr>
              <a:t> sale cu tot patrimoniul ce îi </a:t>
            </a:r>
            <a:r>
              <a:rPr lang="ro-RO" altLang="zh-TW" sz="2200" dirty="0" err="1">
                <a:latin typeface="Times New Roman" pitchFamily="18" charset="0"/>
                <a:cs typeface="Times New Roman" pitchFamily="18" charset="0"/>
              </a:rPr>
              <a:t>aparţine</a:t>
            </a:r>
            <a:r>
              <a:rPr lang="en-US" altLang="zh-TW" sz="2200" dirty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 </a:t>
            </a:r>
            <a:r>
              <a:rPr lang="ro-RO" altLang="zh-TW" sz="2200" dirty="0" err="1">
                <a:latin typeface="Times New Roman" pitchFamily="18" charset="0"/>
                <a:cs typeface="Times New Roman" pitchFamily="18" charset="0"/>
              </a:rPr>
              <a:t>organizaţiei</a:t>
            </a:r>
            <a:r>
              <a:rPr lang="en-US" altLang="zh-TW" sz="2200" dirty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/</a:t>
            </a:r>
            <a:r>
              <a:rPr lang="ro-RO" altLang="zh-TW" sz="2200" dirty="0">
                <a:latin typeface="Times New Roman" pitchFamily="18" charset="0"/>
                <a:cs typeface="Times New Roman" pitchFamily="18" charset="0"/>
              </a:rPr>
              <a:t>întreprinderii</a:t>
            </a:r>
            <a:r>
              <a:rPr lang="en-US" altLang="zh-TW" sz="2200" dirty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 (</a:t>
            </a:r>
            <a:r>
              <a:rPr lang="ro-RO" altLang="zh-TW" sz="2200" dirty="0">
                <a:latin typeface="Times New Roman" pitchFamily="18" charset="0"/>
                <a:cs typeface="Times New Roman" pitchFamily="18" charset="0"/>
              </a:rPr>
              <a:t>răspundere</a:t>
            </a:r>
            <a:r>
              <a:rPr lang="en-US" altLang="zh-TW" sz="2200" dirty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 </a:t>
            </a:r>
            <a:r>
              <a:rPr lang="ro-RO" altLang="zh-TW" sz="2200" dirty="0">
                <a:latin typeface="Times New Roman" pitchFamily="18" charset="0"/>
                <a:cs typeface="Times New Roman" pitchFamily="18" charset="0"/>
              </a:rPr>
              <a:t>limitată</a:t>
            </a:r>
            <a:r>
              <a:rPr lang="en-US" altLang="zh-TW" sz="2200" dirty="0">
                <a:latin typeface="Times New Roman" pitchFamily="18" charset="0"/>
                <a:ea typeface="新細明體" pitchFamily="18" charset="-120"/>
                <a:cs typeface="Times New Roman" pitchFamily="18" charset="0"/>
              </a:rPr>
              <a:t>) </a:t>
            </a:r>
            <a:r>
              <a:rPr lang="ro-RO" altLang="zh-TW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ro-RO" altLang="zh-TW" sz="2200" dirty="0">
                <a:latin typeface="Times New Roman" pitchFamily="18" charset="0"/>
                <a:cs typeface="Times New Roman" pitchFamily="18" charset="0"/>
              </a:rPr>
              <a:t>Fondatorul (membrul) persoanei juridice nu răspunde pentru </a:t>
            </a:r>
            <a:r>
              <a:rPr lang="ro-RO" altLang="zh-TW" sz="2200" dirty="0" err="1">
                <a:latin typeface="Times New Roman" pitchFamily="18" charset="0"/>
                <a:cs typeface="Times New Roman" pitchFamily="18" charset="0"/>
              </a:rPr>
              <a:t>obligaţiile</a:t>
            </a:r>
            <a:r>
              <a:rPr lang="ro-RO" altLang="zh-TW" sz="2200" dirty="0">
                <a:latin typeface="Times New Roman" pitchFamily="18" charset="0"/>
                <a:cs typeface="Times New Roman" pitchFamily="18" charset="0"/>
              </a:rPr>
              <a:t> persoanei juridice, iar persoana juridică nu răspunde pentru </a:t>
            </a:r>
            <a:r>
              <a:rPr lang="ro-RO" altLang="zh-TW" sz="2200" dirty="0" err="1">
                <a:latin typeface="Times New Roman" pitchFamily="18" charset="0"/>
                <a:cs typeface="Times New Roman" pitchFamily="18" charset="0"/>
              </a:rPr>
              <a:t>obligaţiile</a:t>
            </a:r>
            <a:r>
              <a:rPr lang="ro-RO" altLang="zh-TW" sz="2200" dirty="0">
                <a:latin typeface="Times New Roman" pitchFamily="18" charset="0"/>
                <a:cs typeface="Times New Roman" pitchFamily="18" charset="0"/>
              </a:rPr>
              <a:t> fondatorului (membrului), cu </a:t>
            </a:r>
            <a:r>
              <a:rPr lang="ro-RO" altLang="zh-TW" sz="2200" dirty="0" err="1">
                <a:latin typeface="Times New Roman" pitchFamily="18" charset="0"/>
                <a:cs typeface="Times New Roman" pitchFamily="18" charset="0"/>
              </a:rPr>
              <a:t>excepţiile</a:t>
            </a:r>
            <a:r>
              <a:rPr lang="ro-RO" altLang="zh-TW" sz="2200" dirty="0">
                <a:latin typeface="Times New Roman" pitchFamily="18" charset="0"/>
                <a:cs typeface="Times New Roman" pitchFamily="18" charset="0"/>
              </a:rPr>
              <a:t> stabilite de lege sau de actul de constituire. </a:t>
            </a:r>
            <a:endParaRPr lang="ro-RO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3708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11C31-3BE8-4C51-9EA5-BB786075B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091" y="142043"/>
            <a:ext cx="10634709" cy="6715957"/>
          </a:xfrm>
        </p:spPr>
        <p:txBody>
          <a:bodyPr>
            <a:normAutofit/>
          </a:bodyPr>
          <a:lstStyle/>
          <a:p>
            <a:pPr algn="ctr">
              <a:buFontTx/>
              <a:buNone/>
              <a:defRPr/>
            </a:pPr>
            <a:r>
              <a:rPr lang="ro-RO" sz="20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STATUTUL  JURIDIC AL  ACTIVITĂŢII ANTREPRENORIALE</a:t>
            </a:r>
            <a:endParaRPr lang="en-US" sz="2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  <a:defRPr/>
            </a:pPr>
            <a:endParaRPr lang="en-US" sz="1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None/>
              <a:defRPr/>
            </a:pPr>
            <a:r>
              <a:rPr lang="ro-RO" sz="2000" dirty="0">
                <a:latin typeface="Times New Roman" pitchFamily="18" charset="0"/>
                <a:cs typeface="Times New Roman" pitchFamily="18" charset="0"/>
              </a:rPr>
              <a:t>Pentru a iniția o afacere, viitorul antreprenor are de ales între două </a:t>
            </a:r>
            <a:r>
              <a:rPr lang="ro-RO" sz="2000" dirty="0" err="1">
                <a:latin typeface="Times New Roman" pitchFamily="18" charset="0"/>
                <a:cs typeface="Times New Roman" pitchFamily="18" charset="0"/>
              </a:rPr>
              <a:t>opţiuni</a:t>
            </a:r>
            <a:r>
              <a:rPr lang="ro-RO" sz="2000" dirty="0">
                <a:latin typeface="Times New Roman" pitchFamily="18" charset="0"/>
                <a:cs typeface="Times New Roman" pitchFamily="18" charset="0"/>
              </a:rPr>
              <a:t> de forme  de organizare juridică a viitoarei întreprinderi: </a:t>
            </a:r>
          </a:p>
          <a:p>
            <a:pPr lvl="1">
              <a:buFontTx/>
              <a:buAutoNum type="alphaLcParenR"/>
              <a:defRPr/>
            </a:pPr>
            <a:r>
              <a:rPr lang="ro-RO" sz="1800" b="1" dirty="0">
                <a:latin typeface="Times New Roman" pitchFamily="18" charset="0"/>
                <a:cs typeface="Times New Roman" pitchFamily="18" charset="0"/>
              </a:rPr>
              <a:t>PERSOANA  FIZICĂ,</a:t>
            </a:r>
            <a:r>
              <a:rPr lang="ro-RO" sz="1800" dirty="0">
                <a:latin typeface="Times New Roman" pitchFamily="18" charset="0"/>
                <a:cs typeface="Times New Roman" pitchFamily="18" charset="0"/>
              </a:rPr>
              <a:t> ori </a:t>
            </a:r>
          </a:p>
          <a:p>
            <a:pPr lvl="1">
              <a:buFontTx/>
              <a:buAutoNum type="alphaLcParenR"/>
              <a:defRPr/>
            </a:pPr>
            <a:r>
              <a:rPr lang="ro-RO" sz="1800" b="1" dirty="0">
                <a:latin typeface="Times New Roman" pitchFamily="18" charset="0"/>
                <a:cs typeface="Times New Roman" pitchFamily="18" charset="0"/>
              </a:rPr>
              <a:t>PERSOANA  JURIDICĂ</a:t>
            </a:r>
            <a:r>
              <a:rPr lang="ro-RO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o-RO" sz="1800" b="1" dirty="0">
                <a:latin typeface="Times New Roman" pitchFamily="18" charset="0"/>
                <a:cs typeface="Times New Roman" pitchFamily="18" charset="0"/>
              </a:rPr>
              <a:t>ACTIVITATE  ECONOMICĂ POATE  FI  EXERCITA  SUB  UNA  DIN  URMĂTOARELE  FORME ORGANIZATORICO – JURIDICE:</a:t>
            </a:r>
          </a:p>
          <a:p>
            <a:pPr>
              <a:buFont typeface="Wingdings" pitchFamily="2" charset="2"/>
              <a:buChar char="v"/>
              <a:defRPr/>
            </a:pPr>
            <a:r>
              <a:rPr lang="ro-RO" sz="1800" b="1" u="sng" dirty="0">
                <a:latin typeface="Times New Roman" pitchFamily="18" charset="0"/>
                <a:cs typeface="Times New Roman" pitchFamily="18" charset="0"/>
              </a:rPr>
              <a:t>ÎNTREPRINDERE PERSOANA  FIZICĂ :</a:t>
            </a:r>
            <a:endParaRPr lang="ro-RO" sz="1800" b="1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Wingdings" pitchFamily="2" charset="2"/>
              <a:buChar char="ü"/>
              <a:defRPr/>
            </a:pPr>
            <a:r>
              <a:rPr lang="ro-RO" sz="1800" b="1" dirty="0">
                <a:latin typeface="Times New Roman" pitchFamily="18" charset="0"/>
                <a:cs typeface="Times New Roman" pitchFamily="18" charset="0"/>
              </a:rPr>
              <a:t>Întreprinzătorul Individual</a:t>
            </a:r>
            <a:r>
              <a:rPr lang="ro-RO" sz="1800" b="1" i="1" dirty="0">
                <a:latin typeface="Times New Roman" pitchFamily="18" charset="0"/>
                <a:cs typeface="Times New Roman" pitchFamily="18" charset="0"/>
              </a:rPr>
              <a:t>, abreviat Î.I;</a:t>
            </a:r>
          </a:p>
          <a:p>
            <a:pPr lvl="1">
              <a:buFont typeface="Wingdings" pitchFamily="2" charset="2"/>
              <a:buChar char="ü"/>
              <a:defRPr/>
            </a:pPr>
            <a:r>
              <a:rPr lang="ro-RO" sz="1800" b="1" dirty="0">
                <a:latin typeface="Times New Roman" pitchFamily="18" charset="0"/>
                <a:cs typeface="Times New Roman" pitchFamily="18" charset="0"/>
              </a:rPr>
              <a:t>Gospodăria Țărănească (de fermier) </a:t>
            </a:r>
            <a:r>
              <a:rPr lang="ro-RO" sz="1800" b="1" i="1" dirty="0">
                <a:latin typeface="Times New Roman" pitchFamily="18" charset="0"/>
                <a:cs typeface="Times New Roman" pitchFamily="18" charset="0"/>
              </a:rPr>
              <a:t>abreviat G.Ţ.</a:t>
            </a:r>
            <a:endParaRPr lang="ro-RO" sz="1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o-RO" sz="1800" b="1" u="sng" dirty="0">
                <a:latin typeface="Times New Roman" pitchFamily="18" charset="0"/>
                <a:cs typeface="Times New Roman" pitchFamily="18" charset="0"/>
              </a:rPr>
              <a:t>ÎNTREPRINDEREA PERSOANĂ JURIDICĂ</a:t>
            </a:r>
          </a:p>
          <a:p>
            <a:pPr lvl="1">
              <a:buFont typeface="Wingdings" pitchFamily="2" charset="2"/>
              <a:buChar char="ü"/>
            </a:pPr>
            <a:r>
              <a:rPr lang="ro-RO" sz="1800" b="1" dirty="0">
                <a:latin typeface="Times New Roman" pitchFamily="18" charset="0"/>
                <a:cs typeface="Times New Roman" pitchFamily="18" charset="0"/>
              </a:rPr>
              <a:t>Societate cu răspundere limitată, </a:t>
            </a:r>
            <a:r>
              <a:rPr lang="ro-RO" sz="1800" b="1" i="1" dirty="0">
                <a:latin typeface="Times New Roman" pitchFamily="18" charset="0"/>
                <a:cs typeface="Times New Roman" pitchFamily="18" charset="0"/>
              </a:rPr>
              <a:t>abreviat S.R.L</a:t>
            </a:r>
            <a:r>
              <a:rPr lang="ro-RO" sz="1800" b="1" dirty="0">
                <a:latin typeface="Times New Roman" pitchFamily="18" charset="0"/>
                <a:cs typeface="Times New Roman" pitchFamily="18" charset="0"/>
              </a:rPr>
              <a:t>. (art.145-155 Cod civil); </a:t>
            </a:r>
          </a:p>
          <a:p>
            <a:pPr>
              <a:buFont typeface="Wingdings" pitchFamily="2" charset="2"/>
              <a:buChar char="q"/>
            </a:pPr>
            <a:r>
              <a:rPr lang="ro-RO" sz="1800" b="1" dirty="0">
                <a:latin typeface="Times New Roman" pitchFamily="18" charset="0"/>
                <a:cs typeface="Times New Roman" pitchFamily="18" charset="0"/>
              </a:rPr>
              <a:t>Activitate economică mai poate fi exercitată și în baza </a:t>
            </a:r>
            <a:r>
              <a:rPr lang="vi-VN" sz="1800" b="1" u="sng" dirty="0">
                <a:latin typeface="Times New Roman" pitchFamily="18" charset="0"/>
                <a:cs typeface="Times New Roman" pitchFamily="18" charset="0"/>
              </a:rPr>
              <a:t>Patent</a:t>
            </a:r>
            <a:r>
              <a:rPr lang="ro-MO" sz="1800" b="1" u="sng" dirty="0">
                <a:latin typeface="Times New Roman" pitchFamily="18" charset="0"/>
                <a:cs typeface="Times New Roman" pitchFamily="18" charset="0"/>
              </a:rPr>
              <a:t>ei</a:t>
            </a:r>
            <a:r>
              <a:rPr lang="vi-VN" sz="1800" b="1" u="sng" dirty="0">
                <a:latin typeface="Times New Roman" pitchFamily="18" charset="0"/>
                <a:cs typeface="Times New Roman" pitchFamily="18" charset="0"/>
              </a:rPr>
              <a:t> de întreprinzător</a:t>
            </a:r>
            <a:r>
              <a:rPr lang="ro-MO" sz="1800" b="1" u="sng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o-RO" sz="1800" u="sng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o-MO" sz="18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vi-VN" sz="1800" b="1" u="sng" dirty="0">
                <a:latin typeface="Times New Roman" pitchFamily="18" charset="0"/>
                <a:cs typeface="Times New Roman" pitchFamily="18" charset="0"/>
              </a:rPr>
              <a:t>Patenta de întreprinzător</a:t>
            </a:r>
            <a:r>
              <a:rPr lang="ro-RO" sz="1800" u="sng" dirty="0">
                <a:latin typeface="Times New Roman" pitchFamily="18" charset="0"/>
                <a:cs typeface="Times New Roman" pitchFamily="18" charset="0"/>
              </a:rPr>
              <a:t>  nu este o formă de organizare juridică a întreprinderii și nu este nici întreprindere</a:t>
            </a:r>
            <a:r>
              <a:rPr lang="en-US" sz="1800" u="sng" dirty="0">
                <a:latin typeface="Times New Roman" pitchFamily="18" charset="0"/>
                <a:cs typeface="Times New Roman" pitchFamily="18" charset="0"/>
              </a:rPr>
              <a:t>.</a:t>
            </a:r>
            <a:endParaRPr lang="ro-RO" sz="1800" b="1" i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576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BE21C-FA9B-4B28-A504-FEBBCF70C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691" y="239697"/>
            <a:ext cx="11016449" cy="6445188"/>
          </a:xfrm>
        </p:spPr>
        <p:txBody>
          <a:bodyPr>
            <a:normAutofit fontScale="40000" lnSpcReduction="20000"/>
          </a:bodyPr>
          <a:lstStyle/>
          <a:p>
            <a:pPr algn="ctr">
              <a:buFontTx/>
              <a:buNone/>
            </a:pPr>
            <a:r>
              <a:rPr lang="ro-RO" sz="45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FORME ORGANIZATORICO – JURIDICE  A ÎNTREPRINDERII</a:t>
            </a:r>
            <a:r>
              <a:rPr lang="en-US" sz="45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vi-VN" sz="4500" b="1" u="sng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GOSPODĂRIA ŢĂRĂNEASCĂ</a:t>
            </a:r>
            <a:r>
              <a:rPr lang="ro-MO" sz="4500" b="1" u="sng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 (G.Ț</a:t>
            </a:r>
            <a:r>
              <a:rPr lang="ro-MO" sz="45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.)</a:t>
            </a:r>
            <a:endParaRPr lang="en-US" sz="4500" b="1" dirty="0">
              <a:solidFill>
                <a:srgbClr val="33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None/>
            </a:pPr>
            <a:endParaRPr lang="ro-RO" sz="3600" b="1" dirty="0">
              <a:solidFill>
                <a:srgbClr val="33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vi-VN" sz="3800" b="1" dirty="0">
                <a:latin typeface="Times New Roman" pitchFamily="18" charset="0"/>
                <a:cs typeface="Times New Roman" pitchFamily="18" charset="0"/>
              </a:rPr>
              <a:t>Gospodăria ţărănească</a:t>
            </a:r>
            <a:r>
              <a:rPr lang="ro-RO" sz="3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sz="3800" b="1" dirty="0">
                <a:solidFill>
                  <a:srgbClr val="262673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vi-VN" sz="3800" dirty="0">
                <a:latin typeface="Times New Roman" pitchFamily="18" charset="0"/>
                <a:cs typeface="Times New Roman" pitchFamily="18" charset="0"/>
              </a:rPr>
              <a:t>este o întreprindere individuală, </a:t>
            </a:r>
            <a:r>
              <a:rPr lang="vi-VN" sz="3800" b="1" i="1" dirty="0">
                <a:latin typeface="Times New Roman" pitchFamily="18" charset="0"/>
                <a:cs typeface="Times New Roman" pitchFamily="18" charset="0"/>
              </a:rPr>
              <a:t>bazată pe proprietate privată asupra terenurilor agricole </a:t>
            </a:r>
            <a:r>
              <a:rPr lang="vi-VN" sz="3800" dirty="0">
                <a:latin typeface="Times New Roman" pitchFamily="18" charset="0"/>
                <a:cs typeface="Times New Roman" pitchFamily="18" charset="0"/>
              </a:rPr>
              <a:t>şi asupra altor bunuri</a:t>
            </a:r>
            <a:r>
              <a:rPr lang="ro-RO" sz="38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vi-VN" sz="38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o-MO" sz="3800" dirty="0">
                <a:latin typeface="Times New Roman" pitchFamily="18" charset="0"/>
                <a:cs typeface="Times New Roman" pitchFamily="18" charset="0"/>
              </a:rPr>
              <a:t> unei persoane ori a</a:t>
            </a:r>
            <a:r>
              <a:rPr lang="vi-VN" sz="3800" dirty="0">
                <a:latin typeface="Times New Roman" pitchFamily="18" charset="0"/>
                <a:cs typeface="Times New Roman" pitchFamily="18" charset="0"/>
              </a:rPr>
              <a:t> membrilor unei familii</a:t>
            </a:r>
            <a:r>
              <a:rPr lang="ro-MO" sz="3800" dirty="0">
                <a:latin typeface="Times New Roman" pitchFamily="18" charset="0"/>
                <a:cs typeface="Times New Roman" pitchFamily="18" charset="0"/>
              </a:rPr>
              <a:t> și </a:t>
            </a:r>
            <a:r>
              <a:rPr lang="vi-VN" sz="3800" dirty="0">
                <a:latin typeface="Times New Roman" pitchFamily="18" charset="0"/>
                <a:cs typeface="Times New Roman" pitchFamily="18" charset="0"/>
              </a:rPr>
              <a:t>are statutul juridic de persoană fizică.</a:t>
            </a:r>
            <a:endParaRPr lang="ro-RO" sz="3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ro-RO" sz="3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o-MO" sz="3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o-MO" sz="3800" b="1" dirty="0">
                <a:latin typeface="Times New Roman" pitchFamily="18" charset="0"/>
                <a:cs typeface="Times New Roman" pitchFamily="18" charset="0"/>
              </a:rPr>
              <a:t>Fondator al G.Ț. </a:t>
            </a:r>
            <a:r>
              <a:rPr lang="ro-MO" sz="3800" dirty="0">
                <a:latin typeface="Times New Roman" pitchFamily="18" charset="0"/>
                <a:cs typeface="Times New Roman" pitchFamily="18" charset="0"/>
              </a:rPr>
              <a:t>poate fi  persoana fizica care a atins vârsta de 18 ani, are capacitate de exercițiu deplina și poseda teren cu drept de proprietate privata. </a:t>
            </a:r>
          </a:p>
          <a:p>
            <a:pPr algn="just">
              <a:buFont typeface="Wingdings" pitchFamily="2" charset="2"/>
              <a:buChar char="q"/>
            </a:pPr>
            <a:r>
              <a:rPr lang="ro-MO" sz="3800" b="1" dirty="0">
                <a:latin typeface="Times New Roman" pitchFamily="18" charset="0"/>
                <a:cs typeface="Times New Roman" pitchFamily="18" charset="0"/>
              </a:rPr>
              <a:t>Membri ai G.Ț. </a:t>
            </a:r>
            <a:r>
              <a:rPr lang="ro-MO" sz="3800" dirty="0">
                <a:latin typeface="Times New Roman" pitchFamily="18" charset="0"/>
                <a:cs typeface="Times New Roman" pitchFamily="18" charset="0"/>
              </a:rPr>
              <a:t>pot fi următoarele persoane apte de munca: soțul (șotia), părinții, copiii, inclusiv adoptivi, frații, surorile si nepoții lui care au atins vârsta de 16 ani.</a:t>
            </a:r>
          </a:p>
          <a:p>
            <a:pPr>
              <a:buFont typeface="Wingdings" pitchFamily="2" charset="2"/>
              <a:buChar char="q"/>
            </a:pPr>
            <a:r>
              <a:rPr lang="ro-MO" sz="3800" b="1" dirty="0">
                <a:latin typeface="Times New Roman" pitchFamily="18" charset="0"/>
                <a:cs typeface="Times New Roman" pitchFamily="18" charset="0"/>
              </a:rPr>
              <a:t>G.Ț </a:t>
            </a:r>
            <a:r>
              <a:rPr lang="ro-MO" sz="3800" dirty="0">
                <a:latin typeface="Times New Roman" pitchFamily="18" charset="0"/>
                <a:cs typeface="Times New Roman" pitchFamily="18" charset="0"/>
              </a:rPr>
              <a:t>se creează in temeiul declarației de constituire, semnata de fondator si de potențialii membri ai acesteia și se înregistrată de către fondator la </a:t>
            </a:r>
            <a:r>
              <a:rPr lang="ro-MO" sz="3800" b="1" u="sng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Primăria unității administrativ </a:t>
            </a:r>
            <a:r>
              <a:rPr lang="ro-MO" sz="3800" dirty="0">
                <a:latin typeface="Times New Roman" pitchFamily="18" charset="0"/>
                <a:cs typeface="Times New Roman" pitchFamily="18" charset="0"/>
              </a:rPr>
              <a:t>- teritoriale in a cârei hotare este deținut terenul agricol.</a:t>
            </a:r>
          </a:p>
          <a:p>
            <a:pPr>
              <a:buFont typeface="Wingdings" pitchFamily="2" charset="2"/>
              <a:buChar char="q"/>
            </a:pPr>
            <a:r>
              <a:rPr lang="vi-VN" sz="3800" b="1" dirty="0">
                <a:latin typeface="Times New Roman" pitchFamily="18" charset="0"/>
                <a:cs typeface="Times New Roman" pitchFamily="18" charset="0"/>
              </a:rPr>
              <a:t>Răspunderea gospodăriei ţărăneşti şi a membrilor ei</a:t>
            </a:r>
            <a:r>
              <a:rPr lang="ro-MO" sz="38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vi-VN" sz="3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vi-VN" sz="3800" dirty="0">
                <a:latin typeface="Times New Roman" pitchFamily="18" charset="0"/>
                <a:cs typeface="Times New Roman" pitchFamily="18" charset="0"/>
              </a:rPr>
              <a:t>Gospodăria ţărănească </a:t>
            </a:r>
            <a:r>
              <a:rPr lang="vi-VN" sz="3800" b="1" dirty="0">
                <a:latin typeface="Times New Roman" pitchFamily="18" charset="0"/>
                <a:cs typeface="Times New Roman" pitchFamily="18" charset="0"/>
              </a:rPr>
              <a:t>nu poartă răspundere </a:t>
            </a:r>
            <a:r>
              <a:rPr lang="vi-VN" sz="3800" dirty="0">
                <a:latin typeface="Times New Roman" pitchFamily="18" charset="0"/>
                <a:cs typeface="Times New Roman" pitchFamily="18" charset="0"/>
              </a:rPr>
              <a:t>pentru obligaţiile personale ale membrilor ei.</a:t>
            </a:r>
          </a:p>
          <a:p>
            <a:r>
              <a:rPr lang="vi-VN" sz="3800" dirty="0">
                <a:latin typeface="Times New Roman" pitchFamily="18" charset="0"/>
                <a:cs typeface="Times New Roman" pitchFamily="18" charset="0"/>
              </a:rPr>
              <a:t>Membrii gospodăriei ţărăneşti </a:t>
            </a:r>
            <a:r>
              <a:rPr lang="vi-VN" sz="3800" b="1" dirty="0">
                <a:latin typeface="Times New Roman" pitchFamily="18" charset="0"/>
                <a:cs typeface="Times New Roman" pitchFamily="18" charset="0"/>
              </a:rPr>
              <a:t>poartă răspundere </a:t>
            </a:r>
            <a:r>
              <a:rPr lang="vi-VN" sz="3800" dirty="0">
                <a:latin typeface="Times New Roman" pitchFamily="18" charset="0"/>
                <a:cs typeface="Times New Roman" pitchFamily="18" charset="0"/>
              </a:rPr>
              <a:t>solidară nelimitată pentru obligaţiile acesteia cu întreg patrimoniul lor</a:t>
            </a:r>
            <a:r>
              <a:rPr lang="ro-MO" sz="3800" dirty="0">
                <a:latin typeface="Times New Roman" pitchFamily="18" charset="0"/>
                <a:cs typeface="Times New Roman" pitchFamily="18" charset="0"/>
              </a:rPr>
              <a:t>, cu excepția bunurilor care, potrivit Codului civil, nu fac obiectul urmăririi.</a:t>
            </a:r>
            <a:endParaRPr lang="ro-MD" sz="3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vi-VN" sz="3800" b="1" dirty="0">
                <a:latin typeface="Times New Roman" pitchFamily="18" charset="0"/>
                <a:cs typeface="Times New Roman" pitchFamily="18" charset="0"/>
              </a:rPr>
              <a:t>Gospodăria ţărănească are dreptul</a:t>
            </a:r>
            <a:r>
              <a:rPr lang="ro-MO" sz="38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vi-VN" sz="3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vi-VN" sz="3800" dirty="0">
                <a:latin typeface="Times New Roman" pitchFamily="18" charset="0"/>
                <a:cs typeface="Times New Roman" pitchFamily="18" charset="0"/>
              </a:rPr>
              <a:t>să dispună de ştampilă, să deschidă conturi bancare, inclusiv valutare;</a:t>
            </a:r>
          </a:p>
          <a:p>
            <a:r>
              <a:rPr lang="vi-VN" sz="3800" dirty="0">
                <a:latin typeface="Times New Roman" pitchFamily="18" charset="0"/>
                <a:cs typeface="Times New Roman" pitchFamily="18" charset="0"/>
              </a:rPr>
              <a:t>să angajeze şi să elibereze lucrători în bază de contracte individuale de muncă</a:t>
            </a:r>
            <a:r>
              <a:rPr lang="ro-RO" sz="3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vi-VN" sz="3800" dirty="0">
                <a:latin typeface="Times New Roman" pitchFamily="18" charset="0"/>
                <a:cs typeface="Times New Roman" pitchFamily="18" charset="0"/>
              </a:rPr>
              <a:t>să ia şi să dea în arendă terenuri şi alte bunuri;</a:t>
            </a:r>
          </a:p>
          <a:p>
            <a:r>
              <a:rPr lang="vi-VN" sz="3800" dirty="0">
                <a:latin typeface="Times New Roman" pitchFamily="18" charset="0"/>
                <a:cs typeface="Times New Roman" pitchFamily="18" charset="0"/>
              </a:rPr>
              <a:t>să stabilească preţurile de comercializare la producţia proprie;</a:t>
            </a:r>
          </a:p>
          <a:p>
            <a:r>
              <a:rPr lang="vi-VN" sz="3800" dirty="0">
                <a:latin typeface="Times New Roman" pitchFamily="18" charset="0"/>
                <a:cs typeface="Times New Roman" pitchFamily="18" charset="0"/>
              </a:rPr>
              <a:t>să desfăşoare activitate economică externă în conformitate cu legislaţia;</a:t>
            </a:r>
            <a:endParaRPr lang="ro-RO" sz="38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6542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4570BD-00BC-4E67-B60C-D53BE01C06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lnSpc>
                <a:spcPct val="115000"/>
              </a:lnSpc>
              <a:buNone/>
            </a:pPr>
            <a:r>
              <a:rPr lang="ro-RO" altLang="ru-RU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GOSPODĂRIA ȚĂRĂNEASCĂ</a:t>
            </a:r>
            <a:endParaRPr lang="en-US" altLang="ru-RU" b="1" dirty="0">
              <a:solidFill>
                <a:srgbClr val="3366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buNone/>
            </a:pPr>
            <a:r>
              <a:rPr lang="ro-RO" dirty="0"/>
              <a:t>P</a:t>
            </a:r>
            <a:r>
              <a:rPr lang="en-US" dirty="0" err="1"/>
              <a:t>entru</a:t>
            </a:r>
            <a:r>
              <a:rPr lang="en-US" dirty="0"/>
              <a:t> </a:t>
            </a:r>
            <a:r>
              <a:rPr lang="en-US" dirty="0" err="1"/>
              <a:t>înregistrarea</a:t>
            </a:r>
            <a:r>
              <a:rPr lang="en-US" dirty="0"/>
              <a:t> </a:t>
            </a:r>
            <a:r>
              <a:rPr lang="en-US" dirty="0" err="1"/>
              <a:t>gospodăriei</a:t>
            </a:r>
            <a:r>
              <a:rPr lang="en-US" dirty="0"/>
              <a:t> </a:t>
            </a:r>
            <a:r>
              <a:rPr lang="en-US" dirty="0" err="1"/>
              <a:t>ţărăneşti</a:t>
            </a:r>
            <a:r>
              <a:rPr lang="en-US" dirty="0"/>
              <a:t>, </a:t>
            </a:r>
            <a:r>
              <a:rPr lang="en-US" dirty="0" err="1"/>
              <a:t>fondatorul</a:t>
            </a:r>
            <a:r>
              <a:rPr lang="en-US" dirty="0"/>
              <a:t> </a:t>
            </a:r>
            <a:r>
              <a:rPr lang="en-US" dirty="0" err="1"/>
              <a:t>prezintă</a:t>
            </a:r>
            <a:r>
              <a:rPr lang="en-US" dirty="0"/>
              <a:t> </a:t>
            </a:r>
            <a:r>
              <a:rPr lang="en-US" dirty="0" err="1"/>
              <a:t>primăriei</a:t>
            </a:r>
            <a:r>
              <a:rPr lang="en-US" dirty="0"/>
              <a:t>:</a:t>
            </a:r>
          </a:p>
          <a:p>
            <a:pPr>
              <a:buNone/>
            </a:pPr>
            <a:r>
              <a:rPr lang="en-US" dirty="0"/>
              <a:t>    a) </a:t>
            </a:r>
            <a:r>
              <a:rPr lang="en-US" dirty="0" err="1"/>
              <a:t>declaraţia</a:t>
            </a:r>
            <a:r>
              <a:rPr lang="en-US" dirty="0"/>
              <a:t> de </a:t>
            </a:r>
            <a:r>
              <a:rPr lang="en-US" dirty="0" err="1"/>
              <a:t>constituire</a:t>
            </a:r>
            <a:r>
              <a:rPr lang="en-US" dirty="0"/>
              <a:t>;</a:t>
            </a:r>
          </a:p>
          <a:p>
            <a:pPr>
              <a:buNone/>
            </a:pPr>
            <a:r>
              <a:rPr lang="en-US" dirty="0"/>
              <a:t>    b) </a:t>
            </a:r>
            <a:r>
              <a:rPr lang="en-US" dirty="0" err="1"/>
              <a:t>copiile</a:t>
            </a:r>
            <a:r>
              <a:rPr lang="en-US" dirty="0"/>
              <a:t> de pe </a:t>
            </a:r>
            <a:r>
              <a:rPr lang="en-US" dirty="0" err="1"/>
              <a:t>documentele</a:t>
            </a:r>
            <a:r>
              <a:rPr lang="en-US" dirty="0"/>
              <a:t> </a:t>
            </a:r>
            <a:r>
              <a:rPr lang="en-US" dirty="0" err="1"/>
              <a:t>ce</a:t>
            </a:r>
            <a:r>
              <a:rPr lang="en-US" dirty="0"/>
              <a:t> </a:t>
            </a:r>
            <a:r>
              <a:rPr lang="en-US" dirty="0" err="1"/>
              <a:t>confirmă</a:t>
            </a:r>
            <a:r>
              <a:rPr lang="en-US" dirty="0"/>
              <a:t> </a:t>
            </a:r>
            <a:r>
              <a:rPr lang="en-US" dirty="0" err="1"/>
              <a:t>dreptul</a:t>
            </a:r>
            <a:r>
              <a:rPr lang="en-US" dirty="0"/>
              <a:t> de </a:t>
            </a:r>
            <a:r>
              <a:rPr lang="en-US" dirty="0" err="1"/>
              <a:t>proprietate</a:t>
            </a:r>
            <a:r>
              <a:rPr lang="en-US" dirty="0"/>
              <a:t> </a:t>
            </a:r>
            <a:r>
              <a:rPr lang="en-US" dirty="0" err="1"/>
              <a:t>privată</a:t>
            </a:r>
            <a:r>
              <a:rPr lang="en-US" dirty="0"/>
              <a:t> al </a:t>
            </a:r>
            <a:r>
              <a:rPr lang="en-US" dirty="0" err="1"/>
              <a:t>fondatorului</a:t>
            </a:r>
            <a:r>
              <a:rPr lang="en-US" dirty="0"/>
              <a:t> </a:t>
            </a:r>
            <a:r>
              <a:rPr lang="en-US" dirty="0" err="1"/>
              <a:t>şi</a:t>
            </a:r>
            <a:r>
              <a:rPr lang="en-US" dirty="0"/>
              <a:t> al </a:t>
            </a:r>
            <a:r>
              <a:rPr lang="en-US" dirty="0" err="1"/>
              <a:t>potenţialilor</a:t>
            </a:r>
            <a:r>
              <a:rPr lang="en-US" dirty="0"/>
              <a:t> </a:t>
            </a:r>
            <a:r>
              <a:rPr lang="en-US" dirty="0" err="1"/>
              <a:t>membri</a:t>
            </a:r>
            <a:r>
              <a:rPr lang="en-US" dirty="0"/>
              <a:t> ai </a:t>
            </a:r>
            <a:r>
              <a:rPr lang="en-US" dirty="0" err="1"/>
              <a:t>gospodăriei</a:t>
            </a:r>
            <a:r>
              <a:rPr lang="en-US" dirty="0"/>
              <a:t> </a:t>
            </a:r>
            <a:r>
              <a:rPr lang="en-US" dirty="0" err="1"/>
              <a:t>asupra</a:t>
            </a:r>
            <a:r>
              <a:rPr lang="en-US" dirty="0"/>
              <a:t> </a:t>
            </a:r>
            <a:r>
              <a:rPr lang="en-US" dirty="0" err="1"/>
              <a:t>terenurilor</a:t>
            </a:r>
            <a:r>
              <a:rPr lang="en-US" dirty="0"/>
              <a:t>;</a:t>
            </a:r>
          </a:p>
          <a:p>
            <a:pPr>
              <a:buNone/>
            </a:pPr>
            <a:r>
              <a:rPr lang="en-US" dirty="0"/>
              <a:t>    c) </a:t>
            </a:r>
            <a:r>
              <a:rPr lang="en-US" dirty="0" err="1"/>
              <a:t>copiile</a:t>
            </a:r>
            <a:r>
              <a:rPr lang="en-US" dirty="0"/>
              <a:t> de pe </a:t>
            </a:r>
            <a:r>
              <a:rPr lang="en-US" dirty="0" err="1"/>
              <a:t>contractele</a:t>
            </a:r>
            <a:r>
              <a:rPr lang="en-US" dirty="0"/>
              <a:t> de </a:t>
            </a:r>
            <a:r>
              <a:rPr lang="en-US" dirty="0" err="1"/>
              <a:t>arendă</a:t>
            </a:r>
            <a:r>
              <a:rPr lang="en-US" dirty="0"/>
              <a:t> a </a:t>
            </a:r>
            <a:r>
              <a:rPr lang="en-US" dirty="0" err="1"/>
              <a:t>terenurilor</a:t>
            </a:r>
            <a:r>
              <a:rPr lang="en-US" dirty="0"/>
              <a:t>, </a:t>
            </a:r>
            <a:r>
              <a:rPr lang="en-US" dirty="0" err="1"/>
              <a:t>după</a:t>
            </a:r>
            <a:r>
              <a:rPr lang="en-US" dirty="0"/>
              <a:t> </a:t>
            </a:r>
            <a:r>
              <a:rPr lang="en-US" dirty="0" err="1"/>
              <a:t>caz</a:t>
            </a:r>
            <a:r>
              <a:rPr lang="en-US" dirty="0"/>
              <a:t>, </a:t>
            </a:r>
            <a:r>
              <a:rPr lang="en-US" dirty="0" err="1"/>
              <a:t>autentificate</a:t>
            </a:r>
            <a:r>
              <a:rPr lang="en-US" dirty="0"/>
              <a:t> de </a:t>
            </a:r>
            <a:r>
              <a:rPr lang="en-US" dirty="0" err="1"/>
              <a:t>secretarul</a:t>
            </a:r>
            <a:r>
              <a:rPr lang="en-US" dirty="0"/>
              <a:t> </a:t>
            </a:r>
            <a:r>
              <a:rPr lang="en-US" dirty="0" err="1"/>
              <a:t>primăriei</a:t>
            </a:r>
            <a:r>
              <a:rPr lang="en-US" dirty="0"/>
              <a:t>;</a:t>
            </a:r>
          </a:p>
          <a:p>
            <a:pPr>
              <a:buNone/>
            </a:pPr>
            <a:r>
              <a:rPr lang="en-US" dirty="0"/>
              <a:t>    d) </a:t>
            </a:r>
            <a:r>
              <a:rPr lang="en-US" dirty="0" err="1"/>
              <a:t>bonul</a:t>
            </a:r>
            <a:r>
              <a:rPr lang="en-US" dirty="0"/>
              <a:t> de </a:t>
            </a:r>
            <a:r>
              <a:rPr lang="en-US" dirty="0" err="1"/>
              <a:t>plată</a:t>
            </a:r>
            <a:r>
              <a:rPr lang="en-US" dirty="0"/>
              <a:t>, pe </a:t>
            </a:r>
            <a:r>
              <a:rPr lang="en-US" dirty="0" err="1"/>
              <a:t>contul</a:t>
            </a:r>
            <a:r>
              <a:rPr lang="en-US" dirty="0"/>
              <a:t> </a:t>
            </a:r>
            <a:r>
              <a:rPr lang="en-US" dirty="0" err="1"/>
              <a:t>primăriei</a:t>
            </a:r>
            <a:r>
              <a:rPr lang="en-US" dirty="0"/>
              <a:t>, a </a:t>
            </a:r>
            <a:r>
              <a:rPr lang="en-US" dirty="0" err="1"/>
              <a:t>taxei</a:t>
            </a:r>
            <a:r>
              <a:rPr lang="en-US" dirty="0"/>
              <a:t> de </a:t>
            </a:r>
            <a:r>
              <a:rPr lang="en-US" dirty="0" err="1"/>
              <a:t>înregistrare</a:t>
            </a:r>
            <a:r>
              <a:rPr lang="en-US" dirty="0"/>
              <a:t> a </a:t>
            </a:r>
            <a:r>
              <a:rPr lang="en-US" dirty="0" err="1"/>
              <a:t>gospodăriei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662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BE21C-FA9B-4B28-A504-FEBBCF70C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7553" y="603682"/>
            <a:ext cx="11176247" cy="6254317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o-RO" b="1" u="sng" dirty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ÎNTREPRINZĂTORUL  INDIVIDUAL (ÎI)</a:t>
            </a:r>
            <a:endParaRPr lang="en-US" b="1" u="sng" dirty="0">
              <a:solidFill>
                <a:srgbClr val="3366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vi-VN" sz="2300" b="1" dirty="0">
                <a:solidFill>
                  <a:srgbClr val="336600"/>
                </a:solidFill>
                <a:ea typeface="宋体" pitchFamily="2" charset="-122"/>
                <a:cs typeface="Arial" pitchFamily="34" charset="0"/>
              </a:rPr>
              <a:t>Întreprindere</a:t>
            </a:r>
            <a:r>
              <a:rPr lang="ro-MO" sz="2300" b="1" dirty="0">
                <a:solidFill>
                  <a:srgbClr val="336600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a </a:t>
            </a:r>
            <a:r>
              <a:rPr lang="vi-VN" sz="2300" b="1" dirty="0">
                <a:solidFill>
                  <a:srgbClr val="336600"/>
                </a:solidFill>
                <a:ea typeface="宋体" pitchFamily="2" charset="-122"/>
                <a:cs typeface="Arial" pitchFamily="34" charset="0"/>
              </a:rPr>
              <a:t>individuală </a:t>
            </a:r>
            <a:r>
              <a:rPr lang="ro-RO" sz="2300" dirty="0">
                <a:latin typeface="Arial" pitchFamily="34" charset="0"/>
                <a:ea typeface="宋体" pitchFamily="2" charset="-122"/>
                <a:cs typeface="Arial" pitchFamily="34" charset="0"/>
              </a:rPr>
              <a:t>este o întreprindere care </a:t>
            </a:r>
            <a:r>
              <a:rPr lang="vi-VN" sz="2300" dirty="0">
                <a:ea typeface="宋体" pitchFamily="2" charset="-122"/>
                <a:cs typeface="Arial" pitchFamily="34" charset="0"/>
              </a:rPr>
              <a:t>aparţine cetăţeanului cu drept de proprietate privată, sau membrilor</a:t>
            </a:r>
            <a:r>
              <a:rPr lang="ro-RO" sz="2300" dirty="0"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vi-VN" sz="2300" dirty="0">
                <a:ea typeface="宋体" pitchFamily="2" charset="-122"/>
                <a:cs typeface="Arial" pitchFamily="34" charset="0"/>
              </a:rPr>
              <a:t>familiei</a:t>
            </a:r>
            <a:r>
              <a:rPr lang="ro-RO" sz="2300" dirty="0"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vi-VN" sz="2300" dirty="0">
                <a:ea typeface="宋体" pitchFamily="2" charset="-122"/>
                <a:cs typeface="Arial" pitchFamily="34" charset="0"/>
              </a:rPr>
              <a:t>acestuia, cu drept de proprietate comună. </a:t>
            </a:r>
            <a:endParaRPr lang="en-US" sz="2300" dirty="0">
              <a:ea typeface="宋体" pitchFamily="2" charset="-122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ro-MO" sz="500" dirty="0">
              <a:latin typeface="Arial" pitchFamily="34" charset="0"/>
              <a:ea typeface="宋体" pitchFamily="2" charset="-122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vi-VN" sz="2300" b="1" dirty="0">
                <a:solidFill>
                  <a:srgbClr val="336600"/>
                </a:solidFill>
                <a:ea typeface="宋体" pitchFamily="2" charset="-122"/>
                <a:cs typeface="Arial" pitchFamily="34" charset="0"/>
              </a:rPr>
              <a:t>Patrimoniul</a:t>
            </a:r>
            <a:r>
              <a:rPr lang="vi-VN" sz="2300" dirty="0">
                <a:ea typeface="宋体" pitchFamily="2" charset="-122"/>
                <a:cs typeface="Arial" pitchFamily="34" charset="0"/>
              </a:rPr>
              <a:t> întreprinderii individuale se formează pe baza bunurilor</a:t>
            </a:r>
            <a:r>
              <a:rPr lang="ro-RO" sz="2300" dirty="0"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vi-VN" sz="2300" dirty="0">
                <a:ea typeface="宋体" pitchFamily="2" charset="-122"/>
                <a:cs typeface="Arial" pitchFamily="34" charset="0"/>
              </a:rPr>
              <a:t>cetăţeanului (familiei) şi altor surse care nu sînt interzise de legislaţie</a:t>
            </a:r>
            <a:r>
              <a:rPr lang="ro-MO" sz="2300" dirty="0">
                <a:latin typeface="Arial" pitchFamily="34" charset="0"/>
                <a:ea typeface="宋体" pitchFamily="2" charset="-122"/>
                <a:cs typeface="Arial" pitchFamily="34" charset="0"/>
              </a:rPr>
              <a:t> și </a:t>
            </a:r>
            <a:r>
              <a:rPr lang="vi-VN" sz="2300" dirty="0">
                <a:ea typeface="宋体" pitchFamily="2" charset="-122"/>
                <a:cs typeface="Arial" pitchFamily="34" charset="0"/>
              </a:rPr>
              <a:t>este inseparabil de bunurile persoanele ale antreprenorului.</a:t>
            </a:r>
            <a:r>
              <a:rPr lang="ro-RO" sz="2300" dirty="0">
                <a:latin typeface="Arial" pitchFamily="34" charset="0"/>
                <a:cs typeface="Arial" pitchFamily="34" charset="0"/>
              </a:rPr>
              <a:t> </a:t>
            </a:r>
            <a:endParaRPr lang="en-US" sz="23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ro-RO" sz="5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vi-VN" sz="2300" b="1" dirty="0">
                <a:solidFill>
                  <a:srgbClr val="336600"/>
                </a:solidFill>
                <a:ea typeface="宋体" pitchFamily="2" charset="-122"/>
                <a:cs typeface="Arial" pitchFamily="34" charset="0"/>
              </a:rPr>
              <a:t>Antreprenorul</a:t>
            </a:r>
            <a:r>
              <a:rPr lang="vi-VN" sz="2300" dirty="0">
                <a:ea typeface="宋体" pitchFamily="2" charset="-122"/>
                <a:cs typeface="Arial" pitchFamily="34" charset="0"/>
              </a:rPr>
              <a:t>-posesor al întreprinderii individuale poartă răspundere nelimitată pentru obligaţiile</a:t>
            </a:r>
            <a:r>
              <a:rPr lang="ro-RO" sz="2300" dirty="0"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vi-VN" sz="2300" dirty="0">
                <a:ea typeface="宋体" pitchFamily="2" charset="-122"/>
                <a:cs typeface="Arial" pitchFamily="34" charset="0"/>
              </a:rPr>
              <a:t>acesteia cu întreg patrimoniul</a:t>
            </a:r>
            <a:r>
              <a:rPr lang="ro-RO" sz="2300" dirty="0">
                <a:latin typeface="Arial" pitchFamily="34" charset="0"/>
                <a:ea typeface="宋体" pitchFamily="2" charset="-122"/>
                <a:cs typeface="Arial" pitchFamily="34" charset="0"/>
              </a:rPr>
              <a:t> s</a:t>
            </a:r>
            <a:r>
              <a:rPr lang="vi-VN" sz="2300" dirty="0">
                <a:ea typeface="宋体" pitchFamily="2" charset="-122"/>
                <a:cs typeface="Arial" pitchFamily="34" charset="0"/>
              </a:rPr>
              <a:t>ău</a:t>
            </a:r>
            <a:r>
              <a:rPr lang="ro-RO" sz="2300" dirty="0">
                <a:latin typeface="Arial" pitchFamily="34" charset="0"/>
                <a:ea typeface="宋体" pitchFamily="2" charset="-122"/>
                <a:cs typeface="Arial" pitchFamily="34" charset="0"/>
              </a:rPr>
              <a:t>.</a:t>
            </a:r>
            <a:endParaRPr lang="en-US" sz="2300" dirty="0">
              <a:latin typeface="Arial" pitchFamily="34" charset="0"/>
              <a:ea typeface="宋体" pitchFamily="2" charset="-122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ro-RO" sz="5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o-RO" sz="2000" i="1" dirty="0">
                <a:solidFill>
                  <a:srgbClr val="262673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 sz="1800" dirty="0">
              <a:latin typeface="Times New Roman" pitchFamily="18" charset="0"/>
              <a:ea typeface="宋体" pitchFamily="2" charset="-122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8408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9392F14-B8D4-4527-B3F9-22B4295647A0}"/>
              </a:ext>
            </a:extLst>
          </p:cNvPr>
          <p:cNvSpPr/>
          <p:nvPr/>
        </p:nvSpPr>
        <p:spPr>
          <a:xfrm>
            <a:off x="1571347" y="2113255"/>
            <a:ext cx="9845335" cy="20774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o-RO" b="1" dirty="0">
                <a:solidFill>
                  <a:srgbClr val="336600"/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Înregistrarea</a:t>
            </a:r>
            <a:r>
              <a:rPr lang="ro-RO" dirty="0">
                <a:latin typeface="Arial" pitchFamily="34" charset="0"/>
                <a:ea typeface="宋体" pitchFamily="2" charset="-122"/>
                <a:cs typeface="Arial" pitchFamily="34" charset="0"/>
              </a:rPr>
              <a:t> de stat întreprinzătorului individual se efectuează de către </a:t>
            </a:r>
            <a:r>
              <a:rPr lang="ro-RO" b="1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Agenţia</a:t>
            </a:r>
            <a:r>
              <a:rPr lang="ro-RO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 Servicii Publice</a:t>
            </a:r>
            <a:r>
              <a:rPr lang="ro-RO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r>
              <a:rPr lang="ro-RO" dirty="0">
                <a:latin typeface="Arial" pitchFamily="34" charset="0"/>
                <a:ea typeface="宋体" pitchFamily="2" charset="-122"/>
                <a:cs typeface="Arial" pitchFamily="34" charset="0"/>
              </a:rPr>
              <a:t>prin structurile sale teritoriale.</a:t>
            </a:r>
            <a:r>
              <a:rPr lang="ro-MO" dirty="0">
                <a:latin typeface="Arial" pitchFamily="34" charset="0"/>
                <a:ea typeface="宋体" pitchFamily="2" charset="-122"/>
                <a:cs typeface="Arial" pitchFamily="34" charset="0"/>
              </a:rPr>
              <a:t> </a:t>
            </a:r>
            <a:endParaRPr lang="en-US" dirty="0">
              <a:latin typeface="Arial" pitchFamily="34" charset="0"/>
              <a:ea typeface="宋体" pitchFamily="2" charset="-122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en-US" dirty="0">
              <a:latin typeface="Arial" pitchFamily="34" charset="0"/>
              <a:ea typeface="宋体" pitchFamily="2" charset="-122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endParaRPr lang="ro-RO" sz="300" dirty="0">
              <a:latin typeface="Arial" pitchFamily="34" charset="0"/>
              <a:ea typeface="宋体" pitchFamily="2" charset="-122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o-RO" b="1" dirty="0">
                <a:solidFill>
                  <a:srgbClr val="336600"/>
                </a:solidFill>
                <a:latin typeface="Arial" pitchFamily="34" charset="0"/>
                <a:cs typeface="Arial" pitchFamily="34" charset="0"/>
              </a:rPr>
              <a:t>În cadrul procedurii înregistrării </a:t>
            </a:r>
            <a:r>
              <a:rPr lang="ro-RO" dirty="0">
                <a:latin typeface="Arial" pitchFamily="34" charset="0"/>
                <a:cs typeface="Arial" pitchFamily="34" charset="0"/>
              </a:rPr>
              <a:t>de stat, este efectuat și procesul de înregistrare (luare la </a:t>
            </a:r>
            <a:r>
              <a:rPr lang="ro-RO" dirty="0" err="1">
                <a:latin typeface="Arial" pitchFamily="34" charset="0"/>
                <a:cs typeface="Arial" pitchFamily="34" charset="0"/>
              </a:rPr>
              <a:t>evidenţă</a:t>
            </a:r>
            <a:r>
              <a:rPr lang="ro-RO" dirty="0">
                <a:latin typeface="Arial" pitchFamily="34" charset="0"/>
                <a:cs typeface="Arial" pitchFamily="34" charset="0"/>
              </a:rPr>
              <a:t>) fiscală, statistică, medicală </a:t>
            </a:r>
            <a:r>
              <a:rPr lang="ro-RO" dirty="0" err="1">
                <a:latin typeface="Arial" pitchFamily="34" charset="0"/>
                <a:cs typeface="Arial" pitchFamily="34" charset="0"/>
              </a:rPr>
              <a:t>şi</a:t>
            </a:r>
            <a:r>
              <a:rPr lang="ro-RO" dirty="0">
                <a:latin typeface="Arial" pitchFamily="34" charset="0"/>
                <a:cs typeface="Arial" pitchFamily="34" charset="0"/>
              </a:rPr>
              <a:t> socială a întreprinzătorului individual prin transmitere </a:t>
            </a:r>
            <a:r>
              <a:rPr lang="ro-RO" dirty="0" err="1">
                <a:latin typeface="Arial" pitchFamily="34" charset="0"/>
                <a:cs typeface="Arial" pitchFamily="34" charset="0"/>
              </a:rPr>
              <a:t>autorităţilor</a:t>
            </a:r>
            <a:r>
              <a:rPr lang="ro-RO" dirty="0">
                <a:latin typeface="Arial" pitchFamily="34" charset="0"/>
                <a:cs typeface="Arial" pitchFamily="34" charset="0"/>
              </a:rPr>
              <a:t> vizate, a datelor privind înregistrarea acestuia, cu eliberarea pentru întreprinzătorul individual a </a:t>
            </a:r>
            <a:r>
              <a:rPr lang="ro-RO" dirty="0" err="1">
                <a:latin typeface="Arial" pitchFamily="34" charset="0"/>
                <a:cs typeface="Arial" pitchFamily="34" charset="0"/>
              </a:rPr>
              <a:t>înştiinţării</a:t>
            </a:r>
            <a:r>
              <a:rPr lang="ro-RO" dirty="0">
                <a:latin typeface="Arial" pitchFamily="34" charset="0"/>
                <a:cs typeface="Arial" pitchFamily="34" charset="0"/>
              </a:rPr>
              <a:t> respective.</a:t>
            </a:r>
            <a:r>
              <a:rPr lang="ro-MO" dirty="0">
                <a:latin typeface="Arial" pitchFamily="34" charset="0"/>
                <a:cs typeface="Arial" pitchFamily="34" charset="0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96987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19BD8-ADC4-436D-B2F3-2C9E3CA0CA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25118"/>
            <a:ext cx="10515600" cy="4951845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buNone/>
            </a:pPr>
            <a:r>
              <a:rPr lang="ro-RO" altLang="ru-RU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DOCUMENTE NECESARE PENTRU ÎNREGISTRAREA ÎI</a:t>
            </a:r>
          </a:p>
          <a:p>
            <a:r>
              <a:rPr lang="ro-RO" altLang="ru-RU" dirty="0"/>
              <a:t>cererea de înregistrare</a:t>
            </a:r>
          </a:p>
          <a:p>
            <a:r>
              <a:rPr lang="ro-RO" altLang="ru-RU" dirty="0"/>
              <a:t>buletin de identitate a fondatorului</a:t>
            </a:r>
          </a:p>
          <a:p>
            <a:r>
              <a:rPr lang="ro-RO" altLang="ru-RU" dirty="0"/>
              <a:t>documentul ce confirmă achitarea taxei de înregistrare (364 lei)</a:t>
            </a:r>
            <a:endParaRPr lang="en-US" altLang="ru-RU" dirty="0"/>
          </a:p>
          <a:p>
            <a:endParaRPr lang="ro-RO" altLang="ru-RU" dirty="0"/>
          </a:p>
          <a:p>
            <a:pPr>
              <a:buFont typeface="Wingdings" panose="05000000000000000000" pitchFamily="2" charset="2"/>
              <a:buNone/>
            </a:pPr>
            <a:r>
              <a:rPr lang="ro-RO" altLang="ru-RU" dirty="0"/>
              <a:t>Agenția Servicii Publice, Departamentul înregistrare și licențiere a unităților de drept, în termen de 24 ore, care se calculează din ziua imediat următoare de la data depunerii documentelor, înregistrează întreprinzătorul individual.</a:t>
            </a:r>
            <a:endParaRPr lang="en-US" alt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2376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BE21C-FA9B-4B28-A504-FEBBCF70C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3077" y="150920"/>
            <a:ext cx="9971778" cy="583263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o-RO" sz="32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vi-VN" sz="3600" b="1" u="sng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SOCIETATE</a:t>
            </a:r>
            <a:r>
              <a:rPr lang="ro-RO" sz="3600" b="1" u="sng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3600" b="1" u="sng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CU RĂSPUNDERE</a:t>
            </a:r>
            <a:r>
              <a:rPr lang="ro-RO" sz="3600" b="1" u="sng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3600" b="1" u="sng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LIMITAT</a:t>
            </a:r>
            <a:r>
              <a:rPr lang="ro-RO" sz="3600" b="1" u="sng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Ă  (S.R.L.)</a:t>
            </a:r>
          </a:p>
          <a:p>
            <a:pPr>
              <a:buFont typeface="Wingdings" pitchFamily="2" charset="2"/>
              <a:buChar char="q"/>
            </a:pPr>
            <a:r>
              <a:rPr lang="vi-VN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Societatea cu răspundere limitată </a:t>
            </a:r>
            <a:r>
              <a:rPr lang="ro-RO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este societatea comercială cu </a:t>
            </a:r>
            <a:r>
              <a:rPr lang="ro-MO" dirty="0">
                <a:latin typeface="Times New Roman" pitchFamily="18" charset="0"/>
                <a:cs typeface="Times New Roman" pitchFamily="18" charset="0"/>
              </a:rPr>
              <a:t>statut de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person</a:t>
            </a:r>
            <a:r>
              <a:rPr lang="ro-MO" dirty="0">
                <a:latin typeface="Times New Roman" pitchFamily="18" charset="0"/>
                <a:cs typeface="Times New Roman" pitchFamily="18" charset="0"/>
              </a:rPr>
              <a:t>ă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juridică al cărei capital social este divizat în părţi sociale conform actului de constituire şi ale cărei obligaţii sînt garantate cu patrimoniul societăţii.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o-RO" sz="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o-RO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Capitalul social 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al SRL este constituit din aporturile </a:t>
            </a:r>
            <a:r>
              <a:rPr lang="ro-RO" dirty="0" err="1">
                <a:latin typeface="Times New Roman" pitchFamily="18" charset="0"/>
                <a:cs typeface="Times New Roman" pitchFamily="18" charset="0"/>
              </a:rPr>
              <a:t>asociaţilor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în bani sau</a:t>
            </a:r>
            <a:r>
              <a:rPr lang="ro-MO" dirty="0">
                <a:latin typeface="Times New Roman" pitchFamily="18" charset="0"/>
                <a:cs typeface="Times New Roman" pitchFamily="18" charset="0"/>
              </a:rPr>
              <a:t> sub formă de 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bunuri, inclusiv drepturi patrimoniale</a:t>
            </a:r>
            <a:r>
              <a:rPr lang="ro-MO" dirty="0"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e constituie aporturile asociaţilor şi reprezintă valoarea minimă a activelor, exprimată în lei, pe care trebuie să le deţină societatea</a:t>
            </a:r>
            <a:r>
              <a:rPr lang="ro-MO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o-RO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o-RO" sz="9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vi-VN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o-MO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RL </a:t>
            </a:r>
            <a:r>
              <a:rPr lang="vi-VN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poate fi constituită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de unul sau de mai mulţi fondatori persoane fizice şi/sau juridice cărora legea nu le interzice acest lucru.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o-MO" sz="9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vi-VN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Numărul de asociaţi </a:t>
            </a:r>
            <a:r>
              <a:rPr lang="ro-MO" dirty="0">
                <a:latin typeface="Times New Roman" pitchFamily="18" charset="0"/>
                <a:cs typeface="Times New Roman" pitchFamily="18" charset="0"/>
              </a:rPr>
              <a:t>în cadrul SRL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nu poate fi mai mare de 50.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endParaRPr lang="ro-RO" sz="9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o-RO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Mărimea minimă a capitalului social </a:t>
            </a:r>
            <a:r>
              <a:rPr lang="ro-RO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al </a:t>
            </a:r>
            <a:r>
              <a:rPr lang="ro-RO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S.R.L</a:t>
            </a:r>
            <a:r>
              <a:rPr lang="ro-RO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it-IT" dirty="0">
                <a:latin typeface="Times New Roman" pitchFamily="18" charset="0"/>
                <a:cs typeface="Times New Roman" pitchFamily="18" charset="0"/>
              </a:rPr>
              <a:t>se stabileşte de către fondatori în statut.</a:t>
            </a:r>
            <a:r>
              <a:rPr lang="ro-RO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Fiecare asociat va trebui să verse integral aportul subscris în cel mult 6 luni de la data înregistrării </a:t>
            </a:r>
            <a:r>
              <a:rPr lang="ro-MO" dirty="0">
                <a:latin typeface="Times New Roman" pitchFamily="18" charset="0"/>
                <a:cs typeface="Times New Roman" pitchFamily="18" charset="0"/>
              </a:rPr>
              <a:t>S.R.L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. </a:t>
            </a:r>
            <a:endParaRPr lang="ro-RO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15306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BE21C-FA9B-4B28-A504-FEBBCF70C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2357" y="550416"/>
            <a:ext cx="10581443" cy="615222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o-RO" sz="2400" b="1" dirty="0">
                <a:latin typeface="Times New Roman" pitchFamily="18" charset="0"/>
                <a:cs typeface="Times New Roman" pitchFamily="18" charset="0"/>
              </a:rPr>
              <a:t>Înregistrarea S.R.L. se efectuează la </a:t>
            </a:r>
            <a:r>
              <a:rPr lang="ro-RO" sz="2400" b="1" dirty="0">
                <a:solidFill>
                  <a:schemeClr val="accent6">
                    <a:lumMod val="75000"/>
                  </a:schemeClr>
                </a:solidFill>
              </a:rPr>
              <a:t>„Agenția Servicii Publice” </a:t>
            </a:r>
            <a:r>
              <a:rPr lang="ro-RO" sz="2400" b="1" dirty="0">
                <a:latin typeface="Times New Roman" pitchFamily="18" charset="0"/>
                <a:cs typeface="Times New Roman" pitchFamily="18" charset="0"/>
              </a:rPr>
              <a:t>în baza actului de constituire semnat de </a:t>
            </a:r>
            <a:r>
              <a:rPr lang="ro-RO" sz="2400" b="1" dirty="0" err="1">
                <a:latin typeface="Times New Roman" pitchFamily="18" charset="0"/>
                <a:cs typeface="Times New Roman" pitchFamily="18" charset="0"/>
              </a:rPr>
              <a:t>toţi</a:t>
            </a:r>
            <a:r>
              <a:rPr lang="ro-RO" sz="2400" b="1" dirty="0">
                <a:latin typeface="Times New Roman" pitchFamily="18" charset="0"/>
                <a:cs typeface="Times New Roman" pitchFamily="18" charset="0"/>
              </a:rPr>
              <a:t> fondatorii </a:t>
            </a:r>
            <a:r>
              <a:rPr lang="ro-RO" sz="2400" b="1" dirty="0" err="1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ro-RO" sz="2400" b="1" dirty="0">
                <a:latin typeface="Times New Roman" pitchFamily="18" charset="0"/>
                <a:cs typeface="Times New Roman" pitchFamily="18" charset="0"/>
              </a:rPr>
              <a:t> autentificat notarial.</a:t>
            </a:r>
            <a:r>
              <a:rPr lang="ro-RO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q"/>
            </a:pPr>
            <a:r>
              <a:rPr lang="vi-VN" sz="24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Organul suprem al societăţii</a:t>
            </a:r>
            <a:r>
              <a:rPr lang="vi-VN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400" dirty="0">
                <a:latin typeface="Times New Roman" pitchFamily="18" charset="0"/>
                <a:cs typeface="Times New Roman" pitchFamily="18" charset="0"/>
              </a:rPr>
              <a:t>este adunarea generală a asociaţilor</a:t>
            </a:r>
            <a:r>
              <a:rPr lang="ro-MO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o-RO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vi-VN" sz="24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Administrator </a:t>
            </a:r>
            <a:r>
              <a:rPr lang="ro-RO" sz="24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S.R.L.</a:t>
            </a:r>
            <a:r>
              <a:rPr lang="ro-RO" sz="24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vi-VN" sz="2400" dirty="0">
                <a:latin typeface="Times New Roman" pitchFamily="18" charset="0"/>
                <a:cs typeface="Times New Roman" pitchFamily="18" charset="0"/>
              </a:rPr>
              <a:t>poate fi numai o persoană fizică, cu capacitate deplină de exerciţiu.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MO" sz="2400" dirty="0">
                <a:latin typeface="Times New Roman" pitchFamily="18" charset="0"/>
                <a:cs typeface="Times New Roman" pitchFamily="18" charset="0"/>
              </a:rPr>
              <a:t>În calitate de administrator poate fi desemnat unul dintre </a:t>
            </a:r>
            <a:r>
              <a:rPr lang="ro-MO" sz="2400" dirty="0" err="1">
                <a:latin typeface="Times New Roman" pitchFamily="18" charset="0"/>
                <a:cs typeface="Times New Roman" pitchFamily="18" charset="0"/>
              </a:rPr>
              <a:t>asociaţi</a:t>
            </a:r>
            <a:r>
              <a:rPr lang="ro-MO" sz="2400" dirty="0">
                <a:latin typeface="Times New Roman" pitchFamily="18" charset="0"/>
                <a:cs typeface="Times New Roman" pitchFamily="18" charset="0"/>
              </a:rPr>
              <a:t> sau un </a:t>
            </a:r>
            <a:r>
              <a:rPr lang="ro-MO" sz="2400" dirty="0" err="1">
                <a:latin typeface="Times New Roman" pitchFamily="18" charset="0"/>
                <a:cs typeface="Times New Roman" pitchFamily="18" charset="0"/>
              </a:rPr>
              <a:t>terţ</a:t>
            </a:r>
            <a:r>
              <a:rPr lang="ro-MO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vi-VN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vi-VN" sz="24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Administratorul</a:t>
            </a:r>
            <a:r>
              <a:rPr lang="ro-RO" sz="24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 S.R.L</a:t>
            </a:r>
            <a:r>
              <a:rPr lang="ro-RO" sz="24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vi-VN" sz="2400" dirty="0">
                <a:latin typeface="Times New Roman" pitchFamily="18" charset="0"/>
                <a:cs typeface="Times New Roman" pitchFamily="18" charset="0"/>
              </a:rPr>
              <a:t> se desemnează de adunarea generală a asociaţilor sau de consiliul societăţii</a:t>
            </a:r>
            <a:r>
              <a:rPr lang="ro-MO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vi-VN" sz="2400" dirty="0">
                <a:latin typeface="Times New Roman" pitchFamily="18" charset="0"/>
                <a:cs typeface="Times New Roman" pitchFamily="18" charset="0"/>
              </a:rPr>
              <a:t> dacă actul de constituire prevede aceasta. Administratorul poate fi eliberat oricînd</a:t>
            </a:r>
            <a:r>
              <a:rPr lang="ro-MO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vi-VN" sz="2400" dirty="0">
                <a:latin typeface="Times New Roman" pitchFamily="18" charset="0"/>
                <a:cs typeface="Times New Roman" pitchFamily="18" charset="0"/>
              </a:rPr>
              <a:t> cu sau fără motiv.</a:t>
            </a:r>
            <a:endParaRPr lang="ro-MO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vi-VN" sz="24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Societatea cu răspundere limitată</a:t>
            </a:r>
            <a:r>
              <a:rPr lang="vi-VN" sz="2400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400" dirty="0">
                <a:latin typeface="Times New Roman" pitchFamily="18" charset="0"/>
                <a:cs typeface="Times New Roman" pitchFamily="18" charset="0"/>
              </a:rPr>
              <a:t>răspunde pentru obligaţiile asumate cu toate bunurile</a:t>
            </a:r>
            <a:r>
              <a:rPr lang="ro-MO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400" dirty="0">
                <a:latin typeface="Times New Roman" pitchFamily="18" charset="0"/>
                <a:cs typeface="Times New Roman" pitchFamily="18" charset="0"/>
              </a:rPr>
              <a:t>sale. </a:t>
            </a:r>
            <a:endParaRPr lang="ro-MO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vi-VN" sz="2400" b="1" dirty="0">
                <a:solidFill>
                  <a:srgbClr val="336600"/>
                </a:solidFill>
                <a:latin typeface="Times New Roman" pitchFamily="18" charset="0"/>
                <a:cs typeface="Times New Roman" pitchFamily="18" charset="0"/>
              </a:rPr>
              <a:t>Asociaţii</a:t>
            </a:r>
            <a:r>
              <a:rPr lang="vi-VN" sz="2400" dirty="0">
                <a:latin typeface="Times New Roman" pitchFamily="18" charset="0"/>
                <a:cs typeface="Times New Roman" pitchFamily="18" charset="0"/>
              </a:rPr>
              <a:t> nu răspund pentru obligaţiile societăţii. </a:t>
            </a:r>
            <a:r>
              <a:rPr lang="ro-MO" sz="2400" dirty="0">
                <a:latin typeface="Times New Roman" pitchFamily="18" charset="0"/>
                <a:cs typeface="Times New Roman" pitchFamily="18" charset="0"/>
              </a:rPr>
              <a:t>Aceștia</a:t>
            </a:r>
            <a:r>
              <a:rPr lang="vi-VN" sz="2400" dirty="0">
                <a:latin typeface="Times New Roman" pitchFamily="18" charset="0"/>
                <a:cs typeface="Times New Roman" pitchFamily="18" charset="0"/>
              </a:rPr>
              <a:t> suportă riscul pierderilor ce rezultă din activitatea societăţii în limitele </a:t>
            </a:r>
            <a:r>
              <a:rPr lang="ro-MO" sz="2400" dirty="0">
                <a:latin typeface="Times New Roman" pitchFamily="18" charset="0"/>
                <a:cs typeface="Times New Roman" pitchFamily="18" charset="0"/>
              </a:rPr>
              <a:t>cotei</a:t>
            </a:r>
            <a:r>
              <a:rPr lang="vi-VN" sz="2400" dirty="0">
                <a:latin typeface="Times New Roman" pitchFamily="18" charset="0"/>
                <a:cs typeface="Times New Roman" pitchFamily="18" charset="0"/>
              </a:rPr>
              <a:t> lor la capitalul social.</a:t>
            </a:r>
            <a:endParaRPr lang="ro-RO" sz="24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4508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CD4CF-E4FE-4572-9A9F-73C92F1F6E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7049" y="985421"/>
            <a:ext cx="10776751" cy="5557416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buNone/>
            </a:pPr>
            <a:r>
              <a:rPr lang="ro-RO" altLang="ru-RU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DOCUMENTE NECESARE PENTRU ÎNREGISTRAREA SRL </a:t>
            </a:r>
          </a:p>
          <a:p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buletinele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identitate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ale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fondatorilor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sau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reprezentanţilor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acestora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împuterniciţi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prin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procură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autentificată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în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modul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stabilit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lege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precum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şi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al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administratorului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persoanei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juridice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;</a:t>
            </a:r>
          </a:p>
          <a:p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cererea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înregistrare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conform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modelului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aprobat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organul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înregistrării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de stat;</a:t>
            </a:r>
          </a:p>
          <a:p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hotărârea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constituire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şi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actele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constituire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ale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persoanei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juridice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în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funcţie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de forma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juridică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organizare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în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două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exemplare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;</a:t>
            </a:r>
          </a:p>
          <a:p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avizul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Comisiei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Naţionale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a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Pieţii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Financiare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-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pentru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societăţile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asigurare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fondurile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nestatale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pensii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şi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asociaţiile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economii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şi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împrumut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;</a:t>
            </a:r>
          </a:p>
          <a:p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documentul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ce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confirmă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achitarea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taxei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înregistrare</a:t>
            </a:r>
            <a:r>
              <a:rPr lang="ro-RO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(1149 lei)</a:t>
            </a:r>
            <a:r>
              <a:rPr lang="en-US" sz="24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481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60CDB-B6E2-4140-82CD-D1C5A25827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o-RO" sz="4400" b="1" dirty="0">
                <a:solidFill>
                  <a:srgbClr val="336600"/>
                </a:solidFill>
              </a:rPr>
              <a:t>Î</a:t>
            </a:r>
            <a:r>
              <a:rPr lang="en-US" sz="4400" b="1" dirty="0" err="1">
                <a:solidFill>
                  <a:srgbClr val="336600"/>
                </a:solidFill>
              </a:rPr>
              <a:t>nregistrarea</a:t>
            </a:r>
            <a:r>
              <a:rPr lang="ro-RO" sz="4400" b="1" dirty="0">
                <a:solidFill>
                  <a:srgbClr val="336600"/>
                </a:solidFill>
              </a:rPr>
              <a:t> </a:t>
            </a:r>
            <a:r>
              <a:rPr lang="en-US" sz="4400" b="1" dirty="0" err="1">
                <a:solidFill>
                  <a:srgbClr val="336600"/>
                </a:solidFill>
              </a:rPr>
              <a:t>companiei</a:t>
            </a:r>
            <a:r>
              <a:rPr lang="ro-RO" sz="4400" b="1" dirty="0">
                <a:solidFill>
                  <a:srgbClr val="336600"/>
                </a:solidFill>
              </a:rPr>
              <a:t> și</a:t>
            </a:r>
            <a:r>
              <a:rPr lang="en-US" sz="4400" b="1" dirty="0">
                <a:solidFill>
                  <a:srgbClr val="336600"/>
                </a:solidFill>
              </a:rPr>
              <a:t> </a:t>
            </a:r>
            <a:r>
              <a:rPr lang="en-US" sz="4400" b="1" dirty="0" err="1">
                <a:solidFill>
                  <a:srgbClr val="336600"/>
                </a:solidFill>
              </a:rPr>
              <a:t>gestionarea</a:t>
            </a:r>
            <a:r>
              <a:rPr lang="en-US" sz="4400" b="1" dirty="0">
                <a:solidFill>
                  <a:srgbClr val="336600"/>
                </a:solidFill>
              </a:rPr>
              <a:t> </a:t>
            </a:r>
            <a:r>
              <a:rPr lang="en-US" sz="4400" b="1" dirty="0" err="1">
                <a:solidFill>
                  <a:srgbClr val="336600"/>
                </a:solidFill>
              </a:rPr>
              <a:t>capitalului</a:t>
            </a:r>
            <a:r>
              <a:rPr lang="en-US" sz="4400" b="1" dirty="0">
                <a:solidFill>
                  <a:srgbClr val="336600"/>
                </a:solidFill>
              </a:rPr>
              <a:t> </a:t>
            </a:r>
            <a:r>
              <a:rPr lang="en-US" sz="4400" b="1" dirty="0" err="1">
                <a:solidFill>
                  <a:srgbClr val="336600"/>
                </a:solidFill>
              </a:rPr>
              <a:t>uman</a:t>
            </a:r>
            <a:br>
              <a:rPr lang="ro-MD" sz="4800" b="1" dirty="0">
                <a:solidFill>
                  <a:schemeClr val="accent6">
                    <a:lumMod val="75000"/>
                  </a:schemeClr>
                </a:solidFill>
              </a:rPr>
            </a:br>
            <a:endParaRPr lang="en-US" sz="4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A95048-FF70-4FA3-9C47-156D6D0D33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5818" y="4589463"/>
            <a:ext cx="10471631" cy="1500187"/>
          </a:xfrm>
        </p:spPr>
        <p:txBody>
          <a:bodyPr/>
          <a:lstStyle/>
          <a:p>
            <a:pPr algn="r"/>
            <a:r>
              <a:rPr lang="ro-MD" b="1" dirty="0">
                <a:solidFill>
                  <a:schemeClr val="accent6">
                    <a:lumMod val="75000"/>
                  </a:schemeClr>
                </a:solidFill>
              </a:rPr>
              <a:t>Formator: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Elena </a:t>
            </a:r>
            <a:r>
              <a:rPr lang="en-US" b="1" dirty="0" err="1">
                <a:solidFill>
                  <a:schemeClr val="accent6">
                    <a:lumMod val="75000"/>
                  </a:schemeClr>
                </a:solidFill>
              </a:rPr>
              <a:t>Bordianu</a:t>
            </a:r>
            <a:endParaRPr lang="ro-MD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534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BE21C-FA9B-4B28-A504-FEBBCF70C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639" y="834502"/>
            <a:ext cx="10892161" cy="590365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o-RO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CERINȚELE DE BAZĂ FAȚĂ DE  ANTREPRENOR</a:t>
            </a:r>
            <a:endParaRPr lang="en-US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o-RO" dirty="0">
                <a:latin typeface="Times New Roman" pitchFamily="18" charset="0"/>
                <a:cs typeface="Times New Roman" pitchFamily="18" charset="0"/>
              </a:rPr>
              <a:t>Personalitatea (caracter) adecvată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MO" dirty="0">
                <a:latin typeface="Times New Roman" pitchFamily="18" charset="0"/>
                <a:cs typeface="Times New Roman" pitchFamily="18" charset="0"/>
              </a:rPr>
              <a:t>activității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ro-MO" dirty="0">
                <a:latin typeface="Times New Roman" pitchFamily="18" charset="0"/>
                <a:cs typeface="Times New Roman" pitchFamily="18" charset="0"/>
              </a:rPr>
              <a:t> antreprenor: </a:t>
            </a:r>
            <a:endParaRPr lang="ro-RO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o-RO" dirty="0">
                <a:latin typeface="Times New Roman" pitchFamily="18" charset="0"/>
                <a:cs typeface="Times New Roman" pitchFamily="18" charset="0"/>
              </a:rPr>
              <a:t>Cunoștințele în domeniu în care intenționează să inițieze afacerea sunt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o-RO" dirty="0">
                <a:latin typeface="Times New Roman" pitchFamily="18" charset="0"/>
                <a:cs typeface="Times New Roman" pitchFamily="18" charset="0"/>
              </a:rPr>
              <a:t>Abilitatea de a identifica, aplica si dezvolta idei de afaceri.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o-RO" dirty="0">
                <a:latin typeface="Times New Roman" pitchFamily="18" charset="0"/>
                <a:cs typeface="Times New Roman" pitchFamily="18" charset="0"/>
              </a:rPr>
              <a:t>Capacitatea de a identifica punctele tari si punctele slabe ale contextului in care se va desfășura afacerea ( asociați, clienți, concurenta, mediul social-economic)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o-RO" dirty="0">
                <a:latin typeface="Times New Roman" pitchFamily="18" charset="0"/>
                <a:cs typeface="Times New Roman" pitchFamily="18" charset="0"/>
              </a:rPr>
              <a:t>Capacitatea de planificare si pregătirea </a:t>
            </a:r>
            <a:r>
              <a:rPr lang="ro-RO" dirty="0" err="1">
                <a:latin typeface="Times New Roman" pitchFamily="18" charset="0"/>
                <a:cs typeface="Times New Roman" pitchFamily="18" charset="0"/>
              </a:rPr>
              <a:t>derularării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afacerii.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o-RO" dirty="0">
                <a:latin typeface="Times New Roman" pitchFamily="18" charset="0"/>
                <a:cs typeface="Times New Roman" pitchFamily="18" charset="0"/>
              </a:rPr>
              <a:t>Aptitudini de comunicare, negociere cu terții si convingere, pentru a obține resursele necesare si a vinde.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o-RO" dirty="0">
                <a:latin typeface="Times New Roman" pitchFamily="18" charset="0"/>
                <a:cs typeface="Times New Roman" pitchFamily="18" charset="0"/>
              </a:rPr>
              <a:t>Capacitatea de a organiza, de a conduce si de a lua decizii: delegarea responsabilităților si acordul asupra acestora, monitorizarea îndeplinirii sarcinilor, managementul resurselor.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o-RO" dirty="0">
                <a:latin typeface="Times New Roman" pitchFamily="18" charset="0"/>
                <a:cs typeface="Times New Roman" pitchFamily="18" charset="0"/>
              </a:rPr>
              <a:t>Abilitatea de a rezolva problemele, conflictele si tensiunile care se ivesc, chiar dacă sunt previzibile sau apar pe neașteptate.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o-RO" dirty="0">
                <a:latin typeface="Times New Roman" pitchFamily="18" charset="0"/>
                <a:cs typeface="Times New Roman" pitchFamily="18" charset="0"/>
              </a:rPr>
              <a:t>Abilitatea de a monitoriza si de a evalua desfășurarea activităților in conformitate cu obiectivele stabilite.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4822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BE21C-FA9B-4B28-A504-FEBBCF70C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6027" y="1012054"/>
            <a:ext cx="10847773" cy="5584055"/>
          </a:xfrm>
        </p:spPr>
        <p:txBody>
          <a:bodyPr/>
          <a:lstStyle/>
          <a:p>
            <a:pPr marL="0" indent="0" algn="ctr">
              <a:buNone/>
            </a:pPr>
            <a:r>
              <a:rPr lang="ro-RO" altLang="ru-RU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RAPORTURILE DE MUNCĂ </a:t>
            </a:r>
          </a:p>
          <a:p>
            <a:pPr marL="0" indent="0" algn="ctr">
              <a:buNone/>
            </a:pPr>
            <a:endParaRPr lang="en-US" altLang="ru-RU" b="1" dirty="0">
              <a:solidFill>
                <a:srgbClr val="3366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o-RO" alt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Contractul individual de muncă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este un acord între salariat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angajator, prin care salariatul se obligă să presteze o muncă după o anumită specialitate, calificare sau la un anumit post, subordonând-se ordinii interioare de muncă, stabilită de angajator. </a:t>
            </a:r>
          </a:p>
          <a:p>
            <a:pPr marL="0" indent="0">
              <a:buNone/>
            </a:pPr>
            <a:b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Angajatorul, la rândul său, se obligă să plătească lucrătorului </a:t>
            </a:r>
            <a:b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salariul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să-i asigure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condiţiile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muncă, care nu contravin legii.</a:t>
            </a:r>
            <a:endParaRPr lang="en-US" alt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9504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BE21C-FA9B-4B28-A504-FEBBCF70C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lnSpc>
                <a:spcPct val="115000"/>
              </a:lnSpc>
              <a:buNone/>
            </a:pPr>
            <a:r>
              <a:rPr lang="ro-RO" alt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Contractul individual de muncă trebuie să fie încheiat în formă scrisă și pot fi încheiate pe un termen diferit: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ctr">
              <a:lnSpc>
                <a:spcPct val="115000"/>
              </a:lnSpc>
              <a:buNone/>
            </a:pPr>
            <a:endParaRPr lang="ro-RO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just">
              <a:lnSpc>
                <a:spcPct val="115000"/>
              </a:lnSpc>
            </a:pP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 o durată nedeterminată;</a:t>
            </a:r>
          </a:p>
          <a:p>
            <a:pPr marL="457200" indent="-457200" algn="just">
              <a:lnSpc>
                <a:spcPct val="115000"/>
              </a:lnSpc>
            </a:pPr>
            <a:endParaRPr lang="ro-RO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just">
              <a:lnSpc>
                <a:spcPct val="70000"/>
              </a:lnSpc>
            </a:pP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 un termen determinat de cel mult cinci ani;</a:t>
            </a:r>
          </a:p>
          <a:p>
            <a:pPr marL="0" indent="0" algn="just">
              <a:lnSpc>
                <a:spcPct val="70000"/>
              </a:lnSpc>
              <a:buNone/>
            </a:pPr>
            <a:endParaRPr lang="ro-RO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just">
              <a:lnSpc>
                <a:spcPct val="70000"/>
              </a:lnSpc>
            </a:pP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 perioada de îndeplinire a unei lucrări speciale.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883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BE21C-FA9B-4B28-A504-FEBBCF70C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704" y="887767"/>
            <a:ext cx="11069715" cy="5970233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buNone/>
            </a:pPr>
            <a:r>
              <a:rPr lang="ro-RO" altLang="ru-RU" sz="3500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Clauzele principale ale </a:t>
            </a:r>
          </a:p>
          <a:p>
            <a:pPr algn="ctr">
              <a:lnSpc>
                <a:spcPct val="115000"/>
              </a:lnSpc>
              <a:buNone/>
            </a:pPr>
            <a:r>
              <a:rPr lang="ro-RO" altLang="ru-RU" sz="3500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Contractului individual de muncă :</a:t>
            </a:r>
            <a:r>
              <a:rPr lang="ro-RO" altLang="ru-RU" sz="3500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just"/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Obiectul contractului;</a:t>
            </a:r>
          </a:p>
          <a:p>
            <a:pPr algn="just"/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Drepturile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obligaţiile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părţilor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(ale salariatului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angajatorului);</a:t>
            </a:r>
          </a:p>
          <a:p>
            <a:pPr algn="just"/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Mărimea salariului;</a:t>
            </a:r>
          </a:p>
          <a:p>
            <a:pPr algn="just"/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Termenul de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acţiune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 contractului;</a:t>
            </a:r>
          </a:p>
          <a:p>
            <a:pPr algn="just"/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Condiţiile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reziliere a contractului;</a:t>
            </a:r>
          </a:p>
          <a:p>
            <a:pPr algn="just"/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Garanţiile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lucrătorului.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3041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BE21C-FA9B-4B28-A504-FEBBCF70C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15000"/>
              </a:lnSpc>
              <a:buNone/>
            </a:pP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încheierea contractului individual de muncă trebuie să fie emis un ordin al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administraţiei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privind angajarea lucrătorului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endParaRPr lang="ro-RO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15000"/>
              </a:lnSpc>
              <a:buNone/>
            </a:pPr>
            <a:r>
              <a:rPr lang="ro-RO" altLang="ru-RU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Ordinul trebuie să </a:t>
            </a:r>
            <a:r>
              <a:rPr lang="ro-RO" altLang="ru-RU" b="1" dirty="0" err="1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conţină</a:t>
            </a:r>
            <a:r>
              <a:rPr lang="ro-RO" altLang="ru-RU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următoarea </a:t>
            </a:r>
            <a:r>
              <a:rPr lang="ro-RO" altLang="ru-RU" b="1" dirty="0" err="1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informaţie</a:t>
            </a:r>
            <a:r>
              <a:rPr lang="ro-RO" altLang="ru-RU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algn="just"/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locul întocmirii ordinului;</a:t>
            </a:r>
          </a:p>
          <a:p>
            <a:pPr algn="just"/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Denumirea exactă a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funcţiei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în care a fost numit lucrătorul sau munca, pentru îndeplinirea căreia acesta a fost angajat;</a:t>
            </a:r>
          </a:p>
          <a:p>
            <a:pPr algn="just"/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Funcţia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persoanei, care a întocmit ordinul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semnătura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3965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BE21C-FA9B-4B28-A504-FEBBCF70C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o-RO" altLang="ru-RU" sz="3200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Temeiurile încetării contractului individual de muncă:</a:t>
            </a:r>
          </a:p>
          <a:p>
            <a:pPr algn="just">
              <a:buNone/>
            </a:pPr>
            <a:endParaRPr lang="ro-RO" altLang="ru-RU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just"/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în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circumstanţe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nu </a:t>
            </a:r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depind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voinţa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părţilor</a:t>
            </a:r>
            <a:r>
              <a:rPr lang="ro-R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marL="457200" indent="-457200" algn="just"/>
            <a:r>
              <a:rPr lang="es-E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</a:t>
            </a:r>
            <a:r>
              <a:rPr lang="es-E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acordul</a:t>
            </a:r>
            <a:r>
              <a:rPr lang="es-E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s-E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scris</a:t>
            </a:r>
            <a:r>
              <a:rPr lang="es-E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al </a:t>
            </a:r>
            <a:r>
              <a:rPr lang="es-E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părţilor</a:t>
            </a:r>
            <a:r>
              <a:rPr lang="ro-R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  <a:endParaRPr lang="ro-RO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 algn="just"/>
            <a:r>
              <a:rPr lang="it-IT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iniţiativa uneia dintre părţi</a:t>
            </a:r>
            <a:r>
              <a:rPr lang="ro-RO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  <a:endParaRPr lang="ro-RO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2031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BE21C-FA9B-4B28-A504-FEBBCF70CA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  <a:buNone/>
            </a:pP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Durata normală a timpului de muncă la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toatele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întreprinderile, indiferent de forma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organizatorico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-juridică nu poate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depăşi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40 de ore pe săptămână.</a:t>
            </a:r>
          </a:p>
          <a:p>
            <a:pPr algn="just">
              <a:lnSpc>
                <a:spcPct val="10000"/>
              </a:lnSpc>
            </a:pPr>
            <a:endParaRPr lang="ro-RO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80000"/>
              </a:lnSpc>
              <a:buNone/>
            </a:pP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În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dependenţă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domeniul de activitate a întreprinderii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specificul lucrărilor îndeplinite, pentru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salariaţi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poate fi introdusă săptămâna de muncă de cinci zile, sau de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şase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zile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</a:p>
          <a:p>
            <a:pPr algn="just">
              <a:lnSpc>
                <a:spcPct val="50000"/>
              </a:lnSpc>
              <a:buFont typeface="Wingdings" panose="05000000000000000000" pitchFamily="2" charset="2"/>
              <a:buChar char="q"/>
            </a:pPr>
            <a:endParaRPr lang="ru-RU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săptămâna de muncă de cinci zile;</a:t>
            </a:r>
            <a:endParaRPr lang="ru-RU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săptămâna de muncă de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şase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zile</a:t>
            </a:r>
            <a:r>
              <a:rPr lang="ro-RO" altLang="ru-RU" u="sng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9938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029B6-2241-4DC4-ABF0-015CF12D41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o-RO" altLang="ru-RU" sz="3200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Munca este retribuită în formă de salariu, care include:</a:t>
            </a:r>
          </a:p>
          <a:p>
            <a:pPr algn="ctr">
              <a:buNone/>
            </a:pPr>
            <a:endParaRPr lang="ro-RO" altLang="ru-RU" sz="3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ü"/>
            </a:pP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Salariul de bază (salariul tarifar, salariul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funcţiei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Salariul suplimentar (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plăţi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suplimentare);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Alte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plăţi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încurajare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compensaţii</a:t>
            </a:r>
            <a:r>
              <a:rPr lang="ro-RO" altLang="ru-RU" dirty="0">
                <a:solidFill>
                  <a:schemeClr val="tx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7297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C0A62C-0485-4940-8423-B026E512A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559" y="1825625"/>
            <a:ext cx="10741241" cy="4805994"/>
          </a:xfrm>
        </p:spPr>
        <p:txBody>
          <a:bodyPr>
            <a:normAutofit fontScale="92500" lnSpcReduction="10000"/>
          </a:bodyPr>
          <a:lstStyle/>
          <a:p>
            <a:r>
              <a:rPr lang="ro-RO" sz="3500" b="1" dirty="0"/>
              <a:t>MUNCA ZILIERILOR</a:t>
            </a:r>
          </a:p>
          <a:p>
            <a:r>
              <a:rPr lang="en-US" dirty="0" err="1"/>
              <a:t>Contractul</a:t>
            </a:r>
            <a:r>
              <a:rPr lang="en-US" dirty="0"/>
              <a:t> de </a:t>
            </a:r>
            <a:r>
              <a:rPr lang="en-US" dirty="0" err="1"/>
              <a:t>asigurare</a:t>
            </a:r>
            <a:r>
              <a:rPr lang="en-US" dirty="0"/>
              <a:t> </a:t>
            </a:r>
            <a:r>
              <a:rPr lang="en-US" dirty="0" err="1"/>
              <a:t>socială</a:t>
            </a:r>
            <a:r>
              <a:rPr lang="en-US" dirty="0"/>
              <a:t> al </a:t>
            </a:r>
            <a:r>
              <a:rPr lang="en-US" dirty="0" err="1"/>
              <a:t>persoanelor</a:t>
            </a:r>
            <a:r>
              <a:rPr lang="en-US" dirty="0"/>
              <a:t> care </a:t>
            </a:r>
            <a:r>
              <a:rPr lang="en-US" dirty="0" err="1"/>
              <a:t>desfăşoară</a:t>
            </a:r>
            <a:r>
              <a:rPr lang="en-US" dirty="0"/>
              <a:t> </a:t>
            </a:r>
            <a:r>
              <a:rPr lang="en-US" dirty="0" err="1"/>
              <a:t>activităţi</a:t>
            </a:r>
            <a:r>
              <a:rPr lang="en-US" dirty="0"/>
              <a:t> </a:t>
            </a:r>
            <a:r>
              <a:rPr lang="en-US" dirty="0" err="1"/>
              <a:t>necalificate</a:t>
            </a:r>
            <a:r>
              <a:rPr lang="en-US" dirty="0"/>
              <a:t> cu </a:t>
            </a:r>
            <a:r>
              <a:rPr lang="en-US" dirty="0" err="1"/>
              <a:t>caracter</a:t>
            </a:r>
            <a:r>
              <a:rPr lang="en-US" dirty="0"/>
              <a:t> </a:t>
            </a:r>
            <a:r>
              <a:rPr lang="en-US" dirty="0" err="1"/>
              <a:t>ocazional</a:t>
            </a:r>
            <a:r>
              <a:rPr lang="en-US" dirty="0"/>
              <a:t> se </a:t>
            </a:r>
            <a:r>
              <a:rPr lang="en-US" dirty="0" err="1"/>
              <a:t>încheie</a:t>
            </a:r>
            <a:r>
              <a:rPr lang="en-US" dirty="0"/>
              <a:t> cu </a:t>
            </a:r>
            <a:r>
              <a:rPr lang="en-US" dirty="0" err="1"/>
              <a:t>persoanele</a:t>
            </a:r>
            <a:r>
              <a:rPr lang="en-US" dirty="0"/>
              <a:t> </a:t>
            </a:r>
            <a:r>
              <a:rPr lang="en-US" dirty="0" err="1"/>
              <a:t>fizice</a:t>
            </a:r>
            <a:r>
              <a:rPr lang="en-US" dirty="0"/>
              <a:t>, care </a:t>
            </a:r>
            <a:r>
              <a:rPr lang="en-US" dirty="0" err="1"/>
              <a:t>desfăşoară</a:t>
            </a:r>
            <a:r>
              <a:rPr lang="en-US" dirty="0"/>
              <a:t>, au </a:t>
            </a:r>
            <a:r>
              <a:rPr lang="en-US" dirty="0" err="1"/>
              <a:t>desfăşurat</a:t>
            </a:r>
            <a:r>
              <a:rPr lang="en-US" dirty="0"/>
              <a:t> </a:t>
            </a:r>
            <a:r>
              <a:rPr lang="en-US" dirty="0" err="1"/>
              <a:t>activităţi</a:t>
            </a:r>
            <a:r>
              <a:rPr lang="en-US" dirty="0"/>
              <a:t> </a:t>
            </a:r>
            <a:r>
              <a:rPr lang="en-US" dirty="0" err="1"/>
              <a:t>necalificate</a:t>
            </a:r>
            <a:r>
              <a:rPr lang="en-US" dirty="0"/>
              <a:t> cu </a:t>
            </a:r>
            <a:r>
              <a:rPr lang="en-US" dirty="0" err="1"/>
              <a:t>caracter</a:t>
            </a:r>
            <a:r>
              <a:rPr lang="en-US" dirty="0"/>
              <a:t> </a:t>
            </a:r>
            <a:r>
              <a:rPr lang="en-US" dirty="0" err="1"/>
              <a:t>ocazional</a:t>
            </a:r>
            <a:r>
              <a:rPr lang="en-US" dirty="0"/>
              <a:t> </a:t>
            </a:r>
            <a:r>
              <a:rPr lang="en-US" dirty="0" err="1"/>
              <a:t>începând</a:t>
            </a:r>
            <a:r>
              <a:rPr lang="en-US" dirty="0"/>
              <a:t> cu data de 2 </a:t>
            </a:r>
            <a:r>
              <a:rPr lang="en-US" dirty="0" err="1"/>
              <a:t>septembrie</a:t>
            </a:r>
            <a:r>
              <a:rPr lang="en-US" dirty="0"/>
              <a:t> 2018.</a:t>
            </a:r>
            <a:r>
              <a:rPr lang="ro-RO" dirty="0"/>
              <a:t> (Legea nr 22 din Codul Muncii)</a:t>
            </a:r>
          </a:p>
          <a:p>
            <a:pPr fontAlgn="base"/>
            <a:r>
              <a:rPr lang="en-US" dirty="0" err="1"/>
              <a:t>Astfel</a:t>
            </a:r>
            <a:r>
              <a:rPr lang="en-US" dirty="0"/>
              <a:t>, </a:t>
            </a:r>
            <a:r>
              <a:rPr lang="en-US" dirty="0" err="1"/>
              <a:t>fiecare</a:t>
            </a:r>
            <a:r>
              <a:rPr lang="en-US" dirty="0"/>
              <a:t> </a:t>
            </a:r>
            <a:r>
              <a:rPr lang="en-US" dirty="0" err="1"/>
              <a:t>persoană</a:t>
            </a:r>
            <a:r>
              <a:rPr lang="en-US" dirty="0"/>
              <a:t>, care a </a:t>
            </a:r>
            <a:r>
              <a:rPr lang="en-US" dirty="0" err="1"/>
              <a:t>desfăşurat</a:t>
            </a:r>
            <a:r>
              <a:rPr lang="en-US" dirty="0"/>
              <a:t> </a:t>
            </a:r>
            <a:r>
              <a:rPr lang="en-US" dirty="0" err="1"/>
              <a:t>cel</a:t>
            </a:r>
            <a:r>
              <a:rPr lang="en-US" dirty="0"/>
              <a:t> </a:t>
            </a:r>
            <a:r>
              <a:rPr lang="en-US" dirty="0" err="1"/>
              <a:t>puţin</a:t>
            </a:r>
            <a:r>
              <a:rPr lang="en-US" dirty="0"/>
              <a:t> o </a:t>
            </a:r>
            <a:r>
              <a:rPr lang="en-US" dirty="0" err="1"/>
              <a:t>zi</a:t>
            </a:r>
            <a:r>
              <a:rPr lang="en-US" dirty="0"/>
              <a:t> de </a:t>
            </a:r>
            <a:r>
              <a:rPr lang="en-US" dirty="0" err="1"/>
              <a:t>activitate</a:t>
            </a:r>
            <a:r>
              <a:rPr lang="en-US" dirty="0"/>
              <a:t> </a:t>
            </a:r>
            <a:r>
              <a:rPr lang="en-US" dirty="0" err="1"/>
              <a:t>necalificată</a:t>
            </a:r>
            <a:r>
              <a:rPr lang="en-US" dirty="0"/>
              <a:t> cu </a:t>
            </a:r>
            <a:r>
              <a:rPr lang="en-US" dirty="0" err="1"/>
              <a:t>caracter</a:t>
            </a:r>
            <a:r>
              <a:rPr lang="en-US" dirty="0"/>
              <a:t> </a:t>
            </a:r>
            <a:r>
              <a:rPr lang="en-US" dirty="0" err="1"/>
              <a:t>ocazional</a:t>
            </a:r>
            <a:r>
              <a:rPr lang="en-US" dirty="0"/>
              <a:t> pe </a:t>
            </a:r>
            <a:r>
              <a:rPr lang="en-US" dirty="0" err="1"/>
              <a:t>parcursul</a:t>
            </a:r>
            <a:r>
              <a:rPr lang="en-US" dirty="0"/>
              <a:t> </a:t>
            </a:r>
            <a:r>
              <a:rPr lang="en-US" dirty="0" err="1"/>
              <a:t>unei</a:t>
            </a:r>
            <a:r>
              <a:rPr lang="en-US" dirty="0"/>
              <a:t> </a:t>
            </a:r>
            <a:r>
              <a:rPr lang="en-US" dirty="0" err="1"/>
              <a:t>luni</a:t>
            </a:r>
            <a:r>
              <a:rPr lang="en-US" dirty="0"/>
              <a:t>,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obligat</a:t>
            </a:r>
            <a:r>
              <a:rPr lang="en-US" dirty="0"/>
              <a:t> </a:t>
            </a:r>
            <a:r>
              <a:rPr lang="en-US" dirty="0" err="1"/>
              <a:t>să</a:t>
            </a:r>
            <a:r>
              <a:rPr lang="en-US" dirty="0"/>
              <a:t> se </a:t>
            </a:r>
            <a:r>
              <a:rPr lang="en-US" dirty="0" err="1"/>
              <a:t>prezinte</a:t>
            </a:r>
            <a:r>
              <a:rPr lang="en-US" dirty="0"/>
              <a:t>, </a:t>
            </a:r>
            <a:r>
              <a:rPr lang="en-US" dirty="0" err="1"/>
              <a:t>până</a:t>
            </a:r>
            <a:r>
              <a:rPr lang="en-US" dirty="0"/>
              <a:t> la data de 25 a </a:t>
            </a:r>
            <a:r>
              <a:rPr lang="en-US" dirty="0" err="1"/>
              <a:t>lunii</a:t>
            </a:r>
            <a:r>
              <a:rPr lang="en-US" dirty="0"/>
              <a:t> </a:t>
            </a:r>
            <a:r>
              <a:rPr lang="en-US" dirty="0" err="1"/>
              <a:t>următoare</a:t>
            </a:r>
            <a:r>
              <a:rPr lang="en-US" dirty="0"/>
              <a:t>, </a:t>
            </a:r>
            <a:r>
              <a:rPr lang="en-US" dirty="0" err="1"/>
              <a:t>în</a:t>
            </a:r>
            <a:r>
              <a:rPr lang="en-US" dirty="0"/>
              <a:t> care a </a:t>
            </a:r>
            <a:r>
              <a:rPr lang="en-US" dirty="0" err="1"/>
              <a:t>desfăşurat</a:t>
            </a:r>
            <a:r>
              <a:rPr lang="en-US" dirty="0"/>
              <a:t> </a:t>
            </a:r>
            <a:r>
              <a:rPr lang="en-US" dirty="0" err="1"/>
              <a:t>activitatea</a:t>
            </a:r>
            <a:r>
              <a:rPr lang="en-US" dirty="0"/>
              <a:t> </a:t>
            </a:r>
            <a:r>
              <a:rPr lang="en-US" dirty="0" err="1"/>
              <a:t>respectivă</a:t>
            </a:r>
            <a:r>
              <a:rPr lang="en-US" dirty="0"/>
              <a:t>, la </a:t>
            </a:r>
            <a:r>
              <a:rPr lang="en-US" dirty="0" err="1"/>
              <a:t>subdiviziunea</a:t>
            </a:r>
            <a:r>
              <a:rPr lang="en-US" dirty="0"/>
              <a:t> </a:t>
            </a:r>
            <a:r>
              <a:rPr lang="en-US" dirty="0" err="1"/>
              <a:t>teritorială</a:t>
            </a:r>
            <a:r>
              <a:rPr lang="en-US" dirty="0"/>
              <a:t> CNAS, </a:t>
            </a:r>
            <a:r>
              <a:rPr lang="en-US" dirty="0" err="1"/>
              <a:t>unde</a:t>
            </a:r>
            <a:r>
              <a:rPr lang="en-US" dirty="0"/>
              <a:t> </a:t>
            </a:r>
            <a:r>
              <a:rPr lang="en-US" dirty="0" err="1"/>
              <a:t>este</a:t>
            </a:r>
            <a:r>
              <a:rPr lang="en-US" dirty="0"/>
              <a:t> </a:t>
            </a:r>
            <a:r>
              <a:rPr lang="en-US" dirty="0" err="1"/>
              <a:t>înregistrat</a:t>
            </a:r>
            <a:r>
              <a:rPr lang="en-US" dirty="0"/>
              <a:t> </a:t>
            </a:r>
            <a:r>
              <a:rPr lang="en-US" dirty="0" err="1"/>
              <a:t>agentul</a:t>
            </a:r>
            <a:r>
              <a:rPr lang="en-US" dirty="0"/>
              <a:t> economic ca </a:t>
            </a:r>
            <a:r>
              <a:rPr lang="en-US" dirty="0" err="1"/>
              <a:t>plătitor</a:t>
            </a:r>
            <a:r>
              <a:rPr lang="en-US" dirty="0"/>
              <a:t> de </a:t>
            </a:r>
            <a:r>
              <a:rPr lang="en-US" dirty="0" err="1"/>
              <a:t>contribuţii</a:t>
            </a:r>
            <a:r>
              <a:rPr lang="en-US" dirty="0"/>
              <a:t>, </a:t>
            </a:r>
            <a:r>
              <a:rPr lang="en-US" dirty="0" err="1"/>
              <a:t>pentru</a:t>
            </a:r>
            <a:r>
              <a:rPr lang="en-US" dirty="0"/>
              <a:t> a </a:t>
            </a:r>
            <a:r>
              <a:rPr lang="en-US" dirty="0" err="1"/>
              <a:t>încheia</a:t>
            </a:r>
            <a:r>
              <a:rPr lang="en-US" dirty="0"/>
              <a:t> un contract de </a:t>
            </a:r>
            <a:r>
              <a:rPr lang="en-US" dirty="0" err="1"/>
              <a:t>asigurare</a:t>
            </a:r>
            <a:r>
              <a:rPr lang="en-US" dirty="0"/>
              <a:t> </a:t>
            </a:r>
            <a:r>
              <a:rPr lang="en-US" dirty="0" err="1"/>
              <a:t>socială</a:t>
            </a:r>
            <a:r>
              <a:rPr lang="en-US" dirty="0"/>
              <a:t>.</a:t>
            </a:r>
          </a:p>
          <a:p>
            <a:pPr fontAlgn="base"/>
            <a:r>
              <a:rPr lang="en-US" dirty="0" err="1"/>
              <a:t>Perioada</a:t>
            </a:r>
            <a:r>
              <a:rPr lang="en-US" dirty="0"/>
              <a:t> </a:t>
            </a:r>
            <a:r>
              <a:rPr lang="en-US" dirty="0" err="1"/>
              <a:t>asigurată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baza</a:t>
            </a:r>
            <a:r>
              <a:rPr lang="en-US" dirty="0"/>
              <a:t> </a:t>
            </a:r>
            <a:r>
              <a:rPr lang="en-US" dirty="0" err="1"/>
              <a:t>contractului</a:t>
            </a:r>
            <a:r>
              <a:rPr lang="en-US" dirty="0"/>
              <a:t> </a:t>
            </a:r>
            <a:r>
              <a:rPr lang="en-US" dirty="0" err="1"/>
              <a:t>încheiat</a:t>
            </a:r>
            <a:r>
              <a:rPr lang="en-US" dirty="0"/>
              <a:t> cu CNAS, se </a:t>
            </a:r>
            <a:r>
              <a:rPr lang="en-US" dirty="0" err="1"/>
              <a:t>ia</a:t>
            </a:r>
            <a:r>
              <a:rPr lang="en-US" dirty="0"/>
              <a:t> </a:t>
            </a:r>
            <a:r>
              <a:rPr lang="en-US" dirty="0" err="1"/>
              <a:t>în</a:t>
            </a:r>
            <a:r>
              <a:rPr lang="en-US" dirty="0"/>
              <a:t> </a:t>
            </a:r>
            <a:r>
              <a:rPr lang="en-US" dirty="0" err="1"/>
              <a:t>calcul</a:t>
            </a:r>
            <a:r>
              <a:rPr lang="en-US" dirty="0"/>
              <a:t> la </a:t>
            </a:r>
            <a:r>
              <a:rPr lang="en-US" dirty="0" err="1"/>
              <a:t>stabilirea</a:t>
            </a:r>
            <a:r>
              <a:rPr lang="en-US" dirty="0"/>
              <a:t> </a:t>
            </a:r>
            <a:r>
              <a:rPr lang="en-US" dirty="0" err="1"/>
              <a:t>pensiei</a:t>
            </a:r>
            <a:r>
              <a:rPr lang="en-US" dirty="0"/>
              <a:t> </a:t>
            </a:r>
            <a:r>
              <a:rPr lang="en-US" dirty="0" err="1"/>
              <a:t>pentru</a:t>
            </a:r>
            <a:r>
              <a:rPr lang="en-US" dirty="0"/>
              <a:t> </a:t>
            </a:r>
            <a:r>
              <a:rPr lang="en-US" dirty="0" err="1"/>
              <a:t>limită</a:t>
            </a:r>
            <a:r>
              <a:rPr lang="en-US" dirty="0"/>
              <a:t> de </a:t>
            </a:r>
            <a:r>
              <a:rPr lang="en-US" dirty="0" err="1"/>
              <a:t>vârstă</a:t>
            </a:r>
            <a:r>
              <a:rPr lang="en-US" dirty="0"/>
              <a:t> </a:t>
            </a:r>
            <a:r>
              <a:rPr lang="en-US" dirty="0" err="1"/>
              <a:t>şi</a:t>
            </a:r>
            <a:r>
              <a:rPr lang="en-US" dirty="0"/>
              <a:t> </a:t>
            </a:r>
            <a:r>
              <a:rPr lang="en-US" dirty="0" err="1"/>
              <a:t>îi</a:t>
            </a:r>
            <a:r>
              <a:rPr lang="en-US" dirty="0"/>
              <a:t> </a:t>
            </a:r>
            <a:r>
              <a:rPr lang="en-US" dirty="0" err="1"/>
              <a:t>acordă</a:t>
            </a:r>
            <a:r>
              <a:rPr lang="en-US" dirty="0"/>
              <a:t> </a:t>
            </a:r>
            <a:r>
              <a:rPr lang="en-US" dirty="0" err="1"/>
              <a:t>zilierului</a:t>
            </a:r>
            <a:r>
              <a:rPr lang="en-US" dirty="0"/>
              <a:t> </a:t>
            </a:r>
            <a:r>
              <a:rPr lang="en-US" dirty="0" err="1"/>
              <a:t>dreptul</a:t>
            </a:r>
            <a:r>
              <a:rPr lang="en-US" dirty="0"/>
              <a:t> la </a:t>
            </a:r>
            <a:r>
              <a:rPr lang="en-US" dirty="0" err="1"/>
              <a:t>ajutor</a:t>
            </a:r>
            <a:r>
              <a:rPr lang="en-US" dirty="0"/>
              <a:t> de </a:t>
            </a:r>
            <a:r>
              <a:rPr lang="en-US" dirty="0" err="1"/>
              <a:t>deces</a:t>
            </a:r>
            <a:r>
              <a:rPr lang="en-US" dirty="0"/>
              <a:t>.</a:t>
            </a:r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F019EA-2979-407A-8036-7F01EF26E5B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819" y="418310"/>
            <a:ext cx="733641" cy="835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C974337-7C9C-4469-9202-20B484D1536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240" y="545671"/>
            <a:ext cx="1239520" cy="58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3457E7-0F64-4653-BD53-A8685AEAD0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023" y="418310"/>
            <a:ext cx="2222528" cy="757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505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4B5942E-F891-4FAB-916D-97A721BD97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436" y="1959578"/>
            <a:ext cx="10875147" cy="2938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45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30940-6733-4CC0-8DF0-2D4B04F898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en-US" sz="3200" b="1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Subiecte</a:t>
            </a:r>
            <a:r>
              <a:rPr lang="en-US" sz="32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abordate</a:t>
            </a:r>
            <a:r>
              <a:rPr lang="en-US" sz="32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ctr">
              <a:buNone/>
            </a:pPr>
            <a:endParaRPr lang="ro-RO" sz="3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Tipuri de întreprinderi. Avantaje </a:t>
            </a:r>
            <a:r>
              <a:rPr lang="ro-R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dezavantaje ale formelor </a:t>
            </a:r>
            <a:r>
              <a:rPr lang="ro-R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organizatorico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juridice în baza cărora activează întreprinderile în RM;</a:t>
            </a:r>
          </a:p>
          <a:p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Cadrul legal care reglementează activitatea de </a:t>
            </a:r>
            <a:r>
              <a:rPr lang="ro-R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antreprenoriat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în RM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Forme </a:t>
            </a:r>
            <a:r>
              <a:rPr lang="ro-R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organizatorico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-juridice specifice domeniilor de activitate a beneficiarilor Programului Femei în Afaceri;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Înregistrarea afacerii: acte permisive, documentele necesare și procedura de obținere a acestora;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Relații de muncă: contractul de muncă, fișa postului;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o-RO" sz="24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br>
              <a:rPr lang="ro-MO" sz="20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o-RO" sz="2400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5827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C68C0A4-CA56-413A-A93A-BCB19D8A9D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99" y="875186"/>
            <a:ext cx="11351486" cy="5107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6268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350A90-4363-443C-95DD-B3063B1735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o-RO" altLang="ru-RU" sz="3200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CONTRACTELE ÎN ACTIVITATEA DE ANTREPRENORIAT</a:t>
            </a:r>
          </a:p>
          <a:p>
            <a:pPr algn="just">
              <a:lnSpc>
                <a:spcPct val="80000"/>
              </a:lnSpc>
              <a:buNone/>
            </a:pPr>
            <a:endParaRPr lang="ro-RO" altLang="ru-RU" sz="2400" b="1" i="1" dirty="0"/>
          </a:p>
          <a:p>
            <a:pPr algn="just">
              <a:lnSpc>
                <a:spcPct val="80000"/>
              </a:lnSpc>
              <a:buNone/>
            </a:pPr>
            <a:endParaRPr lang="ro-RO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80000"/>
              </a:lnSpc>
              <a:buNone/>
            </a:pP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 contract este acordul dintre două sau mai multe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părţi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privind stabilirea, modificarea sau sistarea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relaţiilor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juridice.</a:t>
            </a:r>
          </a:p>
        </p:txBody>
      </p:sp>
    </p:spTree>
    <p:extLst>
      <p:ext uri="{BB962C8B-B14F-4D97-AF65-F5344CB8AC3E}">
        <p14:creationId xmlns:p14="http://schemas.microsoft.com/office/powerpoint/2010/main" val="12248962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350A90-4363-443C-95DD-B3063B1735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1438183"/>
            <a:ext cx="9601196" cy="4437685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15000"/>
              </a:lnSpc>
              <a:buNone/>
            </a:pPr>
            <a:r>
              <a:rPr lang="ro-RO" altLang="ru-RU" sz="3000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PRINCIPII FUNFAMENTALE LA ÎNCHEIEREA CONTRACTELOR</a:t>
            </a:r>
          </a:p>
          <a:p>
            <a:pPr algn="ctr">
              <a:lnSpc>
                <a:spcPct val="115000"/>
              </a:lnSpc>
              <a:buNone/>
            </a:pPr>
            <a:endParaRPr lang="en-US" altLang="ru-RU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71500" indent="-571500" algn="just">
              <a:lnSpc>
                <a:spcPct val="110000"/>
              </a:lnSpc>
            </a:pP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 încheierea contractului întreprinzătorul trebuie să vizeze pe deplin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în detaliu scopurile, sarcinile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rezultatul dorit al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tranzacţiei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respective</a:t>
            </a:r>
            <a:endParaRPr lang="ru-RU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q"/>
            </a:pPr>
            <a:endParaRPr lang="ru-RU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571500" indent="-571500">
              <a:lnSpc>
                <a:spcPct val="110000"/>
              </a:lnSpc>
            </a:pP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Contractul trebuie să fie întocmit de Dvs. Acest lucru nu presupune în mod obligatoriu întocmirea contractului de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însuşi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întreprinzătorul, de directorul întreprinderii, ci de partea Dvs., de obicei, juristul angajat de Dvs.</a:t>
            </a:r>
            <a:endParaRPr lang="ru-RU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83019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350A90-4363-443C-95DD-B3063B1735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724" y="79899"/>
            <a:ext cx="10608076" cy="6604986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buNone/>
            </a:pPr>
            <a:r>
              <a:rPr lang="ro-RO" altLang="ru-RU" sz="3500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CONTRACTUL DE PRESTĂRI SERVICII</a:t>
            </a:r>
          </a:p>
          <a:p>
            <a:pPr algn="just">
              <a:lnSpc>
                <a:spcPct val="115000"/>
              </a:lnSpc>
              <a:buNone/>
            </a:pP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contractul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prestări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servicii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o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prestator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obligă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să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presteze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celeilalte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părţi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beneficiar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anumite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servicii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iar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aceasta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obligă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să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plătească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retribuţia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convenită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o-RO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15000"/>
              </a:lnSpc>
              <a:buNone/>
            </a:pPr>
            <a:endParaRPr lang="ro-RO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15000"/>
              </a:lnSpc>
              <a:buNone/>
            </a:pPr>
            <a:r>
              <a:rPr lang="ru-RU" altLang="ru-RU" b="1" dirty="0" err="1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Obiectul</a:t>
            </a:r>
            <a:r>
              <a:rPr lang="ru-RU" altLang="ru-RU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b="1" dirty="0" err="1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contractului</a:t>
            </a:r>
            <a:r>
              <a:rPr lang="ru-RU" altLang="ru-RU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b="1" dirty="0" err="1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</a:t>
            </a:r>
            <a:r>
              <a:rPr lang="ru-RU" altLang="ru-RU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b="1" dirty="0" err="1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prestări</a:t>
            </a:r>
            <a:r>
              <a:rPr lang="ru-RU" altLang="ru-RU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b="1" dirty="0" err="1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servicii</a:t>
            </a:r>
            <a:r>
              <a:rPr lang="ru-RU" altLang="ru-RU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b="1" dirty="0" err="1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îl</a:t>
            </a:r>
            <a:endParaRPr lang="ro-RO" altLang="ru-RU" b="1" dirty="0">
              <a:solidFill>
                <a:srgbClr val="3366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15000"/>
              </a:lnSpc>
              <a:buNone/>
            </a:pPr>
            <a:r>
              <a:rPr lang="ru-RU" altLang="ru-RU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b="1" dirty="0" err="1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constituie</a:t>
            </a:r>
            <a:r>
              <a:rPr lang="ru-RU" altLang="ru-RU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b="1" dirty="0" err="1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serviciile</a:t>
            </a:r>
            <a:r>
              <a:rPr lang="ru-RU" altLang="ru-RU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b="1" dirty="0" err="1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</a:t>
            </a:r>
            <a:r>
              <a:rPr lang="ru-RU" altLang="ru-RU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b="1" dirty="0" err="1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orice</a:t>
            </a:r>
            <a:r>
              <a:rPr lang="ru-RU" altLang="ru-RU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b="1" dirty="0" err="1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natură</a:t>
            </a:r>
            <a:r>
              <a:rPr lang="ru-RU" altLang="ru-RU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o-RO" altLang="ru-RU" dirty="0">
              <a:solidFill>
                <a:srgbClr val="3366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15000"/>
              </a:lnSpc>
              <a:buNone/>
            </a:pPr>
            <a:endParaRPr lang="ro-RO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15000"/>
              </a:lnSpc>
              <a:buNone/>
            </a:pP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Plata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servicii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efectuează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după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prestarea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serviciilor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endParaRPr lang="ro-RO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15000"/>
              </a:lnSpc>
              <a:buNone/>
            </a:pP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Dacă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plata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servicii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calculează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anumite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perioade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sumele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vor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acordate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după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încheierea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fiecărei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perioade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în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63716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350A90-4363-443C-95DD-B3063B1735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847" y="1233997"/>
            <a:ext cx="10616953" cy="5428692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buNone/>
            </a:pPr>
            <a:r>
              <a:rPr lang="ro-RO" altLang="ru-RU" sz="3200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CONTRACTUL DE SCHIMB</a:t>
            </a:r>
          </a:p>
          <a:p>
            <a:pPr algn="just">
              <a:lnSpc>
                <a:spcPct val="115000"/>
              </a:lnSpc>
              <a:buNone/>
            </a:pP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Contractul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schimb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este un contract prin care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părţile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numite </a:t>
            </a:r>
            <a:r>
              <a:rPr lang="ro-RO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copermutanţi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dau un bun pentru altul.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o-RO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15000"/>
              </a:lnSpc>
              <a:buNone/>
            </a:pP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Fiecare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contractului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schimb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considerată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vînzător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al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bunului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pe care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îl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înstrăinează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cumpărător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al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bunului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pe care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îl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primeşte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în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schimb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o-RO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15000"/>
              </a:lnSpc>
              <a:buNone/>
            </a:pP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În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cazul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în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care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bunurile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schimbate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nu au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aceeaşi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valoare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diferenţa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valoare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poate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fi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compensată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printr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-o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sumă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bani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numită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sultă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dacă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aceasta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prevăzută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contract.</a:t>
            </a:r>
            <a:endParaRPr lang="ro-RO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15000"/>
              </a:lnSpc>
              <a:buNone/>
            </a:pPr>
            <a:r>
              <a:rPr lang="en-US" altLang="ru-RU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Sulta</a:t>
            </a:r>
            <a:r>
              <a:rPr lang="en-US" alt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nu </a:t>
            </a:r>
            <a:r>
              <a:rPr lang="en-US" altLang="ru-RU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poate</a:t>
            </a:r>
            <a:r>
              <a:rPr lang="en-US" alt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depăşi</a:t>
            </a:r>
            <a:r>
              <a:rPr lang="en-US" alt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valoarea</a:t>
            </a:r>
            <a:r>
              <a:rPr lang="en-US" alt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bunului</a:t>
            </a:r>
            <a:r>
              <a:rPr lang="en-US" alt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u-RU" altLang="ru-RU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69612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350A90-4363-443C-95DD-B3063B1735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lnSpc>
                <a:spcPct val="115000"/>
              </a:lnSpc>
              <a:buNone/>
            </a:pPr>
            <a:r>
              <a:rPr lang="ro-RO" altLang="ru-RU" sz="3000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CONTRACTUL DE COMODAT</a:t>
            </a:r>
          </a:p>
          <a:p>
            <a:pPr algn="just">
              <a:lnSpc>
                <a:spcPct val="115000"/>
              </a:lnSpc>
              <a:buNone/>
            </a:pPr>
            <a:endParaRPr lang="ro-RO" altLang="ru-RU" sz="1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15000"/>
              </a:lnSpc>
              <a:buNone/>
            </a:pP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contract de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comodat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comodant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cu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titlu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gratuit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un bun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în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folosinţă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celeilalte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părţi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comodatar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),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iar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aceasta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obligă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restituie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bunul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la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expirarea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termenului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care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-a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fost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dat.</a:t>
            </a:r>
            <a:endParaRPr lang="ro-RO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15000"/>
              </a:lnSpc>
              <a:buNone/>
            </a:pP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Contractul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comodat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poate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prevedea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compensarea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către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comodatar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uzurii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bunului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2339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350A90-4363-443C-95DD-B3063B1735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883" y="1047565"/>
            <a:ext cx="10909917" cy="5810435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15000"/>
              </a:lnSpc>
              <a:buNone/>
            </a:pPr>
            <a:r>
              <a:rPr lang="ro-RO" altLang="ru-RU" sz="3900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CONTRACTUL DE ÎMPRUMUT</a:t>
            </a:r>
          </a:p>
          <a:p>
            <a:pPr algn="just">
              <a:lnSpc>
                <a:spcPct val="115000"/>
              </a:lnSpc>
              <a:buNone/>
            </a:pPr>
            <a:endParaRPr lang="ro-RO" altLang="ru-RU" sz="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en-US" altLang="ru-RU" sz="4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contractul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împrumut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împrumutător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se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obligă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dea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în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proprietate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celeilalte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părţi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împrumutatul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bani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sau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bunuri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fungibile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iar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aceasta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obligă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restituie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banii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în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aceeaşi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sumă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sau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bunuri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acelaşi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gen,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calitate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cantitate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la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expirarea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termenului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care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-au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fost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date.</a:t>
            </a:r>
            <a:endParaRPr lang="ro-RO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15000"/>
              </a:lnSpc>
            </a:pPr>
            <a:endParaRPr lang="ro-RO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Contractul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împrumut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gratuit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dacă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legea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sau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contractul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nu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prevăd altfel.</a:t>
            </a:r>
          </a:p>
          <a:p>
            <a:pPr marL="0" indent="0" algn="just">
              <a:lnSpc>
                <a:spcPct val="115000"/>
              </a:lnSpc>
              <a:buNone/>
            </a:pPr>
            <a:endParaRPr lang="ro-RO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În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baza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contractului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împrumut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părţile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pot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prevedea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plata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unei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dobînzi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care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trebuie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afle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într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-o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relaţie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rezonabilă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cu rata de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refinanţare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Băncii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Naţionale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Moldovei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43184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61DAB6-3628-4D14-B2B5-D61125D25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623" y="1047565"/>
            <a:ext cx="10404629" cy="5530788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buNone/>
            </a:pPr>
            <a:r>
              <a:rPr lang="ro-RO" altLang="ru-RU" sz="3200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CONTRACTUL DE MANDAT (DELEGAȚIE)</a:t>
            </a:r>
          </a:p>
          <a:p>
            <a:pPr algn="just">
              <a:lnSpc>
                <a:spcPct val="115000"/>
              </a:lnSpc>
              <a:buNone/>
            </a:pPr>
            <a:endParaRPr lang="ro-RO" altLang="ru-RU" sz="11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contractul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mandat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mandant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împuterniceşte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cealaltă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mandatar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de a o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reprezenta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la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încheierea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juridice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iar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aceasta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acceptarea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mandatului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se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obligă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acţioneze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în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numele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şi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pe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contul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mandantului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endParaRPr lang="ro-RO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Acceptarea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mandatului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expresă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sau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tacită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endParaRPr lang="ro-RO" altLang="ru-RU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>
              <a:lnSpc>
                <a:spcPct val="115000"/>
              </a:lnSpc>
            </a:pP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Mandatul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poate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fi special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operaţie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juridică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sau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anumite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operaţii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determinate (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afacere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sau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anumite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afaceri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general (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pentru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toate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afacerile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mandantului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8401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D4596-0E32-460F-A941-F74BB8025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o-RO" dirty="0">
                <a:solidFill>
                  <a:schemeClr val="accent1"/>
                </a:solidFill>
              </a:rPr>
              <a:t>Sesiune de întrebări și răspunsuri....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B6FA2B-A4E4-42F6-BB0F-E0F170E258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269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30940-6733-4CC0-8DF0-2D4B04F89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214" y="1411550"/>
            <a:ext cx="10866268" cy="5122721"/>
          </a:xfrm>
        </p:spPr>
        <p:txBody>
          <a:bodyPr>
            <a:normAutofit fontScale="92500" lnSpcReduction="20000"/>
          </a:bodyPr>
          <a:lstStyle/>
          <a:p>
            <a:pPr algn="just">
              <a:defRPr/>
            </a:pPr>
            <a:r>
              <a:rPr lang="ro-RO" sz="2400" b="1" dirty="0">
                <a:latin typeface="Times New Roman" pitchFamily="18" charset="0"/>
                <a:cs typeface="Times New Roman" pitchFamily="18" charset="0"/>
              </a:rPr>
              <a:t>ANTREPRENORIAT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UL</a:t>
            </a:r>
            <a:r>
              <a:rPr lang="ro-RO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este activitatea de fabricare a </a:t>
            </a:r>
            <a:r>
              <a:rPr lang="ro-RO" dirty="0" err="1">
                <a:latin typeface="Times New Roman" pitchFamily="18" charset="0"/>
                <a:cs typeface="Times New Roman" pitchFamily="18" charset="0"/>
              </a:rPr>
              <a:t>producţiei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, de executare a lucrărilor </a:t>
            </a:r>
            <a:r>
              <a:rPr lang="ro-RO" dirty="0" err="1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prestare a serviciilor, </a:t>
            </a:r>
            <a:r>
              <a:rPr lang="ro-RO" dirty="0" err="1">
                <a:latin typeface="Times New Roman" pitchFamily="18" charset="0"/>
                <a:cs typeface="Times New Roman" pitchFamily="18" charset="0"/>
              </a:rPr>
              <a:t>desfăşurată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ro-RO" dirty="0" err="1">
                <a:latin typeface="Times New Roman" pitchFamily="18" charset="0"/>
                <a:cs typeface="Times New Roman" pitchFamily="18" charset="0"/>
              </a:rPr>
              <a:t>cetăţeni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în mod independent, din proprie </a:t>
            </a:r>
            <a:r>
              <a:rPr lang="ro-RO" dirty="0" err="1">
                <a:latin typeface="Times New Roman" pitchFamily="18" charset="0"/>
                <a:cs typeface="Times New Roman" pitchFamily="18" charset="0"/>
              </a:rPr>
              <a:t>iniţiativă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, în numele lor, pe riscul propriu </a:t>
            </a:r>
            <a:r>
              <a:rPr lang="ro-RO" dirty="0" err="1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sub răspunderea lor patrimonială, cu scopul de a-</a:t>
            </a:r>
            <a:r>
              <a:rPr lang="ro-RO" dirty="0" err="1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asigura o sursă permanentă de venituri.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ro-RO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vi-VN" sz="2400" b="1" dirty="0">
                <a:latin typeface="Times New Roman" pitchFamily="18" charset="0"/>
                <a:cs typeface="Times New Roman" pitchFamily="18" charset="0"/>
              </a:rPr>
              <a:t>ANTREPRENOR</a:t>
            </a:r>
            <a:r>
              <a:rPr lang="ro-MO" sz="2400" b="1" dirty="0">
                <a:latin typeface="Times New Roman" pitchFamily="18" charset="0"/>
                <a:cs typeface="Times New Roman" pitchFamily="18" charset="0"/>
              </a:rPr>
              <a:t> UL  -  </a:t>
            </a:r>
            <a:r>
              <a:rPr lang="ro-MO" sz="2400" dirty="0">
                <a:latin typeface="Times New Roman" pitchFamily="18" charset="0"/>
                <a:cs typeface="Times New Roman" pitchFamily="18" charset="0"/>
              </a:rPr>
              <a:t>este persoana  care dezvoltă o activitate de </a:t>
            </a:r>
            <a:r>
              <a:rPr lang="ro-MO" sz="2400" dirty="0" err="1">
                <a:latin typeface="Times New Roman" pitchFamily="18" charset="0"/>
                <a:cs typeface="Times New Roman" pitchFamily="18" charset="0"/>
              </a:rPr>
              <a:t>antreprenoriat</a:t>
            </a:r>
            <a:r>
              <a:rPr lang="ro-MO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MO" dirty="0">
                <a:latin typeface="Times New Roman" pitchFamily="18" charset="0"/>
                <a:cs typeface="Times New Roman" pitchFamily="18" charset="0"/>
              </a:rPr>
              <a:t>, asumându-și în acest sens anumite riscuri, cu scopul de a obține profit din activitatea pe care o desfășoară.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o-MO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vi-VN" sz="2400" b="1" dirty="0">
                <a:latin typeface="Times New Roman" pitchFamily="18" charset="0"/>
                <a:cs typeface="Times New Roman" pitchFamily="18" charset="0"/>
              </a:rPr>
              <a:t>ANTREPRENOR</a:t>
            </a:r>
            <a:r>
              <a:rPr lang="ro-MO" sz="24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o-RO" sz="2400" b="1" dirty="0">
                <a:latin typeface="Times New Roman" pitchFamily="18" charset="0"/>
                <a:cs typeface="Times New Roman" pitchFamily="18" charset="0"/>
              </a:rPr>
              <a:t>POATE  FI:</a:t>
            </a:r>
          </a:p>
          <a:p>
            <a:pPr>
              <a:defRPr/>
            </a:pPr>
            <a:r>
              <a:rPr lang="ro-MO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orice cetăţean al R</a:t>
            </a:r>
            <a:r>
              <a:rPr lang="ro-MO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Moldova care nu este îngrădit în drepturi, în modul stabilit de </a:t>
            </a:r>
            <a:r>
              <a:rPr lang="ro-RO" dirty="0" err="1">
                <a:latin typeface="Times New Roman" pitchFamily="18" charset="0"/>
                <a:cs typeface="Times New Roman" pitchFamily="18" charset="0"/>
              </a:rPr>
              <a:t>legislaţie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;</a:t>
            </a:r>
            <a:endParaRPr lang="vi-VN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   un grup de cetăţeni (un grup de parteneri) din care se constituie antreprenorul colectiv;</a:t>
            </a:r>
          </a:p>
          <a:p>
            <a:pPr>
              <a:defRPr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   orice persoană juridică sau fizică în conformitate cu scopurile şi cu legislaţia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în vigoare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6625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30940-6733-4CC0-8DF0-2D4B04F89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1997475"/>
            <a:ext cx="9601196" cy="3292466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50000"/>
              </a:lnSpc>
              <a:defRPr/>
            </a:pPr>
            <a:r>
              <a:rPr lang="vi-VN" b="1" dirty="0">
                <a:latin typeface="Times New Roman" pitchFamily="18" charset="0"/>
                <a:cs typeface="Times New Roman" pitchFamily="18" charset="0"/>
              </a:rPr>
              <a:t>Forma organizatorico-juridică a activităţii de antreprenoriat este </a:t>
            </a:r>
            <a:r>
              <a:rPr lang="vi-VN" sz="2400" b="1" u="sng" dirty="0">
                <a:latin typeface="Times New Roman" pitchFamily="18" charset="0"/>
                <a:cs typeface="Times New Roman" pitchFamily="18" charset="0"/>
              </a:rPr>
              <a:t>ÎNTREPRINDEREA</a:t>
            </a:r>
            <a:endParaRPr lang="ro-RO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Întreprinderea constituie un agent economic cu firmă proprie</a:t>
            </a:r>
            <a:r>
              <a:rPr lang="ro-MO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 înfiinţată de antreprenor în modul</a:t>
            </a:r>
            <a:r>
              <a:rPr lang="ro-MO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stabilit de legislaţie.</a:t>
            </a:r>
            <a:endParaRPr lang="ro-RO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  <a:defRPr/>
            </a:pPr>
            <a:r>
              <a:rPr lang="vi-VN" dirty="0">
                <a:latin typeface="Times New Roman" pitchFamily="18" charset="0"/>
                <a:cs typeface="Times New Roman" pitchFamily="18" charset="0"/>
              </a:rPr>
              <a:t>Întreprinderea are dreptul de </a:t>
            </a:r>
            <a:r>
              <a:rPr lang="vi-VN" i="1" u="sng" dirty="0">
                <a:latin typeface="Times New Roman" pitchFamily="18" charset="0"/>
                <a:cs typeface="Times New Roman" pitchFamily="18" charset="0"/>
              </a:rPr>
              <a:t>persoană juridică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sau de </a:t>
            </a:r>
            <a:r>
              <a:rPr lang="vi-VN" i="1" u="sng" dirty="0">
                <a:latin typeface="Times New Roman" pitchFamily="18" charset="0"/>
                <a:cs typeface="Times New Roman" pitchFamily="18" charset="0"/>
              </a:rPr>
              <a:t>persoană fizică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, în conformitate cu 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ro-RO" dirty="0" err="1">
                <a:latin typeface="Times New Roman" pitchFamily="18" charset="0"/>
                <a:cs typeface="Times New Roman" pitchFamily="18" charset="0"/>
              </a:rPr>
              <a:t>islaţia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în vigoare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  <a:defRPr/>
            </a:pPr>
            <a:r>
              <a:rPr lang="ro-RO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Întreprinderea</a:t>
            </a:r>
            <a:r>
              <a:rPr lang="ro-MO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o-MO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i="1" u="sng" dirty="0">
                <a:latin typeface="Times New Roman" pitchFamily="18" charset="0"/>
                <a:cs typeface="Times New Roman" pitchFamily="18" charset="0"/>
              </a:rPr>
              <a:t>persoană juridică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şi întreprinderea</a:t>
            </a:r>
            <a:r>
              <a:rPr lang="ro-MO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o-MO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i="1" u="sng" dirty="0">
                <a:latin typeface="Times New Roman" pitchFamily="18" charset="0"/>
                <a:cs typeface="Times New Roman" pitchFamily="18" charset="0"/>
              </a:rPr>
              <a:t>persoană fizică</a:t>
            </a:r>
            <a:r>
              <a:rPr lang="vi-VN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au aceleaşi drepturi şi</a:t>
            </a:r>
            <a:r>
              <a:rPr lang="ro-MO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obligaţii, cu excepţia</a:t>
            </a:r>
            <a:r>
              <a:rPr lang="ro-MO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răspunderii patrimoniale pentru obligaţiile lor.</a:t>
            </a:r>
            <a:endParaRPr lang="ro-RO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  <a:defRPr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Întreprinderea devine subiect de drept din momentul înregistrării de 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vi-VN" dirty="0">
                <a:latin typeface="Times New Roman" pitchFamily="18" charset="0"/>
                <a:cs typeface="Times New Roman" pitchFamily="18" charset="0"/>
              </a:rPr>
              <a:t>tat.</a:t>
            </a:r>
            <a:endParaRPr lang="ro-RO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2059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30940-6733-4CC0-8DF0-2D4B04F89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623" y="355107"/>
            <a:ext cx="10528177" cy="4863064"/>
          </a:xfrm>
        </p:spPr>
        <p:txBody>
          <a:bodyPr>
            <a:noAutofit/>
          </a:bodyPr>
          <a:lstStyle/>
          <a:p>
            <a:pPr eaLnBrk="0" hangingPunct="0">
              <a:buFont typeface="Wingdings" pitchFamily="2" charset="2"/>
              <a:buChar char="§"/>
              <a:defRPr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Legea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 privire la </a:t>
            </a:r>
            <a:r>
              <a:rPr lang="ro-R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antreprenoriat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R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întreprinderi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nr.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845 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3.01.1992</a:t>
            </a: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(cu modificările </a:t>
            </a: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în vigoare din  26.05.17);;</a:t>
            </a:r>
          </a:p>
          <a:p>
            <a:pPr eaLnBrk="0" hangingPunct="0">
              <a:buFont typeface="Wingdings" pitchFamily="2" charset="2"/>
              <a:buChar char="§"/>
              <a:defRPr/>
            </a:pPr>
            <a:r>
              <a:rPr lang="ro-MO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</a:t>
            </a: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 </a:t>
            </a: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privire la întreprinderile mici </a:t>
            </a:r>
            <a:r>
              <a:rPr lang="ro-M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şi</a:t>
            </a: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mijlocii 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r. 179 </a:t>
            </a: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din  21.07.2016</a:t>
            </a:r>
            <a:endParaRPr lang="ro-MO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§"/>
              <a:defRPr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Legea</a:t>
            </a:r>
            <a:r>
              <a:rPr lang="vi-V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privind înregistrarea de stat a persoanelor juridice</a:t>
            </a: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dirty="0">
                <a:latin typeface="Times New Roman" panose="02020603050405020304" pitchFamily="18" charset="0"/>
                <a:cs typeface="Times New Roman" panose="02020603050405020304" pitchFamily="18" charset="0"/>
              </a:rPr>
              <a:t>şi a întreprinzătorilor individuali</a:t>
            </a: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</a:t>
            </a:r>
            <a:r>
              <a:rPr lang="vi-VN" dirty="0">
                <a:latin typeface="Times New Roman" panose="02020603050405020304" pitchFamily="18" charset="0"/>
                <a:cs typeface="Times New Roman" panose="02020603050405020304" pitchFamily="18" charset="0"/>
              </a:rPr>
              <a:t>r. 220 din  19.10.2007</a:t>
            </a: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vi-V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>
              <a:buFont typeface="Wingdings" pitchFamily="2" charset="2"/>
              <a:buChar char="§"/>
              <a:defRPr/>
            </a:pPr>
            <a:r>
              <a:rPr lang="ro-R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Legea </a:t>
            </a:r>
            <a:r>
              <a:rPr lang="vi-V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privind gospodăriile ţărăneşti nr.1353-XIV din 03.11.2000</a:t>
            </a: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eaLnBrk="0" hangingPunct="0">
              <a:buFont typeface="Wingdings" pitchFamily="2" charset="2"/>
              <a:buChar char="§"/>
              <a:defRPr/>
            </a:pP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Legea privind societățile cu răspundere limitată nr.135 din 14.06.2007</a:t>
            </a:r>
          </a:p>
          <a:p>
            <a:pPr eaLnBrk="0" hangingPunct="0">
              <a:buFont typeface="Wingdings" pitchFamily="2" charset="2"/>
              <a:buChar char="§"/>
              <a:defRPr/>
            </a:pP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Legea contabilității </a:t>
            </a:r>
            <a:r>
              <a:rPr lang="vi-VN" dirty="0">
                <a:latin typeface="Times New Roman" panose="02020603050405020304" pitchFamily="18" charset="0"/>
                <a:cs typeface="Times New Roman" panose="02020603050405020304" pitchFamily="18" charset="0"/>
              </a:rPr>
              <a:t>și raportării financiare</a:t>
            </a: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nr.287 din 15.12.2017</a:t>
            </a:r>
          </a:p>
          <a:p>
            <a:pPr eaLnBrk="0" hangingPunct="0">
              <a:buFont typeface="Wingdings" pitchFamily="2" charset="2"/>
              <a:buChar char="§"/>
              <a:defRPr/>
            </a:pP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Codul Civil, Codul muncii, Codul fiscal;</a:t>
            </a:r>
          </a:p>
          <a:p>
            <a:pPr eaLnBrk="0" hangingPunct="0">
              <a:buFont typeface="Wingdings" pitchFamily="2" charset="2"/>
              <a:buChar char="§"/>
              <a:defRPr/>
            </a:pP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Legea</a:t>
            </a:r>
            <a:r>
              <a:rPr lang="vi-V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nr.160 din 22.07.2011 privind reglementarea prin autorizare</a:t>
            </a: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vi-V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activităţii de întreprinzător</a:t>
            </a: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0" hangingPunct="0">
              <a:buFont typeface="Wingdings" pitchFamily="2" charset="2"/>
              <a:buChar char="ü"/>
              <a:defRPr/>
            </a:pP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Definirea actelor permisive</a:t>
            </a:r>
            <a:r>
              <a:rPr lang="vi-VN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vi-VN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licență</a:t>
            </a: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vi-V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autorizație</a:t>
            </a: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vi-VN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autorizație</a:t>
            </a: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eaLnBrk="0" hangingPunct="0">
              <a:buFont typeface="Wingdings" pitchFamily="2" charset="2"/>
              <a:buChar char="ü"/>
              <a:defRPr/>
            </a:pP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Nomenclatorul actelor permisive și </a:t>
            </a:r>
            <a:r>
              <a:rPr lang="ro-MO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autorităţile</a:t>
            </a: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emitente.</a:t>
            </a:r>
          </a:p>
          <a:p>
            <a:pPr eaLnBrk="0" hangingPunct="0">
              <a:buFont typeface="Wingdings" pitchFamily="2" charset="2"/>
              <a:buChar char="§"/>
              <a:defRPr/>
            </a:pPr>
            <a:r>
              <a:rPr lang="ro-MO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Drepturile și obligațiunile antreprenorului.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128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6B4E5D-108A-4A57-8C44-A479D87CC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825" y="852256"/>
            <a:ext cx="10687975" cy="571172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vi-VN" dirty="0"/>
              <a:t>În funcţie de scopul, forma și modul de reglementare, actele permisive sînt </a:t>
            </a:r>
            <a:r>
              <a:rPr lang="ro-MO" dirty="0">
                <a:latin typeface="Arial" pitchFamily="34" charset="0"/>
                <a:cs typeface="Arial" pitchFamily="34" charset="0"/>
              </a:rPr>
              <a:t>clasificate în următoarele</a:t>
            </a:r>
            <a:r>
              <a:rPr lang="vi-VN" dirty="0">
                <a:cs typeface="Arial" pitchFamily="34" charset="0"/>
              </a:rPr>
              <a:t> </a:t>
            </a:r>
            <a:r>
              <a:rPr lang="vi-VN" dirty="0"/>
              <a:t>categorii:</a:t>
            </a:r>
            <a:endParaRPr lang="ro-MO" dirty="0"/>
          </a:p>
          <a:p>
            <a:pPr>
              <a:buFont typeface="Wingdings" pitchFamily="2" charset="2"/>
              <a:buNone/>
            </a:pPr>
            <a:r>
              <a:rPr lang="vi-VN" dirty="0"/>
              <a:t> a)</a:t>
            </a:r>
            <a:r>
              <a:rPr lang="vi-VN" dirty="0">
                <a:solidFill>
                  <a:srgbClr val="336600"/>
                </a:solidFill>
              </a:rPr>
              <a:t> </a:t>
            </a:r>
            <a:r>
              <a:rPr lang="ro-MO" b="1" u="sng" dirty="0">
                <a:solidFill>
                  <a:srgbClr val="336600"/>
                </a:solidFill>
              </a:rPr>
              <a:t>L</a:t>
            </a:r>
            <a:r>
              <a:rPr lang="vi-VN" b="1" u="sng" dirty="0">
                <a:solidFill>
                  <a:srgbClr val="336600"/>
                </a:solidFill>
              </a:rPr>
              <a:t>icență</a:t>
            </a:r>
            <a:r>
              <a:rPr lang="vi-VN" b="1" dirty="0">
                <a:solidFill>
                  <a:srgbClr val="336600"/>
                </a:solidFill>
              </a:rPr>
              <a:t> </a:t>
            </a:r>
            <a:r>
              <a:rPr lang="vi-VN" dirty="0"/>
              <a:t>– act permisiv care învestește titularul cu drept de a desfășura un anumit gen de activitate, integral sau parțial, asupra căruia se răsfrîng criteriile de licențiere stabilite de </a:t>
            </a:r>
            <a:r>
              <a:rPr lang="ro-MO" dirty="0"/>
              <a:t>legislație</a:t>
            </a:r>
            <a:r>
              <a:rPr lang="vi-VN" dirty="0"/>
              <a:t>;</a:t>
            </a:r>
            <a:endParaRPr lang="ro-MO" dirty="0"/>
          </a:p>
          <a:p>
            <a:pPr>
              <a:buFont typeface="Wingdings" pitchFamily="2" charset="2"/>
              <a:buNone/>
            </a:pPr>
            <a:r>
              <a:rPr lang="vi-VN" dirty="0"/>
              <a:t> b) </a:t>
            </a:r>
            <a:r>
              <a:rPr lang="ro-MO" b="1" u="sng" dirty="0">
                <a:solidFill>
                  <a:srgbClr val="336600"/>
                </a:solidFill>
              </a:rPr>
              <a:t>A</a:t>
            </a:r>
            <a:r>
              <a:rPr lang="vi-VN" b="1" u="sng" dirty="0">
                <a:solidFill>
                  <a:srgbClr val="336600"/>
                </a:solidFill>
              </a:rPr>
              <a:t>utorizație</a:t>
            </a:r>
            <a:r>
              <a:rPr lang="vi-VN" b="1" dirty="0">
                <a:solidFill>
                  <a:srgbClr val="336600"/>
                </a:solidFill>
              </a:rPr>
              <a:t> </a:t>
            </a:r>
            <a:r>
              <a:rPr lang="vi-VN" dirty="0"/>
              <a:t>– act permisiv care se referă la acordarea anumitor drepturi de activitate și la atestarea întrunirii anumitor condiții de către agentul economic;</a:t>
            </a:r>
            <a:endParaRPr lang="ro-MO" dirty="0"/>
          </a:p>
          <a:p>
            <a:pPr>
              <a:buFont typeface="Wingdings" pitchFamily="2" charset="2"/>
              <a:buNone/>
            </a:pPr>
            <a:r>
              <a:rPr lang="vi-VN" dirty="0"/>
              <a:t>c) </a:t>
            </a:r>
            <a:r>
              <a:rPr lang="ro-MO" dirty="0"/>
              <a:t> </a:t>
            </a:r>
            <a:r>
              <a:rPr lang="vi-VN" b="1" u="sng" dirty="0">
                <a:solidFill>
                  <a:srgbClr val="336600"/>
                </a:solidFill>
              </a:rPr>
              <a:t>Certificat</a:t>
            </a:r>
            <a:r>
              <a:rPr lang="ro-MO" u="sng" dirty="0"/>
              <a:t> </a:t>
            </a:r>
            <a:r>
              <a:rPr lang="vi-VN" dirty="0"/>
              <a:t>– act permisiv care se referă la conformitatea anumitor bunuri sau servicii</a:t>
            </a:r>
            <a:r>
              <a:rPr lang="ro-MO" dirty="0"/>
              <a:t>,</a:t>
            </a:r>
            <a:r>
              <a:rPr lang="vi-VN" dirty="0"/>
              <a:t> fie la atestarea cunoștințelor/capacităților angajaților unui agent economic</a:t>
            </a:r>
            <a:r>
              <a:rPr lang="ro-MO" dirty="0"/>
              <a:t>. </a:t>
            </a:r>
          </a:p>
          <a:p>
            <a:pPr>
              <a:buFont typeface="Wingdings" pitchFamily="2" charset="2"/>
              <a:buChar char="q"/>
            </a:pPr>
            <a:r>
              <a:rPr lang="ro-MO" b="1" u="sng" dirty="0">
                <a:solidFill>
                  <a:srgbClr val="336600"/>
                </a:solidFill>
              </a:rPr>
              <a:t>Nomenclatorul Actelor Permisive</a:t>
            </a:r>
            <a:r>
              <a:rPr lang="ro-MO" b="1" dirty="0">
                <a:solidFill>
                  <a:srgbClr val="336600"/>
                </a:solidFill>
              </a:rPr>
              <a:t> </a:t>
            </a:r>
            <a:r>
              <a:rPr lang="ro-MO" dirty="0"/>
              <a:t>eliberate de către </a:t>
            </a:r>
            <a:r>
              <a:rPr lang="ro-MO" dirty="0" err="1"/>
              <a:t>autorităţile</a:t>
            </a:r>
            <a:r>
              <a:rPr lang="ro-MO" dirty="0"/>
              <a:t> emitente este aprobat în Anexa nr.1 la Legea </a:t>
            </a:r>
            <a:r>
              <a:rPr lang="vi-VN" dirty="0"/>
              <a:t>nr.160</a:t>
            </a:r>
            <a:r>
              <a:rPr lang="ro-MO" dirty="0"/>
              <a:t> </a:t>
            </a:r>
            <a:r>
              <a:rPr lang="vi-VN" dirty="0"/>
              <a:t>din 22.07.2011 privind reglementarea prin autorizare</a:t>
            </a:r>
            <a:r>
              <a:rPr lang="ro-MO" dirty="0"/>
              <a:t> </a:t>
            </a:r>
            <a:r>
              <a:rPr lang="vi-VN" dirty="0"/>
              <a:t>a activităţii de</a:t>
            </a:r>
            <a:r>
              <a:rPr lang="ro-MO" dirty="0"/>
              <a:t> </a:t>
            </a:r>
            <a:r>
              <a:rPr lang="vi-VN" dirty="0"/>
              <a:t>întreprinzător</a:t>
            </a:r>
            <a:r>
              <a:rPr lang="ro-MO" dirty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946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E6D27-7DF8-49E0-AE5F-B5C50B758E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ctr">
              <a:lnSpc>
                <a:spcPct val="115000"/>
              </a:lnSpc>
              <a:buNone/>
            </a:pPr>
            <a:r>
              <a:rPr lang="ro-RO" altLang="ru-RU" sz="3600" b="1" dirty="0" err="1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Licenţa</a:t>
            </a:r>
            <a:r>
              <a:rPr lang="ro-RO" altLang="ru-RU" sz="3600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o-RO" altLang="ru-RU" sz="3600" b="1" dirty="0" err="1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conţine</a:t>
            </a:r>
            <a:r>
              <a:rPr lang="ro-RO" altLang="ru-RU" sz="3600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următoarele date</a:t>
            </a:r>
            <a:r>
              <a:rPr lang="ru-RU" altLang="ru-RU" sz="3600" b="1" dirty="0">
                <a:solidFill>
                  <a:srgbClr val="3366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</a:t>
            </a:r>
            <a:endParaRPr lang="ro-RO" altLang="ru-RU" sz="3600" b="1" dirty="0">
              <a:solidFill>
                <a:srgbClr val="3366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lnSpc>
                <a:spcPct val="115000"/>
              </a:lnSpc>
              <a:buNone/>
            </a:pPr>
            <a:endParaRPr lang="en-US" altLang="ru-RU" sz="8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denumirea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autorităţii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licenţiere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algn="just"/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seria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numărul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eliberării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licenţei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algn="just"/>
            <a:r>
              <a:rPr lang="en-US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datele</a:t>
            </a:r>
            <a:r>
              <a:rPr lang="en-US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titular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ului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licenţă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algn="just"/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genul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activitate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întreprinderii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algn="just">
              <a:lnSpc>
                <a:spcPct val="110000"/>
              </a:lnSpc>
            </a:pP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termenul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valabilitate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licenţei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;</a:t>
            </a:r>
          </a:p>
          <a:p>
            <a:pPr algn="just"/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semnătura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conducătorului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organului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licenţiere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autentificat</a:t>
            </a:r>
            <a:r>
              <a:rPr lang="ro-RO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ă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prin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aplicarea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ştampilei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acestui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altLang="ru-RU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organ</a:t>
            </a:r>
            <a:r>
              <a:rPr lang="ru-RU" alt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550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630069-DC25-4C9E-9928-E3872E8461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128" y="701336"/>
            <a:ext cx="10963922" cy="6027938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o-RO" sz="32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STATUTUL  JURIDIC AL  ACTIVITĂŢII ANTREPRENORIALE.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o-RO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q"/>
            </a:pPr>
            <a:r>
              <a:rPr lang="ro-R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Persoana fizică</a:t>
            </a:r>
            <a:r>
              <a:rPr lang="ro-R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este omul, privit individual, ca titular de drepturi </a:t>
            </a:r>
            <a:r>
              <a:rPr lang="ro-RO" dirty="0" err="1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de </a:t>
            </a:r>
            <a:r>
              <a:rPr lang="ro-RO" dirty="0" err="1">
                <a:latin typeface="Times New Roman" pitchFamily="18" charset="0"/>
                <a:cs typeface="Times New Roman" pitchFamily="18" charset="0"/>
              </a:rPr>
              <a:t>obligaţii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civile care are dreptul să practice activitate de întreprinzător, fără a constitui o persoană juridică, din momentul înregistrării de stat în calitate de întreprinzător individual sau în alt mod prevăzut de lege.</a:t>
            </a:r>
          </a:p>
          <a:p>
            <a:pPr algn="just">
              <a:lnSpc>
                <a:spcPct val="80000"/>
              </a:lnSpc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q"/>
            </a:pPr>
            <a:r>
              <a:rPr lang="ro-R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Persoană juridică</a:t>
            </a:r>
            <a:r>
              <a:rPr lang="ro-RO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este </a:t>
            </a:r>
            <a:r>
              <a:rPr lang="ro-RO" dirty="0" err="1">
                <a:latin typeface="Times New Roman" pitchFamily="18" charset="0"/>
                <a:cs typeface="Times New Roman" pitchFamily="18" charset="0"/>
              </a:rPr>
              <a:t>organizaţia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care are un patrimoniu distinct </a:t>
            </a:r>
            <a:r>
              <a:rPr lang="ro-RO" dirty="0" err="1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răspunde pentru </a:t>
            </a:r>
            <a:r>
              <a:rPr lang="ro-RO" dirty="0" err="1">
                <a:latin typeface="Times New Roman" pitchFamily="18" charset="0"/>
                <a:cs typeface="Times New Roman" pitchFamily="18" charset="0"/>
              </a:rPr>
              <a:t>obligaţiile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sale cu acest patrimoniu, poate să dobândească </a:t>
            </a:r>
            <a:r>
              <a:rPr lang="ro-RO" dirty="0" err="1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să exercite în nume propriu drepturi patrimoniale </a:t>
            </a:r>
            <a:r>
              <a:rPr lang="ro-RO" dirty="0" err="1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personale nepatrimoniale, să-</a:t>
            </a:r>
            <a:r>
              <a:rPr lang="ro-RO" dirty="0" err="1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asume </a:t>
            </a:r>
            <a:r>
              <a:rPr lang="ro-RO" dirty="0" err="1">
                <a:latin typeface="Times New Roman" pitchFamily="18" charset="0"/>
                <a:cs typeface="Times New Roman" pitchFamily="18" charset="0"/>
              </a:rPr>
              <a:t>obligaţii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, poate fi reclamant </a:t>
            </a:r>
            <a:r>
              <a:rPr lang="ro-RO" dirty="0" err="1">
                <a:latin typeface="Times New Roman" pitchFamily="18" charset="0"/>
                <a:cs typeface="Times New Roman" pitchFamily="18" charset="0"/>
              </a:rPr>
              <a:t>şi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pârât în </a:t>
            </a:r>
            <a:r>
              <a:rPr lang="ro-RO" dirty="0" err="1">
                <a:latin typeface="Times New Roman" pitchFamily="18" charset="0"/>
                <a:cs typeface="Times New Roman" pitchFamily="18" charset="0"/>
              </a:rPr>
              <a:t>instanţă</a:t>
            </a:r>
            <a:r>
              <a:rPr lang="ro-RO" dirty="0">
                <a:latin typeface="Times New Roman" pitchFamily="18" charset="0"/>
                <a:cs typeface="Times New Roman" pitchFamily="18" charset="0"/>
              </a:rPr>
              <a:t> de judecată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ro-RO" altLang="zh-TW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n-US" altLang="zh-TW" b="1" dirty="0">
              <a:latin typeface="Times New Roman" pitchFamily="18" charset="0"/>
              <a:ea typeface="新細明體" pitchFamily="18" charset="-12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9698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239</TotalTime>
  <Words>2588</Words>
  <Application>Microsoft Office PowerPoint</Application>
  <PresentationFormat>Widescreen</PresentationFormat>
  <Paragraphs>229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4" baseType="lpstr">
      <vt:lpstr>Arial</vt:lpstr>
      <vt:lpstr>Garamond</vt:lpstr>
      <vt:lpstr>Tahoma</vt:lpstr>
      <vt:lpstr>Times New Roman</vt:lpstr>
      <vt:lpstr>Wingdings</vt:lpstr>
      <vt:lpstr>Organic</vt:lpstr>
      <vt:lpstr>PowerPoint Presentation</vt:lpstr>
      <vt:lpstr>Înregistrarea companiei și gestionarea capitalului uman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Sesiune de întrebări și răspunsuri....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Cursuri de instruire din cadrul Programului pentru Atragerea Remitențelor în Economie PARE 1+1</dc:title>
  <dc:creator>Oxana Constantinova</dc:creator>
  <cp:lastModifiedBy>User</cp:lastModifiedBy>
  <cp:revision>16</cp:revision>
  <dcterms:created xsi:type="dcterms:W3CDTF">2020-06-23T14:05:57Z</dcterms:created>
  <dcterms:modified xsi:type="dcterms:W3CDTF">2021-04-13T16:39:48Z</dcterms:modified>
</cp:coreProperties>
</file>