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notesMasterIdLst>
    <p:notesMasterId r:id="rId29"/>
  </p:notesMasterIdLst>
  <p:sldIdLst>
    <p:sldId id="285" r:id="rId2"/>
    <p:sldId id="286" r:id="rId3"/>
    <p:sldId id="256" r:id="rId4"/>
    <p:sldId id="260" r:id="rId5"/>
    <p:sldId id="257" r:id="rId6"/>
    <p:sldId id="258" r:id="rId7"/>
    <p:sldId id="259" r:id="rId8"/>
    <p:sldId id="261" r:id="rId9"/>
    <p:sldId id="273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4" r:id="rId19"/>
    <p:sldId id="275" r:id="rId20"/>
    <p:sldId id="276" r:id="rId21"/>
    <p:sldId id="278" r:id="rId22"/>
    <p:sldId id="280" r:id="rId23"/>
    <p:sldId id="277" r:id="rId24"/>
    <p:sldId id="272" r:id="rId25"/>
    <p:sldId id="283" r:id="rId26"/>
    <p:sldId id="281" r:id="rId27"/>
    <p:sldId id="284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70" autoAdjust="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31F152-6EC1-4D28-AB55-CA51374824A1}" type="doc">
      <dgm:prSet loTypeId="urn:microsoft.com/office/officeart/2011/layout/HexagonRadial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8D92108-E8A1-4008-A49A-10BE16CD2042}">
      <dgm:prSet phldrT="[Text]" custT="1"/>
      <dgm:spPr/>
      <dgm:t>
        <a:bodyPr/>
        <a:lstStyle/>
        <a:p>
          <a:r>
            <a:rPr lang="en-US" sz="1100" dirty="0" err="1">
              <a:latin typeface="Arial" panose="020B0604020202020204" pitchFamily="34" charset="0"/>
              <a:cs typeface="Arial" panose="020B0604020202020204" pitchFamily="34" charset="0"/>
            </a:rPr>
            <a:t>Economie</a:t>
          </a:r>
          <a:r>
            <a:rPr lang="en-US" sz="1100" dirty="0">
              <a:latin typeface="Arial" panose="020B0604020202020204" pitchFamily="34" charset="0"/>
              <a:cs typeface="Arial" panose="020B0604020202020204" pitchFamily="34" charset="0"/>
            </a:rPr>
            <a:t> Verde</a:t>
          </a:r>
        </a:p>
      </dgm:t>
    </dgm:pt>
    <dgm:pt modelId="{1584100B-1E85-4574-84AF-FC7909DE63F6}" type="parTrans" cxnId="{E76F88DD-39FB-4CAD-897E-2D8629C99383}">
      <dgm:prSet/>
      <dgm:spPr/>
      <dgm:t>
        <a:bodyPr/>
        <a:lstStyle/>
        <a:p>
          <a:endParaRPr lang="en-US" sz="11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954B564-FE60-4134-8326-3A14EEEB7B2B}" type="sibTrans" cxnId="{E76F88DD-39FB-4CAD-897E-2D8629C99383}">
      <dgm:prSet/>
      <dgm:spPr/>
      <dgm:t>
        <a:bodyPr/>
        <a:lstStyle/>
        <a:p>
          <a:endParaRPr lang="en-US" sz="11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78E45C-8A7D-4E8F-83B2-A7DDF552467A}">
      <dgm:prSet phldrT="[Text]" custT="1"/>
      <dgm:spPr/>
      <dgm:t>
        <a:bodyPr/>
        <a:lstStyle/>
        <a:p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Energie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regenerabilă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solară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eoliană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 etc.);</a:t>
          </a:r>
          <a:endParaRPr lang="en-US" sz="11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BD516B7-6FE3-4E49-B4AD-52A01108E0D0}" type="parTrans" cxnId="{29841947-45AE-4FFA-BDBF-A5881ABCD653}">
      <dgm:prSet/>
      <dgm:spPr/>
      <dgm:t>
        <a:bodyPr/>
        <a:lstStyle/>
        <a:p>
          <a:endParaRPr lang="en-US" sz="11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2131F28-8495-4A2E-95B6-90DE6B269B56}" type="sibTrans" cxnId="{29841947-45AE-4FFA-BDBF-A5881ABCD653}">
      <dgm:prSet/>
      <dgm:spPr/>
      <dgm:t>
        <a:bodyPr/>
        <a:lstStyle/>
        <a:p>
          <a:endParaRPr lang="en-US" sz="11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A81AF0-5D18-48DF-AE39-8C297A3A17A1}">
      <dgm:prSet phldrT="[Text]" custT="1"/>
      <dgm:spPr/>
      <dgm:t>
        <a:bodyPr/>
        <a:lstStyle/>
        <a:p>
          <a:r>
            <a:rPr lang="pt-BR" sz="1100" b="0" i="0" dirty="0">
              <a:latin typeface="Arial" panose="020B0604020202020204" pitchFamily="34" charset="0"/>
              <a:cs typeface="Arial" panose="020B0604020202020204" pitchFamily="34" charset="0"/>
            </a:rPr>
            <a:t>Managementul deşeurilor (reciclare, depozitare etc.);</a:t>
          </a:r>
          <a:endParaRPr lang="en-US" sz="11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D2D4B3-28F4-4E72-8E33-2E094592C62A}" type="parTrans" cxnId="{A33D7898-9E6E-45B5-950D-22689B9465EB}">
      <dgm:prSet/>
      <dgm:spPr/>
      <dgm:t>
        <a:bodyPr/>
        <a:lstStyle/>
        <a:p>
          <a:endParaRPr lang="en-US" sz="11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570FF1-413A-4DA1-BC32-8C6BF237B328}" type="sibTrans" cxnId="{A33D7898-9E6E-45B5-950D-22689B9465EB}">
      <dgm:prSet/>
      <dgm:spPr/>
      <dgm:t>
        <a:bodyPr/>
        <a:lstStyle/>
        <a:p>
          <a:endParaRPr lang="en-US" sz="11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9CA763C-47B3-4506-AA7E-78E262E6EE47}">
      <dgm:prSet phldrT="[Text]" custT="1"/>
      <dgm:spPr/>
      <dgm:t>
        <a:bodyPr/>
        <a:lstStyle/>
        <a:p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Managementul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teritorial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agricultura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organică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împăduriri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 la 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nivel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 urban-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parcuri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, etc.).</a:t>
          </a:r>
          <a:endParaRPr lang="en-US" sz="11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B196F1-5F88-4CDC-ACEA-017AC850EE6A}" type="parTrans" cxnId="{37A44921-8125-4229-BE8D-82D96CCDAF1D}">
      <dgm:prSet/>
      <dgm:spPr/>
      <dgm:t>
        <a:bodyPr/>
        <a:lstStyle/>
        <a:p>
          <a:endParaRPr lang="en-US" sz="11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E94F3BC-556C-459F-9A83-6BC6FE794CBD}" type="sibTrans" cxnId="{37A44921-8125-4229-BE8D-82D96CCDAF1D}">
      <dgm:prSet/>
      <dgm:spPr/>
      <dgm:t>
        <a:bodyPr/>
        <a:lstStyle/>
        <a:p>
          <a:endParaRPr lang="en-US" sz="11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007A00F-2815-461B-8A25-280A7E38A690}">
      <dgm:prSet phldrT="[Text]" custT="1"/>
      <dgm:spPr/>
      <dgm:t>
        <a:bodyPr/>
        <a:lstStyle/>
        <a:p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Managementul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apei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epurarea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apelor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sisteme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 de 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colectare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 a 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apei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 de 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ploaie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 etc.);</a:t>
          </a:r>
          <a:endParaRPr lang="en-US" sz="11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7FE7336-6F85-459A-BFFA-0596E297FD56}" type="parTrans" cxnId="{00F23E3F-196E-4D94-90BA-B101CCCF5BF2}">
      <dgm:prSet/>
      <dgm:spPr/>
      <dgm:t>
        <a:bodyPr/>
        <a:lstStyle/>
        <a:p>
          <a:endParaRPr lang="en-US" sz="11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4BB2A6F-BE43-458E-800A-6CAE79F103FA}" type="sibTrans" cxnId="{00F23E3F-196E-4D94-90BA-B101CCCF5BF2}">
      <dgm:prSet/>
      <dgm:spPr/>
      <dgm:t>
        <a:bodyPr/>
        <a:lstStyle/>
        <a:p>
          <a:endParaRPr lang="en-US" sz="11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D51E85E-FB90-4D2F-B80C-C84D629FC5C7}">
      <dgm:prSet phldrT="[Text]" custT="1"/>
      <dgm:spPr/>
      <dgm:t>
        <a:bodyPr/>
        <a:lstStyle/>
        <a:p>
          <a:r>
            <a:rPr lang="it-IT" sz="1100" b="0" i="0" dirty="0">
              <a:latin typeface="Arial" panose="020B0604020202020204" pitchFamily="34" charset="0"/>
              <a:cs typeface="Arial" panose="020B0604020202020204" pitchFamily="34" charset="0"/>
            </a:rPr>
            <a:t>Combustibili alternativi (vehicule electrice, hibride sau combustbili alternativi);</a:t>
          </a:r>
          <a:endParaRPr lang="en-US" sz="11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B8C0412-D718-44E3-B61E-28B685085071}" type="parTrans" cxnId="{1D9EE557-6492-46A5-9651-F94A7AA1ADA3}">
      <dgm:prSet/>
      <dgm:spPr/>
      <dgm:t>
        <a:bodyPr/>
        <a:lstStyle/>
        <a:p>
          <a:endParaRPr lang="en-US" sz="11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77F9789-95EC-4AFB-AA6A-063EB395FDF1}" type="sibTrans" cxnId="{1D9EE557-6492-46A5-9651-F94A7AA1ADA3}">
      <dgm:prSet/>
      <dgm:spPr/>
      <dgm:t>
        <a:bodyPr/>
        <a:lstStyle/>
        <a:p>
          <a:endParaRPr lang="en-US" sz="11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5C06D2-0338-4F91-8885-2BCF730B5667}">
      <dgm:prSet phldrT="[Text]" custT="1"/>
      <dgm:spPr/>
      <dgm:t>
        <a:bodyPr/>
        <a:lstStyle/>
        <a:p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Construcţii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 "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verzi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" (ex. </a:t>
          </a:r>
          <a:r>
            <a:rPr lang="en-US" sz="1100" b="0" i="0" dirty="0" err="1">
              <a:latin typeface="Arial" panose="020B0604020202020204" pitchFamily="34" charset="0"/>
              <a:cs typeface="Arial" panose="020B0604020202020204" pitchFamily="34" charset="0"/>
            </a:rPr>
            <a:t>construcţii</a:t>
          </a:r>
          <a:r>
            <a:rPr lang="en-US" sz="1100" b="0" i="0" dirty="0">
              <a:latin typeface="Arial" panose="020B0604020202020204" pitchFamily="34" charset="0"/>
              <a:cs typeface="Arial" panose="020B0604020202020204" pitchFamily="34" charset="0"/>
            </a:rPr>
            <a:t> LEED - Leadership in Energy and Environmental Design)</a:t>
          </a:r>
          <a:endParaRPr lang="en-US" sz="11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D12CD1-C5C6-4F6E-89DF-9CBE252534DB}" type="parTrans" cxnId="{9E4D449E-3855-409A-84B1-53993453CD30}">
      <dgm:prSet/>
      <dgm:spPr/>
      <dgm:t>
        <a:bodyPr/>
        <a:lstStyle/>
        <a:p>
          <a:endParaRPr lang="en-US" sz="11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FC5CE2-989F-49EA-B6BA-D4D8325D5443}" type="sibTrans" cxnId="{9E4D449E-3855-409A-84B1-53993453CD30}">
      <dgm:prSet/>
      <dgm:spPr/>
      <dgm:t>
        <a:bodyPr/>
        <a:lstStyle/>
        <a:p>
          <a:endParaRPr lang="en-US" sz="11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647462A-36E9-4F6A-98E5-4BE09852B846}" type="pres">
      <dgm:prSet presAssocID="{6A31F152-6EC1-4D28-AB55-CA51374824A1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3366F764-2055-4458-AC19-4278935FA695}" type="pres">
      <dgm:prSet presAssocID="{58D92108-E8A1-4008-A49A-10BE16CD2042}" presName="Parent" presStyleLbl="node0" presStyleIdx="0" presStyleCnt="1">
        <dgm:presLayoutVars>
          <dgm:chMax val="6"/>
          <dgm:chPref val="6"/>
        </dgm:presLayoutVars>
      </dgm:prSet>
      <dgm:spPr/>
    </dgm:pt>
    <dgm:pt modelId="{275A652A-34FD-4095-90DA-B904DC2749FF}" type="pres">
      <dgm:prSet presAssocID="{8478E45C-8A7D-4E8F-83B2-A7DDF552467A}" presName="Accent1" presStyleCnt="0"/>
      <dgm:spPr/>
    </dgm:pt>
    <dgm:pt modelId="{31EA951C-E88F-4975-8C80-CD171A7DB0C4}" type="pres">
      <dgm:prSet presAssocID="{8478E45C-8A7D-4E8F-83B2-A7DDF552467A}" presName="Accent" presStyleLbl="bgShp" presStyleIdx="0" presStyleCnt="6"/>
      <dgm:spPr/>
    </dgm:pt>
    <dgm:pt modelId="{3EEAD54E-22FB-4707-8D04-477CBCCAE280}" type="pres">
      <dgm:prSet presAssocID="{8478E45C-8A7D-4E8F-83B2-A7DDF552467A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A09BBB55-97A2-4177-A269-52290C5793CF}" type="pres">
      <dgm:prSet presAssocID="{3EA81AF0-5D18-48DF-AE39-8C297A3A17A1}" presName="Accent2" presStyleCnt="0"/>
      <dgm:spPr/>
    </dgm:pt>
    <dgm:pt modelId="{3A3F6419-FAF4-4F63-B4D3-86D75F697CCC}" type="pres">
      <dgm:prSet presAssocID="{3EA81AF0-5D18-48DF-AE39-8C297A3A17A1}" presName="Accent" presStyleLbl="bgShp" presStyleIdx="1" presStyleCnt="6"/>
      <dgm:spPr/>
    </dgm:pt>
    <dgm:pt modelId="{4E852661-EC19-4D49-8B87-595AE844487B}" type="pres">
      <dgm:prSet presAssocID="{3EA81AF0-5D18-48DF-AE39-8C297A3A17A1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FA98FCC5-FF9D-422A-9FAF-E8244C673E79}" type="pres">
      <dgm:prSet presAssocID="{89CA763C-47B3-4506-AA7E-78E262E6EE47}" presName="Accent3" presStyleCnt="0"/>
      <dgm:spPr/>
    </dgm:pt>
    <dgm:pt modelId="{A960FE69-099B-4FD0-8357-2D5BF2C52B7A}" type="pres">
      <dgm:prSet presAssocID="{89CA763C-47B3-4506-AA7E-78E262E6EE47}" presName="Accent" presStyleLbl="bgShp" presStyleIdx="2" presStyleCnt="6"/>
      <dgm:spPr/>
    </dgm:pt>
    <dgm:pt modelId="{8887F463-1344-46F1-80E4-629D2177C6FF}" type="pres">
      <dgm:prSet presAssocID="{89CA763C-47B3-4506-AA7E-78E262E6EE47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6117D8A0-91F5-4873-9FA7-1432F52409E6}" type="pres">
      <dgm:prSet presAssocID="{8007A00F-2815-461B-8A25-280A7E38A690}" presName="Accent4" presStyleCnt="0"/>
      <dgm:spPr/>
    </dgm:pt>
    <dgm:pt modelId="{4C055476-1303-4BF6-807C-C6E816CBDB4E}" type="pres">
      <dgm:prSet presAssocID="{8007A00F-2815-461B-8A25-280A7E38A690}" presName="Accent" presStyleLbl="bgShp" presStyleIdx="3" presStyleCnt="6"/>
      <dgm:spPr/>
    </dgm:pt>
    <dgm:pt modelId="{AE6701F9-0C3A-4F9B-8AF1-CAE5CB154EDB}" type="pres">
      <dgm:prSet presAssocID="{8007A00F-2815-461B-8A25-280A7E38A690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1AF70F58-EC4E-4EA5-B935-C04C07712525}" type="pres">
      <dgm:prSet presAssocID="{DD51E85E-FB90-4D2F-B80C-C84D629FC5C7}" presName="Accent5" presStyleCnt="0"/>
      <dgm:spPr/>
    </dgm:pt>
    <dgm:pt modelId="{597414C2-8E74-4057-8828-B27EF0D37A65}" type="pres">
      <dgm:prSet presAssocID="{DD51E85E-FB90-4D2F-B80C-C84D629FC5C7}" presName="Accent" presStyleLbl="bgShp" presStyleIdx="4" presStyleCnt="6"/>
      <dgm:spPr/>
    </dgm:pt>
    <dgm:pt modelId="{818181DC-3C15-4C7E-A06D-B542C427B2E7}" type="pres">
      <dgm:prSet presAssocID="{DD51E85E-FB90-4D2F-B80C-C84D629FC5C7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7590CCDB-B036-4325-8410-F371CAC4064C}" type="pres">
      <dgm:prSet presAssocID="{5A5C06D2-0338-4F91-8885-2BCF730B5667}" presName="Accent6" presStyleCnt="0"/>
      <dgm:spPr/>
    </dgm:pt>
    <dgm:pt modelId="{899E823F-3DD6-4033-A1C7-17C23116B6BB}" type="pres">
      <dgm:prSet presAssocID="{5A5C06D2-0338-4F91-8885-2BCF730B5667}" presName="Accent" presStyleLbl="bgShp" presStyleIdx="5" presStyleCnt="6"/>
      <dgm:spPr/>
    </dgm:pt>
    <dgm:pt modelId="{78B35C5F-9475-4683-8E2C-93177CFB1829}" type="pres">
      <dgm:prSet presAssocID="{5A5C06D2-0338-4F91-8885-2BCF730B5667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F3E81306-A334-4C93-BED9-2FCCAD4B17AE}" type="presOf" srcId="{DD51E85E-FB90-4D2F-B80C-C84D629FC5C7}" destId="{818181DC-3C15-4C7E-A06D-B542C427B2E7}" srcOrd="0" destOrd="0" presId="urn:microsoft.com/office/officeart/2011/layout/HexagonRadial"/>
    <dgm:cxn modelId="{65142E0B-2F78-48EF-A94F-9DF7BE71E942}" type="presOf" srcId="{3EA81AF0-5D18-48DF-AE39-8C297A3A17A1}" destId="{4E852661-EC19-4D49-8B87-595AE844487B}" srcOrd="0" destOrd="0" presId="urn:microsoft.com/office/officeart/2011/layout/HexagonRadial"/>
    <dgm:cxn modelId="{37A44921-8125-4229-BE8D-82D96CCDAF1D}" srcId="{58D92108-E8A1-4008-A49A-10BE16CD2042}" destId="{89CA763C-47B3-4506-AA7E-78E262E6EE47}" srcOrd="2" destOrd="0" parTransId="{87B196F1-5F88-4CDC-ACEA-017AC850EE6A}" sibTransId="{BE94F3BC-556C-459F-9A83-6BC6FE794CBD}"/>
    <dgm:cxn modelId="{00F23E3F-196E-4D94-90BA-B101CCCF5BF2}" srcId="{58D92108-E8A1-4008-A49A-10BE16CD2042}" destId="{8007A00F-2815-461B-8A25-280A7E38A690}" srcOrd="3" destOrd="0" parTransId="{E7FE7336-6F85-459A-BFFA-0596E297FD56}" sibTransId="{64BB2A6F-BE43-458E-800A-6CAE79F103FA}"/>
    <dgm:cxn modelId="{29841947-45AE-4FFA-BDBF-A5881ABCD653}" srcId="{58D92108-E8A1-4008-A49A-10BE16CD2042}" destId="{8478E45C-8A7D-4E8F-83B2-A7DDF552467A}" srcOrd="0" destOrd="0" parTransId="{9BD516B7-6FE3-4E49-B4AD-52A01108E0D0}" sibTransId="{C2131F28-8495-4A2E-95B6-90DE6B269B56}"/>
    <dgm:cxn modelId="{FB30DB6B-70B3-4854-89A1-D6180C4C9223}" type="presOf" srcId="{6A31F152-6EC1-4D28-AB55-CA51374824A1}" destId="{A647462A-36E9-4F6A-98E5-4BE09852B846}" srcOrd="0" destOrd="0" presId="urn:microsoft.com/office/officeart/2011/layout/HexagonRadial"/>
    <dgm:cxn modelId="{EC8A5950-9859-49DF-9030-30028F4C4EDA}" type="presOf" srcId="{58D92108-E8A1-4008-A49A-10BE16CD2042}" destId="{3366F764-2055-4458-AC19-4278935FA695}" srcOrd="0" destOrd="0" presId="urn:microsoft.com/office/officeart/2011/layout/HexagonRadial"/>
    <dgm:cxn modelId="{F6A21573-6A5F-4CFF-B4FA-C08DF0E3767B}" type="presOf" srcId="{8007A00F-2815-461B-8A25-280A7E38A690}" destId="{AE6701F9-0C3A-4F9B-8AF1-CAE5CB154EDB}" srcOrd="0" destOrd="0" presId="urn:microsoft.com/office/officeart/2011/layout/HexagonRadial"/>
    <dgm:cxn modelId="{1D9EE557-6492-46A5-9651-F94A7AA1ADA3}" srcId="{58D92108-E8A1-4008-A49A-10BE16CD2042}" destId="{DD51E85E-FB90-4D2F-B80C-C84D629FC5C7}" srcOrd="4" destOrd="0" parTransId="{EB8C0412-D718-44E3-B61E-28B685085071}" sibTransId="{677F9789-95EC-4AFB-AA6A-063EB395FDF1}"/>
    <dgm:cxn modelId="{C0825E81-E4EC-458E-A78F-B08BDAE1591B}" type="presOf" srcId="{89CA763C-47B3-4506-AA7E-78E262E6EE47}" destId="{8887F463-1344-46F1-80E4-629D2177C6FF}" srcOrd="0" destOrd="0" presId="urn:microsoft.com/office/officeart/2011/layout/HexagonRadial"/>
    <dgm:cxn modelId="{A33D7898-9E6E-45B5-950D-22689B9465EB}" srcId="{58D92108-E8A1-4008-A49A-10BE16CD2042}" destId="{3EA81AF0-5D18-48DF-AE39-8C297A3A17A1}" srcOrd="1" destOrd="0" parTransId="{E1D2D4B3-28F4-4E72-8E33-2E094592C62A}" sibTransId="{21570FF1-413A-4DA1-BC32-8C6BF237B328}"/>
    <dgm:cxn modelId="{9E4D449E-3855-409A-84B1-53993453CD30}" srcId="{58D92108-E8A1-4008-A49A-10BE16CD2042}" destId="{5A5C06D2-0338-4F91-8885-2BCF730B5667}" srcOrd="5" destOrd="0" parTransId="{7AD12CD1-C5C6-4F6E-89DF-9CBE252534DB}" sibTransId="{0AFC5CE2-989F-49EA-B6BA-D4D8325D5443}"/>
    <dgm:cxn modelId="{9F83D3D8-5CCD-474C-A103-38CA0C643067}" type="presOf" srcId="{8478E45C-8A7D-4E8F-83B2-A7DDF552467A}" destId="{3EEAD54E-22FB-4707-8D04-477CBCCAE280}" srcOrd="0" destOrd="0" presId="urn:microsoft.com/office/officeart/2011/layout/HexagonRadial"/>
    <dgm:cxn modelId="{E76F88DD-39FB-4CAD-897E-2D8629C99383}" srcId="{6A31F152-6EC1-4D28-AB55-CA51374824A1}" destId="{58D92108-E8A1-4008-A49A-10BE16CD2042}" srcOrd="0" destOrd="0" parTransId="{1584100B-1E85-4574-84AF-FC7909DE63F6}" sibTransId="{E954B564-FE60-4134-8326-3A14EEEB7B2B}"/>
    <dgm:cxn modelId="{5BC4FAFC-AB87-426E-9AB3-E78EDEE5D54C}" type="presOf" srcId="{5A5C06D2-0338-4F91-8885-2BCF730B5667}" destId="{78B35C5F-9475-4683-8E2C-93177CFB1829}" srcOrd="0" destOrd="0" presId="urn:microsoft.com/office/officeart/2011/layout/HexagonRadial"/>
    <dgm:cxn modelId="{B952454A-C20B-4AF1-A6D8-5047118D993D}" type="presParOf" srcId="{A647462A-36E9-4F6A-98E5-4BE09852B846}" destId="{3366F764-2055-4458-AC19-4278935FA695}" srcOrd="0" destOrd="0" presId="urn:microsoft.com/office/officeart/2011/layout/HexagonRadial"/>
    <dgm:cxn modelId="{CACC389F-049F-4C6D-B84F-1F423C4971ED}" type="presParOf" srcId="{A647462A-36E9-4F6A-98E5-4BE09852B846}" destId="{275A652A-34FD-4095-90DA-B904DC2749FF}" srcOrd="1" destOrd="0" presId="urn:microsoft.com/office/officeart/2011/layout/HexagonRadial"/>
    <dgm:cxn modelId="{637B9A0D-0F7A-4984-9A09-F05A2D7AEDC7}" type="presParOf" srcId="{275A652A-34FD-4095-90DA-B904DC2749FF}" destId="{31EA951C-E88F-4975-8C80-CD171A7DB0C4}" srcOrd="0" destOrd="0" presId="urn:microsoft.com/office/officeart/2011/layout/HexagonRadial"/>
    <dgm:cxn modelId="{B84519D9-7B9B-49BD-BF81-3B2623527BD2}" type="presParOf" srcId="{A647462A-36E9-4F6A-98E5-4BE09852B846}" destId="{3EEAD54E-22FB-4707-8D04-477CBCCAE280}" srcOrd="2" destOrd="0" presId="urn:microsoft.com/office/officeart/2011/layout/HexagonRadial"/>
    <dgm:cxn modelId="{972720BF-DDB9-46A6-83BD-329480E7817E}" type="presParOf" srcId="{A647462A-36E9-4F6A-98E5-4BE09852B846}" destId="{A09BBB55-97A2-4177-A269-52290C5793CF}" srcOrd="3" destOrd="0" presId="urn:microsoft.com/office/officeart/2011/layout/HexagonRadial"/>
    <dgm:cxn modelId="{C8536D2B-F94D-439B-940C-ECEF0973351F}" type="presParOf" srcId="{A09BBB55-97A2-4177-A269-52290C5793CF}" destId="{3A3F6419-FAF4-4F63-B4D3-86D75F697CCC}" srcOrd="0" destOrd="0" presId="urn:microsoft.com/office/officeart/2011/layout/HexagonRadial"/>
    <dgm:cxn modelId="{B56458F2-FCCE-437B-8602-41FE4B6DA843}" type="presParOf" srcId="{A647462A-36E9-4F6A-98E5-4BE09852B846}" destId="{4E852661-EC19-4D49-8B87-595AE844487B}" srcOrd="4" destOrd="0" presId="urn:microsoft.com/office/officeart/2011/layout/HexagonRadial"/>
    <dgm:cxn modelId="{A60B9093-3F3A-4106-B26D-B3B5F213AC51}" type="presParOf" srcId="{A647462A-36E9-4F6A-98E5-4BE09852B846}" destId="{FA98FCC5-FF9D-422A-9FAF-E8244C673E79}" srcOrd="5" destOrd="0" presId="urn:microsoft.com/office/officeart/2011/layout/HexagonRadial"/>
    <dgm:cxn modelId="{F2CF461F-ACA9-41E9-9DA8-3631B089AB67}" type="presParOf" srcId="{FA98FCC5-FF9D-422A-9FAF-E8244C673E79}" destId="{A960FE69-099B-4FD0-8357-2D5BF2C52B7A}" srcOrd="0" destOrd="0" presId="urn:microsoft.com/office/officeart/2011/layout/HexagonRadial"/>
    <dgm:cxn modelId="{443B6BE9-3F6F-4630-B579-C3639C8C1088}" type="presParOf" srcId="{A647462A-36E9-4F6A-98E5-4BE09852B846}" destId="{8887F463-1344-46F1-80E4-629D2177C6FF}" srcOrd="6" destOrd="0" presId="urn:microsoft.com/office/officeart/2011/layout/HexagonRadial"/>
    <dgm:cxn modelId="{8866C327-60F1-4CE5-B216-FC673C32DE41}" type="presParOf" srcId="{A647462A-36E9-4F6A-98E5-4BE09852B846}" destId="{6117D8A0-91F5-4873-9FA7-1432F52409E6}" srcOrd="7" destOrd="0" presId="urn:microsoft.com/office/officeart/2011/layout/HexagonRadial"/>
    <dgm:cxn modelId="{4FE055DA-4450-4596-9B0D-4A94370D8A1A}" type="presParOf" srcId="{6117D8A0-91F5-4873-9FA7-1432F52409E6}" destId="{4C055476-1303-4BF6-807C-C6E816CBDB4E}" srcOrd="0" destOrd="0" presId="urn:microsoft.com/office/officeart/2011/layout/HexagonRadial"/>
    <dgm:cxn modelId="{3C2F66FF-D64A-4ADD-9871-B1C57D7C0D98}" type="presParOf" srcId="{A647462A-36E9-4F6A-98E5-4BE09852B846}" destId="{AE6701F9-0C3A-4F9B-8AF1-CAE5CB154EDB}" srcOrd="8" destOrd="0" presId="urn:microsoft.com/office/officeart/2011/layout/HexagonRadial"/>
    <dgm:cxn modelId="{3058C81C-19CD-4CAB-A57F-EBE17F4547BA}" type="presParOf" srcId="{A647462A-36E9-4F6A-98E5-4BE09852B846}" destId="{1AF70F58-EC4E-4EA5-B935-C04C07712525}" srcOrd="9" destOrd="0" presId="urn:microsoft.com/office/officeart/2011/layout/HexagonRadial"/>
    <dgm:cxn modelId="{281AD727-1C76-4D98-A646-7DDC36CE8C32}" type="presParOf" srcId="{1AF70F58-EC4E-4EA5-B935-C04C07712525}" destId="{597414C2-8E74-4057-8828-B27EF0D37A65}" srcOrd="0" destOrd="0" presId="urn:microsoft.com/office/officeart/2011/layout/HexagonRadial"/>
    <dgm:cxn modelId="{6988324A-0129-40A9-A4AD-51213BE78834}" type="presParOf" srcId="{A647462A-36E9-4F6A-98E5-4BE09852B846}" destId="{818181DC-3C15-4C7E-A06D-B542C427B2E7}" srcOrd="10" destOrd="0" presId="urn:microsoft.com/office/officeart/2011/layout/HexagonRadial"/>
    <dgm:cxn modelId="{F6683591-072E-4200-8BCE-7D5972D2792A}" type="presParOf" srcId="{A647462A-36E9-4F6A-98E5-4BE09852B846}" destId="{7590CCDB-B036-4325-8410-F371CAC4064C}" srcOrd="11" destOrd="0" presId="urn:microsoft.com/office/officeart/2011/layout/HexagonRadial"/>
    <dgm:cxn modelId="{BB0E0A71-6F83-436F-A1DA-2236F1A5355C}" type="presParOf" srcId="{7590CCDB-B036-4325-8410-F371CAC4064C}" destId="{899E823F-3DD6-4033-A1C7-17C23116B6BB}" srcOrd="0" destOrd="0" presId="urn:microsoft.com/office/officeart/2011/layout/HexagonRadial"/>
    <dgm:cxn modelId="{A9D468E6-7ED3-4D24-AD5A-9233BA5B9EFD}" type="presParOf" srcId="{A647462A-36E9-4F6A-98E5-4BE09852B846}" destId="{78B35C5F-9475-4683-8E2C-93177CFB1829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B5BDD1-D9B5-46EF-B0A7-2B06B99776F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6ED1D7B-4CFD-4FC6-AA1F-7D5EB8207ECF}">
      <dgm:prSet/>
      <dgm:spPr/>
      <dgm:t>
        <a:bodyPr/>
        <a:lstStyle/>
        <a:p>
          <a:r>
            <a:rPr lang="ro-RO" b="0" i="0" baseline="0" dirty="0">
              <a:latin typeface="Arial" panose="020B0604020202020204" pitchFamily="34" charset="0"/>
              <a:cs typeface="Arial" panose="020B0604020202020204" pitchFamily="34" charset="0"/>
            </a:rPr>
            <a:t>M</a:t>
          </a:r>
          <a:r>
            <a:rPr lang="es-ES" b="0" i="0" baseline="0" dirty="0">
              <a:latin typeface="Arial" panose="020B0604020202020204" pitchFamily="34" charset="0"/>
              <a:cs typeface="Arial" panose="020B0604020202020204" pitchFamily="34" charset="0"/>
            </a:rPr>
            <a:t>otor de </a:t>
          </a:r>
          <a:r>
            <a:rPr lang="es-ES" b="0" i="0" baseline="0" dirty="0" err="1">
              <a:latin typeface="Arial" panose="020B0604020202020204" pitchFamily="34" charset="0"/>
              <a:cs typeface="Arial" panose="020B0604020202020204" pitchFamily="34" charset="0"/>
            </a:rPr>
            <a:t>creștere</a:t>
          </a:r>
          <a:r>
            <a:rPr lang="es-ES" b="0" i="0" baseline="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2F182AD-9F1F-4604-8B9E-57CC3842A859}" type="parTrans" cxnId="{F907D89E-0BD8-41ED-9F38-26E2A5C63C28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D7E371D-A34C-4395-A0FD-BC444763DE51}" type="sibTrans" cxnId="{F907D89E-0BD8-41ED-9F38-26E2A5C63C28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C480A5-F753-4B2E-B8A1-5E3CA45E6098}">
      <dgm:prSet/>
      <dgm:spPr/>
      <dgm:t>
        <a:bodyPr/>
        <a:lstStyle/>
        <a:p>
          <a:r>
            <a:rPr lang="ro-RO" b="0" baseline="0">
              <a:latin typeface="Arial" panose="020B0604020202020204" pitchFamily="34" charset="0"/>
              <a:cs typeface="Arial" panose="020B0604020202020204" pitchFamily="34" charset="0"/>
            </a:rPr>
            <a:t>G</a:t>
          </a:r>
          <a:r>
            <a:rPr lang="es-ES" b="0" i="0" baseline="0">
              <a:latin typeface="Arial" panose="020B0604020202020204" pitchFamily="34" charset="0"/>
              <a:cs typeface="Arial" panose="020B0604020202020204" pitchFamily="34" charset="0"/>
            </a:rPr>
            <a:t>enerator de locuri de muncă decente</a:t>
          </a:r>
          <a:r>
            <a:rPr lang="ro-RO" b="0" i="0" baseline="0">
              <a:latin typeface="Arial" panose="020B0604020202020204" pitchFamily="34" charset="0"/>
              <a:cs typeface="Arial" panose="020B0604020202020204" pitchFamily="34" charset="0"/>
            </a:rPr>
            <a:t>,</a:t>
          </a:r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427BB53-C609-4A0E-A03B-4450D904E9A6}" type="parTrans" cxnId="{9D54EDB3-F801-43C9-8D8D-17D214594907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B6B37AF-1055-419A-9F37-7FAAF56E1BFF}" type="sibTrans" cxnId="{9D54EDB3-F801-43C9-8D8D-17D214594907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7CD8266-209E-44E5-86C0-D64960FD8E96}">
      <dgm:prSet/>
      <dgm:spPr/>
      <dgm:t>
        <a:bodyPr/>
        <a:lstStyle/>
        <a:p>
          <a:r>
            <a:rPr lang="ro-RO" b="0" baseline="0">
              <a:latin typeface="Arial" panose="020B0604020202020204" pitchFamily="34" charset="0"/>
              <a:cs typeface="Arial" panose="020B0604020202020204" pitchFamily="34" charset="0"/>
            </a:rPr>
            <a:t>O</a:t>
          </a:r>
          <a:r>
            <a:rPr lang="es-ES" b="0" i="0" baseline="0">
              <a:latin typeface="Arial" panose="020B0604020202020204" pitchFamily="34" charset="0"/>
              <a:cs typeface="Arial" panose="020B0604020202020204" pitchFamily="34" charset="0"/>
            </a:rPr>
            <a:t> strategie</a:t>
          </a:r>
          <a:r>
            <a:rPr lang="ro-RO" b="0" i="0" baseline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0" i="0" baseline="0">
              <a:latin typeface="Arial" panose="020B0604020202020204" pitchFamily="34" charset="0"/>
              <a:cs typeface="Arial" panose="020B0604020202020204" pitchFamily="34" charset="0"/>
            </a:rPr>
            <a:t>vitală pentru eliminarea sărăciei.</a:t>
          </a:r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2E3936D-A987-4E96-B245-2E1AF8413967}" type="parTrans" cxnId="{29FA9422-9F59-4EB6-ADE4-82785BAD60CA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F8EFF21-1463-4B2E-A538-76D9A49EB6D0}" type="sibTrans" cxnId="{29FA9422-9F59-4EB6-ADE4-82785BAD60CA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9A9A185-D083-4ED3-8616-172FCD8E7987}" type="pres">
      <dgm:prSet presAssocID="{08B5BDD1-D9B5-46EF-B0A7-2B06B99776FF}" presName="linear" presStyleCnt="0">
        <dgm:presLayoutVars>
          <dgm:animLvl val="lvl"/>
          <dgm:resizeHandles val="exact"/>
        </dgm:presLayoutVars>
      </dgm:prSet>
      <dgm:spPr/>
    </dgm:pt>
    <dgm:pt modelId="{070687FD-A060-4754-9ED4-E7086FD261FF}" type="pres">
      <dgm:prSet presAssocID="{E6ED1D7B-4CFD-4FC6-AA1F-7D5EB8207EC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FB0223B2-1584-483C-8FD5-6DFEC22DB8E5}" type="pres">
      <dgm:prSet presAssocID="{5D7E371D-A34C-4395-A0FD-BC444763DE51}" presName="spacer" presStyleCnt="0"/>
      <dgm:spPr/>
    </dgm:pt>
    <dgm:pt modelId="{0DD404A5-3B7C-47C9-AC4D-5C926C747EA7}" type="pres">
      <dgm:prSet presAssocID="{9AC480A5-F753-4B2E-B8A1-5E3CA45E609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D7E2613-927D-44BF-A0E3-49DF3335D1F4}" type="pres">
      <dgm:prSet presAssocID="{7B6B37AF-1055-419A-9F37-7FAAF56E1BFF}" presName="spacer" presStyleCnt="0"/>
      <dgm:spPr/>
    </dgm:pt>
    <dgm:pt modelId="{34936A5F-B294-4ED7-B83D-3D53524B2945}" type="pres">
      <dgm:prSet presAssocID="{F7CD8266-209E-44E5-86C0-D64960FD8E96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29FA9422-9F59-4EB6-ADE4-82785BAD60CA}" srcId="{08B5BDD1-D9B5-46EF-B0A7-2B06B99776FF}" destId="{F7CD8266-209E-44E5-86C0-D64960FD8E96}" srcOrd="2" destOrd="0" parTransId="{82E3936D-A987-4E96-B245-2E1AF8413967}" sibTransId="{2F8EFF21-1463-4B2E-A538-76D9A49EB6D0}"/>
    <dgm:cxn modelId="{91B9DD48-2278-4757-B041-6E581937B02C}" type="presOf" srcId="{F7CD8266-209E-44E5-86C0-D64960FD8E96}" destId="{34936A5F-B294-4ED7-B83D-3D53524B2945}" srcOrd="0" destOrd="0" presId="urn:microsoft.com/office/officeart/2005/8/layout/vList2"/>
    <dgm:cxn modelId="{41BAD595-3B38-41F2-88C7-E6A1D6CC3A53}" type="presOf" srcId="{08B5BDD1-D9B5-46EF-B0A7-2B06B99776FF}" destId="{E9A9A185-D083-4ED3-8616-172FCD8E7987}" srcOrd="0" destOrd="0" presId="urn:microsoft.com/office/officeart/2005/8/layout/vList2"/>
    <dgm:cxn modelId="{459AC49B-07B9-46FB-B814-40A3DD7B42F7}" type="presOf" srcId="{9AC480A5-F753-4B2E-B8A1-5E3CA45E6098}" destId="{0DD404A5-3B7C-47C9-AC4D-5C926C747EA7}" srcOrd="0" destOrd="0" presId="urn:microsoft.com/office/officeart/2005/8/layout/vList2"/>
    <dgm:cxn modelId="{F907D89E-0BD8-41ED-9F38-26E2A5C63C28}" srcId="{08B5BDD1-D9B5-46EF-B0A7-2B06B99776FF}" destId="{E6ED1D7B-4CFD-4FC6-AA1F-7D5EB8207ECF}" srcOrd="0" destOrd="0" parTransId="{C2F182AD-9F1F-4604-8B9E-57CC3842A859}" sibTransId="{5D7E371D-A34C-4395-A0FD-BC444763DE51}"/>
    <dgm:cxn modelId="{9D54EDB3-F801-43C9-8D8D-17D214594907}" srcId="{08B5BDD1-D9B5-46EF-B0A7-2B06B99776FF}" destId="{9AC480A5-F753-4B2E-B8A1-5E3CA45E6098}" srcOrd="1" destOrd="0" parTransId="{1427BB53-C609-4A0E-A03B-4450D904E9A6}" sibTransId="{7B6B37AF-1055-419A-9F37-7FAAF56E1BFF}"/>
    <dgm:cxn modelId="{A42BD6B6-8F1D-4287-BD53-749F54E8BB52}" type="presOf" srcId="{E6ED1D7B-4CFD-4FC6-AA1F-7D5EB8207ECF}" destId="{070687FD-A060-4754-9ED4-E7086FD261FF}" srcOrd="0" destOrd="0" presId="urn:microsoft.com/office/officeart/2005/8/layout/vList2"/>
    <dgm:cxn modelId="{0989EA76-2E98-44CB-BB13-ACBE3973C85B}" type="presParOf" srcId="{E9A9A185-D083-4ED3-8616-172FCD8E7987}" destId="{070687FD-A060-4754-9ED4-E7086FD261FF}" srcOrd="0" destOrd="0" presId="urn:microsoft.com/office/officeart/2005/8/layout/vList2"/>
    <dgm:cxn modelId="{E4491E11-C65C-4FFB-9DD5-C1B664258E92}" type="presParOf" srcId="{E9A9A185-D083-4ED3-8616-172FCD8E7987}" destId="{FB0223B2-1584-483C-8FD5-6DFEC22DB8E5}" srcOrd="1" destOrd="0" presId="urn:microsoft.com/office/officeart/2005/8/layout/vList2"/>
    <dgm:cxn modelId="{C58D0F2D-6DB4-4C03-9164-FAE4754F892D}" type="presParOf" srcId="{E9A9A185-D083-4ED3-8616-172FCD8E7987}" destId="{0DD404A5-3B7C-47C9-AC4D-5C926C747EA7}" srcOrd="2" destOrd="0" presId="urn:microsoft.com/office/officeart/2005/8/layout/vList2"/>
    <dgm:cxn modelId="{7F0F4225-CE7C-4EE5-969F-613C73FA302D}" type="presParOf" srcId="{E9A9A185-D083-4ED3-8616-172FCD8E7987}" destId="{BD7E2613-927D-44BF-A0E3-49DF3335D1F4}" srcOrd="3" destOrd="0" presId="urn:microsoft.com/office/officeart/2005/8/layout/vList2"/>
    <dgm:cxn modelId="{DA4BE798-38D2-45C6-A385-4ABE20FDCBE1}" type="presParOf" srcId="{E9A9A185-D083-4ED3-8616-172FCD8E7987}" destId="{34936A5F-B294-4ED7-B83D-3D53524B294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3D2886E-65D8-41B1-822E-B0659BA0C67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8CEB89A-F54A-4909-9BDC-973BC6CE2393}">
      <dgm:prSet/>
      <dgm:spPr/>
      <dgm:t>
        <a:bodyPr/>
        <a:lstStyle/>
        <a:p>
          <a:r>
            <a:rPr lang="ro-RO" b="0" baseline="0" dirty="0"/>
            <a:t>D</a:t>
          </a:r>
          <a:r>
            <a:rPr lang="en-US" b="0" baseline="0" dirty="0" err="1"/>
            <a:t>ezvoltare</a:t>
          </a:r>
          <a:r>
            <a:rPr lang="en-US" b="0" baseline="0" dirty="0"/>
            <a:t> </a:t>
          </a:r>
          <a:r>
            <a:rPr lang="en-US" b="0" baseline="0" dirty="0" err="1"/>
            <a:t>economică</a:t>
          </a:r>
          <a:r>
            <a:rPr lang="en-US" b="0" baseline="0" dirty="0"/>
            <a:t> </a:t>
          </a:r>
          <a:r>
            <a:rPr lang="en-US" b="0" baseline="0" dirty="0" err="1"/>
            <a:t>în</a:t>
          </a:r>
          <a:r>
            <a:rPr lang="en-US" b="0" baseline="0" dirty="0"/>
            <a:t> </a:t>
          </a:r>
          <a:r>
            <a:rPr lang="en-US" b="0" baseline="0" dirty="0" err="1"/>
            <a:t>armonie</a:t>
          </a:r>
          <a:r>
            <a:rPr lang="en-US" b="0" baseline="0" dirty="0"/>
            <a:t> cu </a:t>
          </a:r>
          <a:r>
            <a:rPr lang="en-US" b="0" baseline="0" dirty="0" err="1"/>
            <a:t>mediul</a:t>
          </a:r>
          <a:r>
            <a:rPr lang="en-US" b="0" baseline="0" dirty="0"/>
            <a:t>;</a:t>
          </a:r>
          <a:endParaRPr lang="en-US" dirty="0"/>
        </a:p>
      </dgm:t>
    </dgm:pt>
    <dgm:pt modelId="{97EBEC06-188F-4435-8D9E-128F9006265B}" type="parTrans" cxnId="{E86900C0-AE62-4A91-A651-9C955871A382}">
      <dgm:prSet/>
      <dgm:spPr/>
      <dgm:t>
        <a:bodyPr/>
        <a:lstStyle/>
        <a:p>
          <a:endParaRPr lang="en-US"/>
        </a:p>
      </dgm:t>
    </dgm:pt>
    <dgm:pt modelId="{FDCD5CBB-0FBB-4975-89EB-75E960FBB784}" type="sibTrans" cxnId="{E86900C0-AE62-4A91-A651-9C955871A382}">
      <dgm:prSet/>
      <dgm:spPr/>
      <dgm:t>
        <a:bodyPr/>
        <a:lstStyle/>
        <a:p>
          <a:endParaRPr lang="en-US"/>
        </a:p>
      </dgm:t>
    </dgm:pt>
    <dgm:pt modelId="{B0C880F7-C98D-46A9-BF9C-267D5833CDF8}">
      <dgm:prSet/>
      <dgm:spPr/>
      <dgm:t>
        <a:bodyPr/>
        <a:lstStyle/>
        <a:p>
          <a:r>
            <a:rPr lang="ro-RO" b="0" baseline="0" dirty="0"/>
            <a:t>F</a:t>
          </a:r>
          <a:r>
            <a:rPr lang="en-US" b="0" baseline="0" dirty="0" err="1"/>
            <a:t>acilitarea</a:t>
          </a:r>
          <a:r>
            <a:rPr lang="en-US" b="0" baseline="0" dirty="0"/>
            <a:t> </a:t>
          </a:r>
          <a:r>
            <a:rPr lang="en-US" b="0" baseline="0" dirty="0" err="1"/>
            <a:t>serviciilor</a:t>
          </a:r>
          <a:r>
            <a:rPr lang="en-US" b="0" baseline="0" dirty="0"/>
            <a:t> </a:t>
          </a:r>
          <a:r>
            <a:rPr lang="en-US" b="0" baseline="0" dirty="0" err="1"/>
            <a:t>și</a:t>
          </a:r>
          <a:r>
            <a:rPr lang="en-US" b="0" baseline="0" dirty="0"/>
            <a:t> </a:t>
          </a:r>
          <a:r>
            <a:rPr lang="en-US" b="0" baseline="0" dirty="0" err="1"/>
            <a:t>mărfurilor</a:t>
          </a:r>
          <a:r>
            <a:rPr lang="en-US" b="0" baseline="0" dirty="0"/>
            <a:t> </a:t>
          </a:r>
          <a:r>
            <a:rPr lang="en-US" b="0" baseline="0" dirty="0" err="1"/>
            <a:t>mai</a:t>
          </a:r>
          <a:r>
            <a:rPr lang="en-US" b="0" baseline="0" dirty="0"/>
            <a:t> </a:t>
          </a:r>
          <a:r>
            <a:rPr lang="en-US" b="0" baseline="0" dirty="0" err="1"/>
            <a:t>prietenoase</a:t>
          </a:r>
          <a:r>
            <a:rPr lang="en-US" b="0" baseline="0" dirty="0"/>
            <a:t> </a:t>
          </a:r>
          <a:r>
            <a:rPr lang="en-US" b="0" baseline="0" dirty="0" err="1"/>
            <a:t>mediului</a:t>
          </a:r>
          <a:r>
            <a:rPr lang="en-US" b="0" baseline="0" dirty="0"/>
            <a:t>, </a:t>
          </a:r>
          <a:r>
            <a:rPr lang="en-US" b="0" baseline="0" dirty="0" err="1"/>
            <a:t>eficiente</a:t>
          </a:r>
          <a:r>
            <a:rPr lang="en-US" b="0" baseline="0" dirty="0"/>
            <a:t> energetic etc.;</a:t>
          </a:r>
          <a:endParaRPr lang="en-US" dirty="0"/>
        </a:p>
      </dgm:t>
    </dgm:pt>
    <dgm:pt modelId="{AC874005-08AB-4C4B-9111-0D5CFDCE869A}" type="parTrans" cxnId="{A7157010-5000-488D-A881-EE8D8A67D635}">
      <dgm:prSet/>
      <dgm:spPr/>
      <dgm:t>
        <a:bodyPr/>
        <a:lstStyle/>
        <a:p>
          <a:endParaRPr lang="en-US"/>
        </a:p>
      </dgm:t>
    </dgm:pt>
    <dgm:pt modelId="{16262EDE-83D2-4C6A-8745-3A58AB73E203}" type="sibTrans" cxnId="{A7157010-5000-488D-A881-EE8D8A67D635}">
      <dgm:prSet/>
      <dgm:spPr/>
      <dgm:t>
        <a:bodyPr/>
        <a:lstStyle/>
        <a:p>
          <a:endParaRPr lang="en-US"/>
        </a:p>
      </dgm:t>
    </dgm:pt>
    <dgm:pt modelId="{2279DB2D-59C3-463B-8015-CC5B69251AD7}">
      <dgm:prSet/>
      <dgm:spPr/>
      <dgm:t>
        <a:bodyPr/>
        <a:lstStyle/>
        <a:p>
          <a:r>
            <a:rPr lang="ro-RO" b="0" baseline="0" dirty="0"/>
            <a:t>P</a:t>
          </a:r>
          <a:r>
            <a:rPr lang="en-US" b="0" baseline="0" dirty="0" err="1"/>
            <a:t>romovarea</a:t>
          </a:r>
          <a:r>
            <a:rPr lang="en-US" b="0" baseline="0" dirty="0"/>
            <a:t> </a:t>
          </a:r>
          <a:r>
            <a:rPr lang="en-US" b="0" baseline="0" dirty="0" err="1"/>
            <a:t>imaginii</a:t>
          </a:r>
          <a:r>
            <a:rPr lang="en-US" b="0" baseline="0" dirty="0"/>
            <a:t> </a:t>
          </a:r>
          <a:r>
            <a:rPr lang="en-US" b="0" baseline="0" dirty="0" err="1"/>
            <a:t>țării</a:t>
          </a:r>
          <a:r>
            <a:rPr lang="en-US" b="0" baseline="0" dirty="0"/>
            <a:t> </a:t>
          </a:r>
          <a:r>
            <a:rPr lang="en-US" b="0" baseline="0" dirty="0" err="1"/>
            <a:t>și</a:t>
          </a:r>
          <a:r>
            <a:rPr lang="en-US" b="0" baseline="0" dirty="0"/>
            <a:t>/</a:t>
          </a:r>
          <a:r>
            <a:rPr lang="en-US" b="0" baseline="0" dirty="0" err="1"/>
            <a:t>sau</a:t>
          </a:r>
          <a:r>
            <a:rPr lang="en-US" b="0" baseline="0" dirty="0"/>
            <a:t> a </a:t>
          </a:r>
          <a:r>
            <a:rPr lang="en-US" b="0" baseline="0" dirty="0" err="1"/>
            <a:t>companiilor</a:t>
          </a:r>
          <a:r>
            <a:rPr lang="en-US" b="0" baseline="0" dirty="0"/>
            <a:t> </a:t>
          </a:r>
          <a:r>
            <a:rPr lang="en-US" b="0" baseline="0" dirty="0" err="1"/>
            <a:t>și</a:t>
          </a:r>
          <a:r>
            <a:rPr lang="en-US" b="0" baseline="0" dirty="0"/>
            <a:t> a </a:t>
          </a:r>
          <a:r>
            <a:rPr lang="en-US" b="0" baseline="0" dirty="0" err="1"/>
            <a:t>produselor</a:t>
          </a:r>
          <a:r>
            <a:rPr lang="en-US" b="0" baseline="0" dirty="0"/>
            <a:t> </a:t>
          </a:r>
          <a:r>
            <a:rPr lang="en-US" b="0" baseline="0" dirty="0" err="1"/>
            <a:t>autohtone</a:t>
          </a:r>
          <a:r>
            <a:rPr lang="en-US" b="0" baseline="0" dirty="0"/>
            <a:t> </a:t>
          </a:r>
          <a:r>
            <a:rPr lang="en-US" b="0" baseline="0" dirty="0" err="1"/>
            <a:t>peste</a:t>
          </a:r>
          <a:r>
            <a:rPr lang="en-US" b="0" baseline="0" dirty="0"/>
            <a:t> </a:t>
          </a:r>
          <a:r>
            <a:rPr lang="en-US" b="0" baseline="0" dirty="0" err="1"/>
            <a:t>hotare</a:t>
          </a:r>
          <a:r>
            <a:rPr lang="en-US" b="0" baseline="0" dirty="0"/>
            <a:t>;</a:t>
          </a:r>
          <a:endParaRPr lang="en-US" dirty="0"/>
        </a:p>
      </dgm:t>
    </dgm:pt>
    <dgm:pt modelId="{91B06D45-B0F2-43BC-9A5A-6398A19BDB48}" type="parTrans" cxnId="{C540F0D2-880C-4A7F-B0B2-87C9360EA947}">
      <dgm:prSet/>
      <dgm:spPr/>
      <dgm:t>
        <a:bodyPr/>
        <a:lstStyle/>
        <a:p>
          <a:endParaRPr lang="en-US"/>
        </a:p>
      </dgm:t>
    </dgm:pt>
    <dgm:pt modelId="{0A973111-0E7B-4535-98E8-EAEA8C2DE68A}" type="sibTrans" cxnId="{C540F0D2-880C-4A7F-B0B2-87C9360EA947}">
      <dgm:prSet/>
      <dgm:spPr/>
      <dgm:t>
        <a:bodyPr/>
        <a:lstStyle/>
        <a:p>
          <a:endParaRPr lang="en-US"/>
        </a:p>
      </dgm:t>
    </dgm:pt>
    <dgm:pt modelId="{6D84D8E2-785F-47C2-BB8D-CBF11B1FBD6A}">
      <dgm:prSet/>
      <dgm:spPr/>
      <dgm:t>
        <a:bodyPr/>
        <a:lstStyle/>
        <a:p>
          <a:r>
            <a:rPr lang="ro-RO" b="0" baseline="0" dirty="0"/>
            <a:t>Î</a:t>
          </a:r>
          <a:r>
            <a:rPr lang="en-US" b="0" baseline="0" dirty="0" err="1"/>
            <a:t>mbunătățirea</a:t>
          </a:r>
          <a:r>
            <a:rPr lang="en-US" b="0" baseline="0" dirty="0"/>
            <a:t> </a:t>
          </a:r>
          <a:r>
            <a:rPr lang="en-US" b="0" baseline="0" dirty="0" err="1"/>
            <a:t>stării</a:t>
          </a:r>
          <a:r>
            <a:rPr lang="en-US" b="0" baseline="0" dirty="0"/>
            <a:t> </a:t>
          </a:r>
          <a:r>
            <a:rPr lang="en-US" b="0" baseline="0" dirty="0" err="1"/>
            <a:t>componentelor</a:t>
          </a:r>
          <a:r>
            <a:rPr lang="en-US" b="0" baseline="0" dirty="0"/>
            <a:t> </a:t>
          </a:r>
          <a:r>
            <a:rPr lang="en-US" b="0" baseline="0" dirty="0" err="1"/>
            <a:t>mediului</a:t>
          </a:r>
          <a:r>
            <a:rPr lang="en-US" b="0" baseline="0" dirty="0"/>
            <a:t> (ape de </a:t>
          </a:r>
          <a:r>
            <a:rPr lang="en-US" b="0" baseline="0" dirty="0" err="1"/>
            <a:t>suprafață</a:t>
          </a:r>
          <a:r>
            <a:rPr lang="en-US" b="0" baseline="0" dirty="0"/>
            <a:t>, </a:t>
          </a:r>
          <a:r>
            <a:rPr lang="en-US" b="0" baseline="0" dirty="0" err="1"/>
            <a:t>aer</a:t>
          </a:r>
          <a:r>
            <a:rPr lang="en-US" b="0" baseline="0" dirty="0"/>
            <a:t>, sol);</a:t>
          </a:r>
          <a:endParaRPr lang="en-US" dirty="0"/>
        </a:p>
      </dgm:t>
    </dgm:pt>
    <dgm:pt modelId="{FEFC1142-9018-456A-B53C-47A809A9D628}" type="parTrans" cxnId="{FD80ECAD-E60A-4148-8E14-DA43803CF768}">
      <dgm:prSet/>
      <dgm:spPr/>
      <dgm:t>
        <a:bodyPr/>
        <a:lstStyle/>
        <a:p>
          <a:endParaRPr lang="en-US"/>
        </a:p>
      </dgm:t>
    </dgm:pt>
    <dgm:pt modelId="{7EB199B9-E8E4-4BC9-AD76-1E07635E4B17}" type="sibTrans" cxnId="{FD80ECAD-E60A-4148-8E14-DA43803CF768}">
      <dgm:prSet/>
      <dgm:spPr/>
      <dgm:t>
        <a:bodyPr/>
        <a:lstStyle/>
        <a:p>
          <a:endParaRPr lang="en-US"/>
        </a:p>
      </dgm:t>
    </dgm:pt>
    <dgm:pt modelId="{EE19D989-50C3-411F-8942-8287FAA6256D}">
      <dgm:prSet/>
      <dgm:spPr/>
      <dgm:t>
        <a:bodyPr/>
        <a:lstStyle/>
        <a:p>
          <a:r>
            <a:rPr lang="ro-RO" b="0" baseline="0" dirty="0"/>
            <a:t>R</a:t>
          </a:r>
          <a:r>
            <a:rPr lang="en-US" b="0" baseline="0" dirty="0" err="1"/>
            <a:t>educerea</a:t>
          </a:r>
          <a:r>
            <a:rPr lang="en-US" b="0" baseline="0" dirty="0"/>
            <a:t> </a:t>
          </a:r>
          <a:r>
            <a:rPr lang="en-US" b="0" baseline="0" dirty="0" err="1"/>
            <a:t>impactului</a:t>
          </a:r>
          <a:r>
            <a:rPr lang="en-US" b="0" baseline="0" dirty="0"/>
            <a:t> </a:t>
          </a:r>
          <a:r>
            <a:rPr lang="en-US" b="0" baseline="0" dirty="0" err="1"/>
            <a:t>asupra</a:t>
          </a:r>
          <a:r>
            <a:rPr lang="en-US" b="0" baseline="0" dirty="0"/>
            <a:t> </a:t>
          </a:r>
          <a:r>
            <a:rPr lang="en-US" b="0" baseline="0" dirty="0" err="1"/>
            <a:t>sănătății</a:t>
          </a:r>
          <a:r>
            <a:rPr lang="en-US" b="0" baseline="0" dirty="0"/>
            <a:t>;</a:t>
          </a:r>
          <a:endParaRPr lang="en-US" dirty="0"/>
        </a:p>
      </dgm:t>
    </dgm:pt>
    <dgm:pt modelId="{DE5978F4-F41B-44C7-8EA1-93D89B99494F}" type="parTrans" cxnId="{113DCAED-35B1-4AAF-995A-21D5AFCA57FE}">
      <dgm:prSet/>
      <dgm:spPr/>
      <dgm:t>
        <a:bodyPr/>
        <a:lstStyle/>
        <a:p>
          <a:endParaRPr lang="en-US"/>
        </a:p>
      </dgm:t>
    </dgm:pt>
    <dgm:pt modelId="{2F00CBAA-95F0-4B4D-B0CA-6BF3CC3998FC}" type="sibTrans" cxnId="{113DCAED-35B1-4AAF-995A-21D5AFCA57FE}">
      <dgm:prSet/>
      <dgm:spPr/>
      <dgm:t>
        <a:bodyPr/>
        <a:lstStyle/>
        <a:p>
          <a:endParaRPr lang="en-US"/>
        </a:p>
      </dgm:t>
    </dgm:pt>
    <dgm:pt modelId="{6B02A8B7-0197-4A16-B933-AA6002DC3418}">
      <dgm:prSet/>
      <dgm:spPr/>
      <dgm:t>
        <a:bodyPr/>
        <a:lstStyle/>
        <a:p>
          <a:r>
            <a:rPr lang="ro-RO" b="0" baseline="0" dirty="0"/>
            <a:t>D</a:t>
          </a:r>
          <a:r>
            <a:rPr lang="en-US" b="0" baseline="0" dirty="0" err="1"/>
            <a:t>ezvoltarea</a:t>
          </a:r>
          <a:r>
            <a:rPr lang="en-US" b="0" baseline="0" dirty="0"/>
            <a:t> </a:t>
          </a:r>
          <a:r>
            <a:rPr lang="en-US" b="0" baseline="0" dirty="0" err="1"/>
            <a:t>unei</a:t>
          </a:r>
          <a:r>
            <a:rPr lang="en-US" b="0" baseline="0" dirty="0"/>
            <a:t> </a:t>
          </a:r>
          <a:r>
            <a:rPr lang="en-US" b="0" baseline="0" dirty="0" err="1"/>
            <a:t>societăți</a:t>
          </a:r>
          <a:r>
            <a:rPr lang="en-US" b="0" baseline="0" dirty="0"/>
            <a:t> </a:t>
          </a:r>
          <a:r>
            <a:rPr lang="en-US" b="0" baseline="0" dirty="0" err="1"/>
            <a:t>moderne</a:t>
          </a:r>
          <a:endParaRPr lang="en-US" dirty="0"/>
        </a:p>
      </dgm:t>
    </dgm:pt>
    <dgm:pt modelId="{4065A012-00D0-4511-8FE6-9AE81D890980}" type="parTrans" cxnId="{2444D8E6-EFF3-4A14-9F51-AA38AF3CB4E1}">
      <dgm:prSet/>
      <dgm:spPr/>
      <dgm:t>
        <a:bodyPr/>
        <a:lstStyle/>
        <a:p>
          <a:endParaRPr lang="en-US"/>
        </a:p>
      </dgm:t>
    </dgm:pt>
    <dgm:pt modelId="{EB442ECD-C1FD-4A91-A520-A29BACDC000B}" type="sibTrans" cxnId="{2444D8E6-EFF3-4A14-9F51-AA38AF3CB4E1}">
      <dgm:prSet/>
      <dgm:spPr/>
      <dgm:t>
        <a:bodyPr/>
        <a:lstStyle/>
        <a:p>
          <a:endParaRPr lang="en-US"/>
        </a:p>
      </dgm:t>
    </dgm:pt>
    <dgm:pt modelId="{EB94934A-AECA-4B40-B6B9-0F890781B126}" type="pres">
      <dgm:prSet presAssocID="{83D2886E-65D8-41B1-822E-B0659BA0C67B}" presName="linear" presStyleCnt="0">
        <dgm:presLayoutVars>
          <dgm:animLvl val="lvl"/>
          <dgm:resizeHandles val="exact"/>
        </dgm:presLayoutVars>
      </dgm:prSet>
      <dgm:spPr/>
    </dgm:pt>
    <dgm:pt modelId="{1A7E3A3A-1447-4498-8D0F-A1C7B560319C}" type="pres">
      <dgm:prSet presAssocID="{F8CEB89A-F54A-4909-9BDC-973BC6CE2393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3FB38941-98EE-4198-8AFC-42331457E41F}" type="pres">
      <dgm:prSet presAssocID="{FDCD5CBB-0FBB-4975-89EB-75E960FBB784}" presName="spacer" presStyleCnt="0"/>
      <dgm:spPr/>
    </dgm:pt>
    <dgm:pt modelId="{605C79E2-891F-40E3-BD72-A2578943C0EE}" type="pres">
      <dgm:prSet presAssocID="{B0C880F7-C98D-46A9-BF9C-267D5833CDF8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0D31363B-A26D-46B5-B365-9317DE68B8AD}" type="pres">
      <dgm:prSet presAssocID="{16262EDE-83D2-4C6A-8745-3A58AB73E203}" presName="spacer" presStyleCnt="0"/>
      <dgm:spPr/>
    </dgm:pt>
    <dgm:pt modelId="{8894599F-3E3A-4354-AAB5-D77D51B54E41}" type="pres">
      <dgm:prSet presAssocID="{2279DB2D-59C3-463B-8015-CC5B69251AD7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D80410CE-CB3F-40EC-9D28-3985EBE8DD0B}" type="pres">
      <dgm:prSet presAssocID="{0A973111-0E7B-4535-98E8-EAEA8C2DE68A}" presName="spacer" presStyleCnt="0"/>
      <dgm:spPr/>
    </dgm:pt>
    <dgm:pt modelId="{A295CE4C-9737-4ABA-B072-5FDE5964F8B1}" type="pres">
      <dgm:prSet presAssocID="{6D84D8E2-785F-47C2-BB8D-CBF11B1FBD6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9852E861-27BE-4301-8069-EA3A238B79ED}" type="pres">
      <dgm:prSet presAssocID="{7EB199B9-E8E4-4BC9-AD76-1E07635E4B17}" presName="spacer" presStyleCnt="0"/>
      <dgm:spPr/>
    </dgm:pt>
    <dgm:pt modelId="{34B34DD6-D765-435C-86B8-C3602924E1D3}" type="pres">
      <dgm:prSet presAssocID="{EE19D989-50C3-411F-8942-8287FAA6256D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D5CAF2AA-F607-4773-A1AE-2A7A0363075F}" type="pres">
      <dgm:prSet presAssocID="{2F00CBAA-95F0-4B4D-B0CA-6BF3CC3998FC}" presName="spacer" presStyleCnt="0"/>
      <dgm:spPr/>
    </dgm:pt>
    <dgm:pt modelId="{27EB09CD-97CB-4C70-A5EA-6CDAB20478FF}" type="pres">
      <dgm:prSet presAssocID="{6B02A8B7-0197-4A16-B933-AA6002DC3418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A7157010-5000-488D-A881-EE8D8A67D635}" srcId="{83D2886E-65D8-41B1-822E-B0659BA0C67B}" destId="{B0C880F7-C98D-46A9-BF9C-267D5833CDF8}" srcOrd="1" destOrd="0" parTransId="{AC874005-08AB-4C4B-9111-0D5CFDCE869A}" sibTransId="{16262EDE-83D2-4C6A-8745-3A58AB73E203}"/>
    <dgm:cxn modelId="{C6B81817-A81F-4EED-84EE-3C264FF5544B}" type="presOf" srcId="{EE19D989-50C3-411F-8942-8287FAA6256D}" destId="{34B34DD6-D765-435C-86B8-C3602924E1D3}" srcOrd="0" destOrd="0" presId="urn:microsoft.com/office/officeart/2005/8/layout/vList2"/>
    <dgm:cxn modelId="{6BE7BB27-4FA0-41D7-8FFF-4971218A2845}" type="presOf" srcId="{6B02A8B7-0197-4A16-B933-AA6002DC3418}" destId="{27EB09CD-97CB-4C70-A5EA-6CDAB20478FF}" srcOrd="0" destOrd="0" presId="urn:microsoft.com/office/officeart/2005/8/layout/vList2"/>
    <dgm:cxn modelId="{A63B7246-FDD2-4F97-9592-F9A3C559CD2A}" type="presOf" srcId="{F8CEB89A-F54A-4909-9BDC-973BC6CE2393}" destId="{1A7E3A3A-1447-4498-8D0F-A1C7B560319C}" srcOrd="0" destOrd="0" presId="urn:microsoft.com/office/officeart/2005/8/layout/vList2"/>
    <dgm:cxn modelId="{4D222F7C-3F23-4473-92C5-49AE61F28547}" type="presOf" srcId="{B0C880F7-C98D-46A9-BF9C-267D5833CDF8}" destId="{605C79E2-891F-40E3-BD72-A2578943C0EE}" srcOrd="0" destOrd="0" presId="urn:microsoft.com/office/officeart/2005/8/layout/vList2"/>
    <dgm:cxn modelId="{5DE8CE9B-F64B-4670-A051-6734C776FE18}" type="presOf" srcId="{2279DB2D-59C3-463B-8015-CC5B69251AD7}" destId="{8894599F-3E3A-4354-AAB5-D77D51B54E41}" srcOrd="0" destOrd="0" presId="urn:microsoft.com/office/officeart/2005/8/layout/vList2"/>
    <dgm:cxn modelId="{FD80ECAD-E60A-4148-8E14-DA43803CF768}" srcId="{83D2886E-65D8-41B1-822E-B0659BA0C67B}" destId="{6D84D8E2-785F-47C2-BB8D-CBF11B1FBD6A}" srcOrd="3" destOrd="0" parTransId="{FEFC1142-9018-456A-B53C-47A809A9D628}" sibTransId="{7EB199B9-E8E4-4BC9-AD76-1E07635E4B17}"/>
    <dgm:cxn modelId="{1D8769B3-ACD2-4155-A519-49D15DFA4666}" type="presOf" srcId="{83D2886E-65D8-41B1-822E-B0659BA0C67B}" destId="{EB94934A-AECA-4B40-B6B9-0F890781B126}" srcOrd="0" destOrd="0" presId="urn:microsoft.com/office/officeart/2005/8/layout/vList2"/>
    <dgm:cxn modelId="{E86900C0-AE62-4A91-A651-9C955871A382}" srcId="{83D2886E-65D8-41B1-822E-B0659BA0C67B}" destId="{F8CEB89A-F54A-4909-9BDC-973BC6CE2393}" srcOrd="0" destOrd="0" parTransId="{97EBEC06-188F-4435-8D9E-128F9006265B}" sibTransId="{FDCD5CBB-0FBB-4975-89EB-75E960FBB784}"/>
    <dgm:cxn modelId="{C540F0D2-880C-4A7F-B0B2-87C9360EA947}" srcId="{83D2886E-65D8-41B1-822E-B0659BA0C67B}" destId="{2279DB2D-59C3-463B-8015-CC5B69251AD7}" srcOrd="2" destOrd="0" parTransId="{91B06D45-B0F2-43BC-9A5A-6398A19BDB48}" sibTransId="{0A973111-0E7B-4535-98E8-EAEA8C2DE68A}"/>
    <dgm:cxn modelId="{2444D8E6-EFF3-4A14-9F51-AA38AF3CB4E1}" srcId="{83D2886E-65D8-41B1-822E-B0659BA0C67B}" destId="{6B02A8B7-0197-4A16-B933-AA6002DC3418}" srcOrd="5" destOrd="0" parTransId="{4065A012-00D0-4511-8FE6-9AE81D890980}" sibTransId="{EB442ECD-C1FD-4A91-A520-A29BACDC000B}"/>
    <dgm:cxn modelId="{113DCAED-35B1-4AAF-995A-21D5AFCA57FE}" srcId="{83D2886E-65D8-41B1-822E-B0659BA0C67B}" destId="{EE19D989-50C3-411F-8942-8287FAA6256D}" srcOrd="4" destOrd="0" parTransId="{DE5978F4-F41B-44C7-8EA1-93D89B99494F}" sibTransId="{2F00CBAA-95F0-4B4D-B0CA-6BF3CC3998FC}"/>
    <dgm:cxn modelId="{1DCEA9F6-EE02-4DF5-90C3-B93591C65ADC}" type="presOf" srcId="{6D84D8E2-785F-47C2-BB8D-CBF11B1FBD6A}" destId="{A295CE4C-9737-4ABA-B072-5FDE5964F8B1}" srcOrd="0" destOrd="0" presId="urn:microsoft.com/office/officeart/2005/8/layout/vList2"/>
    <dgm:cxn modelId="{30FD89EB-2FD3-4B8E-BDA9-058D62997208}" type="presParOf" srcId="{EB94934A-AECA-4B40-B6B9-0F890781B126}" destId="{1A7E3A3A-1447-4498-8D0F-A1C7B560319C}" srcOrd="0" destOrd="0" presId="urn:microsoft.com/office/officeart/2005/8/layout/vList2"/>
    <dgm:cxn modelId="{7CDA15AD-24F2-4D18-A4DA-760FAB26CAF3}" type="presParOf" srcId="{EB94934A-AECA-4B40-B6B9-0F890781B126}" destId="{3FB38941-98EE-4198-8AFC-42331457E41F}" srcOrd="1" destOrd="0" presId="urn:microsoft.com/office/officeart/2005/8/layout/vList2"/>
    <dgm:cxn modelId="{EAB0D79E-9DB1-409C-976C-F955A72CBAD5}" type="presParOf" srcId="{EB94934A-AECA-4B40-B6B9-0F890781B126}" destId="{605C79E2-891F-40E3-BD72-A2578943C0EE}" srcOrd="2" destOrd="0" presId="urn:microsoft.com/office/officeart/2005/8/layout/vList2"/>
    <dgm:cxn modelId="{3F62B219-3C52-48AF-91A3-18A670C47575}" type="presParOf" srcId="{EB94934A-AECA-4B40-B6B9-0F890781B126}" destId="{0D31363B-A26D-46B5-B365-9317DE68B8AD}" srcOrd="3" destOrd="0" presId="urn:microsoft.com/office/officeart/2005/8/layout/vList2"/>
    <dgm:cxn modelId="{38158D71-6C53-40FD-BE2E-26EA5508DAEA}" type="presParOf" srcId="{EB94934A-AECA-4B40-B6B9-0F890781B126}" destId="{8894599F-3E3A-4354-AAB5-D77D51B54E41}" srcOrd="4" destOrd="0" presId="urn:microsoft.com/office/officeart/2005/8/layout/vList2"/>
    <dgm:cxn modelId="{AE114306-602E-4B43-9373-E5897DAAF851}" type="presParOf" srcId="{EB94934A-AECA-4B40-B6B9-0F890781B126}" destId="{D80410CE-CB3F-40EC-9D28-3985EBE8DD0B}" srcOrd="5" destOrd="0" presId="urn:microsoft.com/office/officeart/2005/8/layout/vList2"/>
    <dgm:cxn modelId="{371C8396-5E16-46AF-9838-9489DA1172CF}" type="presParOf" srcId="{EB94934A-AECA-4B40-B6B9-0F890781B126}" destId="{A295CE4C-9737-4ABA-B072-5FDE5964F8B1}" srcOrd="6" destOrd="0" presId="urn:microsoft.com/office/officeart/2005/8/layout/vList2"/>
    <dgm:cxn modelId="{7C5CBF31-3B40-4C58-885E-4EC9819CB10C}" type="presParOf" srcId="{EB94934A-AECA-4B40-B6B9-0F890781B126}" destId="{9852E861-27BE-4301-8069-EA3A238B79ED}" srcOrd="7" destOrd="0" presId="urn:microsoft.com/office/officeart/2005/8/layout/vList2"/>
    <dgm:cxn modelId="{AA45AA63-9F60-4BD2-BE06-4242ED3B3EF3}" type="presParOf" srcId="{EB94934A-AECA-4B40-B6B9-0F890781B126}" destId="{34B34DD6-D765-435C-86B8-C3602924E1D3}" srcOrd="8" destOrd="0" presId="urn:microsoft.com/office/officeart/2005/8/layout/vList2"/>
    <dgm:cxn modelId="{C952298F-0563-42BB-813D-29D33903FA20}" type="presParOf" srcId="{EB94934A-AECA-4B40-B6B9-0F890781B126}" destId="{D5CAF2AA-F607-4773-A1AE-2A7A0363075F}" srcOrd="9" destOrd="0" presId="urn:microsoft.com/office/officeart/2005/8/layout/vList2"/>
    <dgm:cxn modelId="{929A3544-5588-4755-93A8-FD03027E8680}" type="presParOf" srcId="{EB94934A-AECA-4B40-B6B9-0F890781B126}" destId="{27EB09CD-97CB-4C70-A5EA-6CDAB20478FF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B803531-FF68-4B68-A66E-0EF2E4C07C6B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22E94AD-1528-40E4-B3B6-BA3B2C6239E8}">
      <dgm:prSet phldrT="[Text]"/>
      <dgm:spPr/>
      <dgm:t>
        <a:bodyPr/>
        <a:lstStyle/>
        <a:p>
          <a:r>
            <a:rPr lang="en-US"/>
            <a:t>Taxe de mediu</a:t>
          </a:r>
          <a:r>
            <a:rPr lang="ro-RO"/>
            <a:t> pentru</a:t>
          </a:r>
          <a:endParaRPr lang="en-US"/>
        </a:p>
      </dgm:t>
    </dgm:pt>
    <dgm:pt modelId="{E74414A6-A82C-46D7-9C60-E7899C990379}" type="parTrans" cxnId="{4EA808DC-ADFF-4C50-9894-6E9E29193031}">
      <dgm:prSet/>
      <dgm:spPr/>
      <dgm:t>
        <a:bodyPr/>
        <a:lstStyle/>
        <a:p>
          <a:endParaRPr lang="en-US"/>
        </a:p>
      </dgm:t>
    </dgm:pt>
    <dgm:pt modelId="{327A21AB-19B6-4981-A171-B40D4D5ABE9F}" type="sibTrans" cxnId="{4EA808DC-ADFF-4C50-9894-6E9E29193031}">
      <dgm:prSet/>
      <dgm:spPr/>
      <dgm:t>
        <a:bodyPr/>
        <a:lstStyle/>
        <a:p>
          <a:endParaRPr lang="en-US"/>
        </a:p>
      </dgm:t>
    </dgm:pt>
    <dgm:pt modelId="{A5A8E786-2BC9-4854-89A0-D58E5580CEF2}">
      <dgm:prSet phldrT="[Text]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ro-RO" dirty="0"/>
            <a:t>R</a:t>
          </a:r>
          <a:r>
            <a:rPr lang="en-US" dirty="0" err="1"/>
            <a:t>esursele</a:t>
          </a:r>
          <a:r>
            <a:rPr lang="en-US" dirty="0"/>
            <a:t> </a:t>
          </a:r>
          <a:r>
            <a:rPr lang="en-US" dirty="0" err="1"/>
            <a:t>naturale</a:t>
          </a:r>
          <a:r>
            <a:rPr lang="en-US" dirty="0"/>
            <a:t> (</a:t>
          </a:r>
          <a:r>
            <a:rPr lang="en-US" dirty="0" err="1"/>
            <a:t>apă</a:t>
          </a:r>
          <a:r>
            <a:rPr lang="en-US" dirty="0"/>
            <a:t>, </a:t>
          </a:r>
          <a:r>
            <a:rPr lang="en-US" dirty="0" err="1"/>
            <a:t>lemnul</a:t>
          </a:r>
          <a:r>
            <a:rPr lang="en-US" dirty="0"/>
            <a:t> </a:t>
          </a:r>
          <a:r>
            <a:rPr lang="en-US" dirty="0" err="1"/>
            <a:t>eliberat</a:t>
          </a:r>
          <a:r>
            <a:rPr lang="en-US" dirty="0"/>
            <a:t> pe </a:t>
          </a:r>
          <a:r>
            <a:rPr lang="en-US" dirty="0" err="1"/>
            <a:t>picior</a:t>
          </a:r>
          <a:r>
            <a:rPr lang="en-US" dirty="0"/>
            <a:t>, </a:t>
          </a:r>
          <a:r>
            <a:rPr lang="en-US" dirty="0" err="1"/>
            <a:t>mineralele</a:t>
          </a:r>
          <a:r>
            <a:rPr lang="en-US" dirty="0"/>
            <a:t> utile),</a:t>
          </a:r>
        </a:p>
      </dgm:t>
    </dgm:pt>
    <dgm:pt modelId="{AA815137-24A9-4FCE-A067-6ABC226D495A}" type="parTrans" cxnId="{0280CA6E-22EC-49E0-9FC1-CEAC5094C679}">
      <dgm:prSet/>
      <dgm:spPr/>
      <dgm:t>
        <a:bodyPr/>
        <a:lstStyle/>
        <a:p>
          <a:endParaRPr lang="en-US"/>
        </a:p>
      </dgm:t>
    </dgm:pt>
    <dgm:pt modelId="{2AD56366-0898-490D-B7D2-D3EA2C06B386}" type="sibTrans" cxnId="{0280CA6E-22EC-49E0-9FC1-CEAC5094C679}">
      <dgm:prSet/>
      <dgm:spPr/>
      <dgm:t>
        <a:bodyPr/>
        <a:lstStyle/>
        <a:p>
          <a:endParaRPr lang="en-US"/>
        </a:p>
      </dgm:t>
    </dgm:pt>
    <dgm:pt modelId="{F65B5D0E-1CF7-4092-A607-BFAE4154B1D2}">
      <dgm:prSet phldrT="[Text]"/>
      <dgm:spPr/>
      <dgm:t>
        <a:bodyPr/>
        <a:lstStyle/>
        <a:p>
          <a:r>
            <a:rPr lang="en-US" dirty="0" err="1"/>
            <a:t>Amenzile</a:t>
          </a:r>
          <a:endParaRPr lang="en-US" dirty="0"/>
        </a:p>
      </dgm:t>
    </dgm:pt>
    <dgm:pt modelId="{21C168B0-2950-4B17-8CE3-1B0528108800}" type="parTrans" cxnId="{4039A19B-0269-45B9-8EC4-76F93C22C6DD}">
      <dgm:prSet/>
      <dgm:spPr/>
      <dgm:t>
        <a:bodyPr/>
        <a:lstStyle/>
        <a:p>
          <a:endParaRPr lang="en-US"/>
        </a:p>
      </dgm:t>
    </dgm:pt>
    <dgm:pt modelId="{5ECD45D4-7F3D-49E1-AF10-EAF163D34951}" type="sibTrans" cxnId="{4039A19B-0269-45B9-8EC4-76F93C22C6DD}">
      <dgm:prSet/>
      <dgm:spPr/>
      <dgm:t>
        <a:bodyPr/>
        <a:lstStyle/>
        <a:p>
          <a:endParaRPr lang="en-US"/>
        </a:p>
      </dgm:t>
    </dgm:pt>
    <dgm:pt modelId="{54F60593-D49F-4C17-93D6-E34CD76269BB}">
      <dgm:prSet phldrT="[Text]"/>
      <dgm:spPr/>
      <dgm:t>
        <a:bodyPr/>
        <a:lstStyle/>
        <a:p>
          <a:r>
            <a:rPr lang="ro-RO" dirty="0"/>
            <a:t>C</a:t>
          </a:r>
          <a:r>
            <a:rPr lang="en-US" dirty="0" err="1"/>
            <a:t>ontravențiile</a:t>
          </a:r>
          <a:r>
            <a:rPr lang="en-US" dirty="0"/>
            <a:t> de </a:t>
          </a:r>
          <a:r>
            <a:rPr lang="en-US" dirty="0" err="1"/>
            <a:t>mediu</a:t>
          </a:r>
          <a:r>
            <a:rPr lang="ro-RO" dirty="0"/>
            <a:t> </a:t>
          </a:r>
          <a:r>
            <a:rPr lang="fr-FR" dirty="0" err="1"/>
            <a:t>pentru</a:t>
          </a:r>
          <a:r>
            <a:rPr lang="fr-FR" dirty="0"/>
            <a:t> </a:t>
          </a:r>
          <a:r>
            <a:rPr lang="fr-FR" dirty="0" err="1"/>
            <a:t>persoane</a:t>
          </a:r>
          <a:r>
            <a:rPr lang="fr-FR" dirty="0"/>
            <a:t> </a:t>
          </a:r>
          <a:r>
            <a:rPr lang="fr-FR" dirty="0" err="1"/>
            <a:t>fizice</a:t>
          </a:r>
          <a:r>
            <a:rPr lang="fr-FR" dirty="0"/>
            <a:t> </a:t>
          </a:r>
          <a:r>
            <a:rPr lang="fr-FR" dirty="0" err="1"/>
            <a:t>sau</a:t>
          </a:r>
          <a:r>
            <a:rPr lang="fr-FR" dirty="0"/>
            <a:t> </a:t>
          </a:r>
          <a:r>
            <a:rPr lang="fr-FR" dirty="0" err="1"/>
            <a:t>juridice</a:t>
          </a:r>
          <a:r>
            <a:rPr lang="ro-RO" dirty="0"/>
            <a:t> </a:t>
          </a:r>
          <a:r>
            <a:rPr lang="it-IT" dirty="0"/>
            <a:t>din codurile contravențional sau penal</a:t>
          </a:r>
          <a:r>
            <a:rPr lang="ro-RO" dirty="0"/>
            <a:t>:</a:t>
          </a:r>
          <a:endParaRPr lang="en-US" dirty="0"/>
        </a:p>
      </dgm:t>
    </dgm:pt>
    <dgm:pt modelId="{FFEAC674-E48C-4C25-AB76-F2A51FF18001}" type="parTrans" cxnId="{3A6356A4-17DE-48CA-B6CD-58B1B15AF8B6}">
      <dgm:prSet/>
      <dgm:spPr/>
      <dgm:t>
        <a:bodyPr/>
        <a:lstStyle/>
        <a:p>
          <a:endParaRPr lang="en-US"/>
        </a:p>
      </dgm:t>
    </dgm:pt>
    <dgm:pt modelId="{9AE5DFE4-B419-4E9D-9E9E-9C0AD7C3FCB2}" type="sibTrans" cxnId="{3A6356A4-17DE-48CA-B6CD-58B1B15AF8B6}">
      <dgm:prSet/>
      <dgm:spPr/>
      <dgm:t>
        <a:bodyPr/>
        <a:lstStyle/>
        <a:p>
          <a:endParaRPr lang="en-US"/>
        </a:p>
      </dgm:t>
    </dgm:pt>
    <dgm:pt modelId="{73687DA6-1F85-4CB2-87FC-9177A046D17C}">
      <dgm:prSet phldrT="[Text]"/>
      <dgm:spPr/>
      <dgm:t>
        <a:bodyPr/>
        <a:lstStyle/>
        <a:p>
          <a:r>
            <a:rPr lang="en-US" dirty="0" err="1"/>
            <a:t>Încasările</a:t>
          </a:r>
          <a:r>
            <a:rPr lang="en-US" dirty="0"/>
            <a:t> </a:t>
          </a:r>
          <a:r>
            <a:rPr lang="en-US" dirty="0" err="1"/>
            <a:t>pentru</a:t>
          </a:r>
          <a:r>
            <a:rPr lang="en-US" dirty="0"/>
            <a:t> </a:t>
          </a:r>
          <a:r>
            <a:rPr lang="en-US" dirty="0" err="1"/>
            <a:t>prejudiciul</a:t>
          </a:r>
          <a:r>
            <a:rPr lang="en-US" dirty="0"/>
            <a:t> </a:t>
          </a:r>
          <a:r>
            <a:rPr lang="en-US" dirty="0" err="1"/>
            <a:t>cauzat</a:t>
          </a:r>
          <a:r>
            <a:rPr lang="en-US" dirty="0"/>
            <a:t> </a:t>
          </a:r>
          <a:r>
            <a:rPr lang="en-US" dirty="0" err="1"/>
            <a:t>mediului</a:t>
          </a:r>
          <a:endParaRPr lang="en-US" dirty="0"/>
        </a:p>
      </dgm:t>
    </dgm:pt>
    <dgm:pt modelId="{3932101B-A1CA-4BE2-9F17-7370FF5EC9EF}" type="parTrans" cxnId="{C8A3F52E-83ED-4165-83B6-6EE5B3ECEDDB}">
      <dgm:prSet/>
      <dgm:spPr/>
      <dgm:t>
        <a:bodyPr/>
        <a:lstStyle/>
        <a:p>
          <a:endParaRPr lang="en-US"/>
        </a:p>
      </dgm:t>
    </dgm:pt>
    <dgm:pt modelId="{3E8EDEFA-33B7-4DF8-9F86-BAFF05B752A6}" type="sibTrans" cxnId="{C8A3F52E-83ED-4165-83B6-6EE5B3ECEDDB}">
      <dgm:prSet/>
      <dgm:spPr/>
      <dgm:t>
        <a:bodyPr/>
        <a:lstStyle/>
        <a:p>
          <a:endParaRPr lang="en-US"/>
        </a:p>
      </dgm:t>
    </dgm:pt>
    <dgm:pt modelId="{631FED3D-E1F6-4DF6-A759-D4E6F3B76E69}">
      <dgm:prSet phldrT="[Text]"/>
      <dgm:spPr/>
      <dgm:t>
        <a:bodyPr/>
        <a:lstStyle/>
        <a:p>
          <a:r>
            <a:rPr lang="ro-RO" dirty="0"/>
            <a:t>D</a:t>
          </a:r>
          <a:r>
            <a:rPr lang="en-US" dirty="0" err="1"/>
            <a:t>iverse</a:t>
          </a:r>
          <a:r>
            <a:rPr lang="en-US" dirty="0"/>
            <a:t> </a:t>
          </a:r>
          <a:r>
            <a:rPr lang="en-US" dirty="0" err="1"/>
            <a:t>tipuri</a:t>
          </a:r>
          <a:r>
            <a:rPr lang="en-US" dirty="0"/>
            <a:t> de </a:t>
          </a:r>
          <a:r>
            <a:rPr lang="en-US" dirty="0" err="1"/>
            <a:t>prejudicii</a:t>
          </a:r>
          <a:r>
            <a:rPr lang="en-US" dirty="0"/>
            <a:t> </a:t>
          </a:r>
          <a:r>
            <a:rPr lang="en-US" dirty="0" err="1"/>
            <a:t>aduse</a:t>
          </a:r>
          <a:r>
            <a:rPr lang="en-US" dirty="0"/>
            <a:t> </a:t>
          </a:r>
          <a:r>
            <a:rPr lang="en-US" dirty="0" err="1"/>
            <a:t>spațiilor</a:t>
          </a:r>
          <a:r>
            <a:rPr lang="ro-RO" dirty="0"/>
            <a:t> </a:t>
          </a:r>
          <a:r>
            <a:rPr lang="it-IT" dirty="0"/>
            <a:t>verzi, spațiului forestier, fondului piscicol, regnului animal</a:t>
          </a:r>
          <a:r>
            <a:rPr lang="ro-RO" dirty="0"/>
            <a:t>.</a:t>
          </a:r>
          <a:endParaRPr lang="en-US" dirty="0"/>
        </a:p>
      </dgm:t>
    </dgm:pt>
    <dgm:pt modelId="{4F64758B-F730-4B27-A671-0B9BEB9A3718}" type="parTrans" cxnId="{95DBA71E-E5A5-41AC-8DAE-259EB91818A9}">
      <dgm:prSet/>
      <dgm:spPr/>
      <dgm:t>
        <a:bodyPr/>
        <a:lstStyle/>
        <a:p>
          <a:endParaRPr lang="en-US"/>
        </a:p>
      </dgm:t>
    </dgm:pt>
    <dgm:pt modelId="{B7661DCD-A530-4048-9066-EBC32BABD89C}" type="sibTrans" cxnId="{95DBA71E-E5A5-41AC-8DAE-259EB91818A9}">
      <dgm:prSet/>
      <dgm:spPr/>
      <dgm:t>
        <a:bodyPr/>
        <a:lstStyle/>
        <a:p>
          <a:endParaRPr lang="en-US"/>
        </a:p>
      </dgm:t>
    </dgm:pt>
    <dgm:pt modelId="{B7DC4058-EE6D-471A-8978-21270BA65C1F}">
      <dgm:prSet phldrT="[Text]"/>
      <dgm:spPr/>
      <dgm:t>
        <a:bodyPr/>
        <a:lstStyle/>
        <a:p>
          <a:r>
            <a:rPr lang="ro-RO" dirty="0"/>
            <a:t> T</a:t>
          </a:r>
          <a:r>
            <a:rPr lang="en-US" dirty="0" err="1"/>
            <a:t>ipuri</a:t>
          </a:r>
          <a:r>
            <a:rPr lang="en-US" dirty="0"/>
            <a:t> de </a:t>
          </a:r>
          <a:r>
            <a:rPr lang="en-US" dirty="0" err="1"/>
            <a:t>intervenții</a:t>
          </a:r>
          <a:r>
            <a:rPr lang="en-US" dirty="0"/>
            <a:t> </a:t>
          </a:r>
          <a:r>
            <a:rPr lang="en-US" dirty="0" err="1"/>
            <a:t>asupra</a:t>
          </a:r>
          <a:r>
            <a:rPr lang="en-US" dirty="0"/>
            <a:t> </a:t>
          </a:r>
          <a:r>
            <a:rPr lang="en-US" dirty="0" err="1"/>
            <a:t>fondurilor</a:t>
          </a:r>
          <a:r>
            <a:rPr lang="en-US" dirty="0"/>
            <a:t> </a:t>
          </a:r>
          <a:r>
            <a:rPr lang="en-US" dirty="0" err="1"/>
            <a:t>naturale</a:t>
          </a:r>
          <a:r>
            <a:rPr lang="ro-RO" dirty="0"/>
            <a:t> </a:t>
          </a:r>
          <a:r>
            <a:rPr lang="en-US" dirty="0"/>
            <a:t>(</a:t>
          </a:r>
          <a:r>
            <a:rPr lang="en-US" dirty="0" err="1"/>
            <a:t>acvatic</a:t>
          </a:r>
          <a:r>
            <a:rPr lang="en-US" dirty="0"/>
            <a:t>, </a:t>
          </a:r>
          <a:r>
            <a:rPr lang="en-US" dirty="0" err="1"/>
            <a:t>funciar</a:t>
          </a:r>
          <a:r>
            <a:rPr lang="en-US" dirty="0"/>
            <a:t>, </a:t>
          </a:r>
          <a:r>
            <a:rPr lang="en-US" dirty="0" err="1"/>
            <a:t>subsolului</a:t>
          </a:r>
          <a:r>
            <a:rPr lang="en-US" dirty="0"/>
            <a:t>, silvic </a:t>
          </a:r>
          <a:r>
            <a:rPr lang="en-US" dirty="0" err="1"/>
            <a:t>și</a:t>
          </a:r>
          <a:r>
            <a:rPr lang="en-US" dirty="0"/>
            <a:t> vegetal, </a:t>
          </a:r>
          <a:r>
            <a:rPr lang="en-US" dirty="0" err="1"/>
            <a:t>cinegetic</a:t>
          </a:r>
          <a:r>
            <a:rPr lang="en-US" dirty="0"/>
            <a:t>)</a:t>
          </a:r>
          <a:r>
            <a:rPr lang="ro-RO" dirty="0"/>
            <a:t>,</a:t>
          </a:r>
          <a:endParaRPr lang="en-US" dirty="0"/>
        </a:p>
      </dgm:t>
    </dgm:pt>
    <dgm:pt modelId="{934C41F0-18D1-4150-AB0C-1A6CB6CFB57E}" type="parTrans" cxnId="{68DC6D7F-46D2-4B83-B1AC-792E541852E8}">
      <dgm:prSet/>
      <dgm:spPr/>
      <dgm:t>
        <a:bodyPr/>
        <a:lstStyle/>
        <a:p>
          <a:endParaRPr lang="en-US"/>
        </a:p>
      </dgm:t>
    </dgm:pt>
    <dgm:pt modelId="{7FC6F39D-469C-4A18-AD9E-15FFC6D569E4}" type="sibTrans" cxnId="{68DC6D7F-46D2-4B83-B1AC-792E541852E8}">
      <dgm:prSet/>
      <dgm:spPr/>
      <dgm:t>
        <a:bodyPr/>
        <a:lstStyle/>
        <a:p>
          <a:endParaRPr lang="en-US"/>
        </a:p>
      </dgm:t>
    </dgm:pt>
    <dgm:pt modelId="{00329A6D-620C-4239-8824-E754F880E46E}">
      <dgm:prSet phldrT="[Text]"/>
      <dgm:spPr/>
      <dgm:t>
        <a:bodyPr/>
        <a:lstStyle/>
        <a:p>
          <a:r>
            <a:rPr lang="ro-RO" dirty="0"/>
            <a:t> P</a:t>
          </a:r>
          <a:r>
            <a:rPr lang="en-US" dirty="0" err="1"/>
            <a:t>oluarea</a:t>
          </a:r>
          <a:r>
            <a:rPr lang="en-US" dirty="0"/>
            <a:t> </a:t>
          </a:r>
          <a:r>
            <a:rPr lang="en-US" dirty="0" err="1"/>
            <a:t>mediului</a:t>
          </a:r>
          <a:r>
            <a:rPr lang="ro-RO" dirty="0"/>
            <a:t>,</a:t>
          </a:r>
          <a:endParaRPr lang="en-US" dirty="0"/>
        </a:p>
      </dgm:t>
    </dgm:pt>
    <dgm:pt modelId="{0E363707-C602-4CAE-9E49-F0C830404ABF}" type="parTrans" cxnId="{EA10888B-AE5F-4CA3-8E33-CFDA546E2D24}">
      <dgm:prSet/>
      <dgm:spPr/>
      <dgm:t>
        <a:bodyPr/>
        <a:lstStyle/>
        <a:p>
          <a:endParaRPr lang="en-US"/>
        </a:p>
      </dgm:t>
    </dgm:pt>
    <dgm:pt modelId="{B7E28DBF-467F-485C-AA62-ACEBFBBBE986}" type="sibTrans" cxnId="{EA10888B-AE5F-4CA3-8E33-CFDA546E2D24}">
      <dgm:prSet/>
      <dgm:spPr/>
      <dgm:t>
        <a:bodyPr/>
        <a:lstStyle/>
        <a:p>
          <a:endParaRPr lang="en-US"/>
        </a:p>
      </dgm:t>
    </dgm:pt>
    <dgm:pt modelId="{3FB9F3A7-0C75-4252-8A31-6F7028659B67}">
      <dgm:prSet phldrT="[Text]"/>
      <dgm:spPr/>
      <dgm:t>
        <a:bodyPr/>
        <a:lstStyle/>
        <a:p>
          <a:r>
            <a:rPr lang="ro-RO" dirty="0"/>
            <a:t> </a:t>
          </a:r>
          <a:r>
            <a:rPr lang="en-US" dirty="0" err="1"/>
            <a:t>Gestionarea</a:t>
          </a:r>
          <a:r>
            <a:rPr lang="ro-RO" dirty="0"/>
            <a:t> </a:t>
          </a:r>
          <a:r>
            <a:rPr lang="it-IT" dirty="0"/>
            <a:t>deșeurilor</a:t>
          </a:r>
          <a:r>
            <a:rPr lang="ro-RO" dirty="0"/>
            <a:t>,</a:t>
          </a:r>
          <a:endParaRPr lang="en-US" dirty="0"/>
        </a:p>
      </dgm:t>
    </dgm:pt>
    <dgm:pt modelId="{406080C7-0D35-4F4F-9CCE-C0507ACA2EDB}" type="parTrans" cxnId="{E169FD2A-5711-4AC2-A1AC-0F7243775EDB}">
      <dgm:prSet/>
      <dgm:spPr/>
      <dgm:t>
        <a:bodyPr/>
        <a:lstStyle/>
        <a:p>
          <a:endParaRPr lang="en-US"/>
        </a:p>
      </dgm:t>
    </dgm:pt>
    <dgm:pt modelId="{B4980D31-382B-44FB-B970-DAF861361B94}" type="sibTrans" cxnId="{E169FD2A-5711-4AC2-A1AC-0F7243775EDB}">
      <dgm:prSet/>
      <dgm:spPr/>
      <dgm:t>
        <a:bodyPr/>
        <a:lstStyle/>
        <a:p>
          <a:endParaRPr lang="en-US"/>
        </a:p>
      </dgm:t>
    </dgm:pt>
    <dgm:pt modelId="{31C95716-B3A4-44DE-B28D-ADD316DEDECC}">
      <dgm:prSet phldrT="[Text]"/>
      <dgm:spPr/>
      <dgm:t>
        <a:bodyPr/>
        <a:lstStyle/>
        <a:p>
          <a:r>
            <a:rPr lang="ro-RO" dirty="0"/>
            <a:t> C</a:t>
          </a:r>
          <a:r>
            <a:rPr lang="it-IT" dirty="0"/>
            <a:t>omportamentul față de animale și alte infracțiuni ecologice</a:t>
          </a:r>
          <a:r>
            <a:rPr lang="ro-RO" dirty="0"/>
            <a:t>.</a:t>
          </a:r>
          <a:endParaRPr lang="en-US" dirty="0"/>
        </a:p>
      </dgm:t>
    </dgm:pt>
    <dgm:pt modelId="{9D5E14C2-8FEF-4147-BE3E-BBA5565C602C}" type="parTrans" cxnId="{0AD0B263-DB35-4844-84E7-88707EF05B9F}">
      <dgm:prSet/>
      <dgm:spPr/>
      <dgm:t>
        <a:bodyPr/>
        <a:lstStyle/>
        <a:p>
          <a:endParaRPr lang="en-US"/>
        </a:p>
      </dgm:t>
    </dgm:pt>
    <dgm:pt modelId="{EE8A9699-ABC7-4C3E-AF82-5C6E8EE4FC51}" type="sibTrans" cxnId="{0AD0B263-DB35-4844-84E7-88707EF05B9F}">
      <dgm:prSet/>
      <dgm:spPr/>
      <dgm:t>
        <a:bodyPr/>
        <a:lstStyle/>
        <a:p>
          <a:endParaRPr lang="en-US"/>
        </a:p>
      </dgm:t>
    </dgm:pt>
    <dgm:pt modelId="{6C0DC743-2D5F-460E-B979-F95F337E81A9}">
      <dgm:prSet phldrT="[Text]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ro-RO" dirty="0"/>
            <a:t>E</a:t>
          </a:r>
          <a:r>
            <a:rPr lang="pt-BR" dirty="0"/>
            <a:t>xplorarea subteranului (efectuarea prospecțiunilor geologice, efectuarea explorărilor geologice, folosirea</a:t>
          </a:r>
          <a:r>
            <a:rPr lang="ro-RO" dirty="0"/>
            <a:t> </a:t>
          </a:r>
          <a:r>
            <a:rPr lang="en-US" dirty="0" err="1"/>
            <a:t>spațiilor</a:t>
          </a:r>
          <a:r>
            <a:rPr lang="en-US" dirty="0"/>
            <a:t> </a:t>
          </a:r>
          <a:r>
            <a:rPr lang="en-US" dirty="0" err="1"/>
            <a:t>subterane</a:t>
          </a:r>
          <a:r>
            <a:rPr lang="en-US" dirty="0"/>
            <a:t> </a:t>
          </a:r>
          <a:r>
            <a:rPr lang="en-US" dirty="0" err="1"/>
            <a:t>în</a:t>
          </a:r>
          <a:r>
            <a:rPr lang="en-US" dirty="0"/>
            <a:t> </a:t>
          </a:r>
          <a:r>
            <a:rPr lang="en-US" dirty="0" err="1"/>
            <a:t>scopul</a:t>
          </a:r>
          <a:r>
            <a:rPr lang="en-US" dirty="0"/>
            <a:t> </a:t>
          </a:r>
          <a:r>
            <a:rPr lang="en-US" dirty="0" err="1"/>
            <a:t>construcției</a:t>
          </a:r>
          <a:r>
            <a:rPr lang="en-US" dirty="0"/>
            <a:t> </a:t>
          </a:r>
          <a:r>
            <a:rPr lang="en-US" dirty="0" err="1"/>
            <a:t>obiectivelor</a:t>
          </a:r>
          <a:r>
            <a:rPr lang="en-US" dirty="0"/>
            <a:t> </a:t>
          </a:r>
          <a:r>
            <a:rPr lang="en-US" dirty="0" err="1"/>
            <a:t>subterane</a:t>
          </a:r>
          <a:r>
            <a:rPr lang="en-US" dirty="0"/>
            <a:t>, </a:t>
          </a:r>
          <a:r>
            <a:rPr lang="en-US" dirty="0" err="1"/>
            <a:t>altele</a:t>
          </a:r>
          <a:r>
            <a:rPr lang="en-US" dirty="0"/>
            <a:t> </a:t>
          </a:r>
          <a:r>
            <a:rPr lang="en-US" dirty="0" err="1"/>
            <a:t>decât</a:t>
          </a:r>
          <a:r>
            <a:rPr lang="en-US" dirty="0"/>
            <a:t> </a:t>
          </a:r>
          <a:r>
            <a:rPr lang="en-US" dirty="0" err="1"/>
            <a:t>cele</a:t>
          </a:r>
          <a:r>
            <a:rPr lang="en-US" dirty="0"/>
            <a:t> destinate </a:t>
          </a:r>
          <a:r>
            <a:rPr lang="en-US" dirty="0" err="1"/>
            <a:t>extracției</a:t>
          </a:r>
          <a:r>
            <a:rPr lang="en-US" dirty="0"/>
            <a:t> </a:t>
          </a:r>
          <a:r>
            <a:rPr lang="en-US" dirty="0" err="1"/>
            <a:t>mineralelor</a:t>
          </a:r>
          <a:r>
            <a:rPr lang="ro-RO" dirty="0"/>
            <a:t> </a:t>
          </a:r>
          <a:r>
            <a:rPr lang="en-US" dirty="0"/>
            <a:t>utile, </a:t>
          </a:r>
          <a:r>
            <a:rPr lang="en-US" dirty="0" err="1"/>
            <a:t>exploatarea</a:t>
          </a:r>
          <a:r>
            <a:rPr lang="en-US" dirty="0"/>
            <a:t> </a:t>
          </a:r>
          <a:r>
            <a:rPr lang="en-US" dirty="0" err="1"/>
            <a:t>construcțiilor</a:t>
          </a:r>
          <a:r>
            <a:rPr lang="en-US" dirty="0"/>
            <a:t> </a:t>
          </a:r>
          <a:r>
            <a:rPr lang="en-US" dirty="0" err="1"/>
            <a:t>subterane</a:t>
          </a:r>
          <a:r>
            <a:rPr lang="en-US" dirty="0"/>
            <a:t> </a:t>
          </a:r>
          <a:r>
            <a:rPr lang="en-US" dirty="0" err="1"/>
            <a:t>în</a:t>
          </a:r>
          <a:r>
            <a:rPr lang="en-US" dirty="0"/>
            <a:t> </a:t>
          </a:r>
          <a:r>
            <a:rPr lang="en-US" dirty="0" err="1"/>
            <a:t>scopul</a:t>
          </a:r>
          <a:r>
            <a:rPr lang="en-US" dirty="0"/>
            <a:t> </a:t>
          </a:r>
          <a:r>
            <a:rPr lang="en-US" dirty="0" err="1"/>
            <a:t>desfășurării</a:t>
          </a:r>
          <a:r>
            <a:rPr lang="en-US" dirty="0"/>
            <a:t> </a:t>
          </a:r>
          <a:r>
            <a:rPr lang="en-US" dirty="0" err="1"/>
            <a:t>activității</a:t>
          </a:r>
          <a:r>
            <a:rPr lang="en-US" dirty="0"/>
            <a:t> de </a:t>
          </a:r>
          <a:r>
            <a:rPr lang="en-US" dirty="0" err="1"/>
            <a:t>întreprinzător</a:t>
          </a:r>
          <a:r>
            <a:rPr lang="en-US" dirty="0"/>
            <a:t>, </a:t>
          </a:r>
          <a:r>
            <a:rPr lang="en-US" dirty="0" err="1"/>
            <a:t>altele</a:t>
          </a:r>
          <a:r>
            <a:rPr lang="ro-RO" dirty="0"/>
            <a:t> </a:t>
          </a:r>
          <a:r>
            <a:rPr lang="en-US" dirty="0" err="1"/>
            <a:t>decât</a:t>
          </a:r>
          <a:r>
            <a:rPr lang="en-US" dirty="0"/>
            <a:t> </a:t>
          </a:r>
          <a:r>
            <a:rPr lang="en-US" dirty="0" err="1"/>
            <a:t>cele</a:t>
          </a:r>
          <a:r>
            <a:rPr lang="en-US" dirty="0"/>
            <a:t> destinate </a:t>
          </a:r>
          <a:r>
            <a:rPr lang="en-US" dirty="0" err="1"/>
            <a:t>extracției</a:t>
          </a:r>
          <a:r>
            <a:rPr lang="en-US" dirty="0"/>
            <a:t> </a:t>
          </a:r>
          <a:r>
            <a:rPr lang="en-US" dirty="0" err="1"/>
            <a:t>mineralelor</a:t>
          </a:r>
          <a:r>
            <a:rPr lang="en-US" dirty="0"/>
            <a:t> utile),</a:t>
          </a:r>
        </a:p>
      </dgm:t>
    </dgm:pt>
    <dgm:pt modelId="{81EBAC90-4089-45BB-A7D6-BA6183402E12}" type="parTrans" cxnId="{1F154EAC-2E4E-4E77-8DCF-426100846D0C}">
      <dgm:prSet/>
      <dgm:spPr/>
      <dgm:t>
        <a:bodyPr/>
        <a:lstStyle/>
        <a:p>
          <a:endParaRPr lang="en-US"/>
        </a:p>
      </dgm:t>
    </dgm:pt>
    <dgm:pt modelId="{5B448E6A-1565-4761-843A-EBA0A472F7CC}" type="sibTrans" cxnId="{1F154EAC-2E4E-4E77-8DCF-426100846D0C}">
      <dgm:prSet/>
      <dgm:spPr/>
      <dgm:t>
        <a:bodyPr/>
        <a:lstStyle/>
        <a:p>
          <a:endParaRPr lang="en-US"/>
        </a:p>
      </dgm:t>
    </dgm:pt>
    <dgm:pt modelId="{C5A3DA7D-668B-442C-A3D4-B0F3576CF93D}">
      <dgm:prSet phldrT="[Text]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ro-RO" dirty="0"/>
            <a:t> P</a:t>
          </a:r>
          <a:r>
            <a:rPr lang="en-US" dirty="0" err="1"/>
            <a:t>oluarea</a:t>
          </a:r>
          <a:r>
            <a:rPr lang="en-US" dirty="0"/>
            <a:t> </a:t>
          </a:r>
          <a:r>
            <a:rPr lang="en-US" dirty="0" err="1"/>
            <a:t>mediului</a:t>
          </a:r>
          <a:r>
            <a:rPr lang="en-US" dirty="0"/>
            <a:t> (</a:t>
          </a:r>
          <a:r>
            <a:rPr lang="en-US" dirty="0" err="1"/>
            <a:t>emisiile</a:t>
          </a:r>
          <a:r>
            <a:rPr lang="en-US" dirty="0"/>
            <a:t> de </a:t>
          </a:r>
          <a:r>
            <a:rPr lang="en-US" dirty="0" err="1"/>
            <a:t>poluanți</a:t>
          </a:r>
          <a:r>
            <a:rPr lang="en-US" dirty="0"/>
            <a:t> </a:t>
          </a:r>
          <a:r>
            <a:rPr lang="en-US" dirty="0" err="1"/>
            <a:t>provenite</a:t>
          </a:r>
          <a:r>
            <a:rPr lang="en-US" dirty="0"/>
            <a:t> de la </a:t>
          </a:r>
          <a:r>
            <a:rPr lang="en-US" dirty="0" err="1"/>
            <a:t>sursele</a:t>
          </a:r>
          <a:r>
            <a:rPr lang="ro-RO" dirty="0"/>
            <a:t> </a:t>
          </a:r>
          <a:r>
            <a:rPr lang="en-US" dirty="0" err="1"/>
            <a:t>staționare</a:t>
          </a:r>
          <a:r>
            <a:rPr lang="en-US" dirty="0"/>
            <a:t>, </a:t>
          </a:r>
          <a:r>
            <a:rPr lang="en-US" dirty="0" err="1"/>
            <a:t>deversările</a:t>
          </a:r>
          <a:r>
            <a:rPr lang="en-US" dirty="0"/>
            <a:t> de </a:t>
          </a:r>
          <a:r>
            <a:rPr lang="en-US" dirty="0" err="1"/>
            <a:t>poluanți</a:t>
          </a:r>
          <a:r>
            <a:rPr lang="en-US" dirty="0"/>
            <a:t>, </a:t>
          </a:r>
          <a:r>
            <a:rPr lang="en-US" dirty="0" err="1"/>
            <a:t>depozitarea</a:t>
          </a:r>
          <a:r>
            <a:rPr lang="en-US" dirty="0"/>
            <a:t> </a:t>
          </a:r>
          <a:r>
            <a:rPr lang="en-US" dirty="0" err="1"/>
            <a:t>deșeurilor</a:t>
          </a:r>
          <a:r>
            <a:rPr lang="en-US" dirty="0"/>
            <a:t> de </a:t>
          </a:r>
          <a:r>
            <a:rPr lang="en-US" dirty="0" err="1"/>
            <a:t>producție</a:t>
          </a:r>
          <a:r>
            <a:rPr lang="en-US" dirty="0"/>
            <a:t>, </a:t>
          </a:r>
          <a:r>
            <a:rPr lang="en-US" dirty="0" err="1"/>
            <a:t>produsele</a:t>
          </a:r>
          <a:r>
            <a:rPr lang="en-US" dirty="0"/>
            <a:t> </a:t>
          </a:r>
          <a:r>
            <a:rPr lang="en-US" dirty="0" err="1"/>
            <a:t>poluante</a:t>
          </a:r>
          <a:r>
            <a:rPr lang="en-US" dirty="0"/>
            <a:t> definite ca</a:t>
          </a:r>
          <a:r>
            <a:rPr lang="ro-RO" dirty="0"/>
            <a:t> </a:t>
          </a:r>
          <a:r>
            <a:rPr lang="en-US" dirty="0" err="1"/>
            <a:t>taxe</a:t>
          </a:r>
          <a:r>
            <a:rPr lang="en-US" dirty="0"/>
            <a:t> </a:t>
          </a:r>
          <a:r>
            <a:rPr lang="en-US" dirty="0" err="1"/>
            <a:t>pentru</a:t>
          </a:r>
          <a:r>
            <a:rPr lang="en-US" dirty="0"/>
            <a:t> </a:t>
          </a:r>
          <a:r>
            <a:rPr lang="en-US" dirty="0" err="1"/>
            <a:t>punerea</a:t>
          </a:r>
          <a:r>
            <a:rPr lang="en-US" dirty="0"/>
            <a:t> </a:t>
          </a:r>
          <a:r>
            <a:rPr lang="en-US" dirty="0" err="1"/>
            <a:t>în</a:t>
          </a:r>
          <a:r>
            <a:rPr lang="en-US" dirty="0"/>
            <a:t> </a:t>
          </a:r>
          <a:r>
            <a:rPr lang="en-US" dirty="0" err="1"/>
            <a:t>circulație</a:t>
          </a:r>
          <a:r>
            <a:rPr lang="en-US" dirty="0"/>
            <a:t> (</a:t>
          </a:r>
          <a:r>
            <a:rPr lang="en-US" dirty="0" err="1"/>
            <a:t>plasarea</a:t>
          </a:r>
          <a:r>
            <a:rPr lang="en-US" dirty="0"/>
            <a:t> pe </a:t>
          </a:r>
          <a:r>
            <a:rPr lang="en-US" dirty="0" err="1"/>
            <a:t>piață</a:t>
          </a:r>
          <a:r>
            <a:rPr lang="en-US" dirty="0"/>
            <a:t>) a </a:t>
          </a:r>
          <a:r>
            <a:rPr lang="en-US" dirty="0" err="1"/>
            <a:t>mărfurilor</a:t>
          </a:r>
          <a:r>
            <a:rPr lang="en-US" dirty="0"/>
            <a:t> care, </a:t>
          </a:r>
          <a:r>
            <a:rPr lang="en-US" dirty="0" err="1"/>
            <a:t>în</a:t>
          </a:r>
          <a:r>
            <a:rPr lang="en-US" dirty="0"/>
            <a:t> </a:t>
          </a:r>
          <a:r>
            <a:rPr lang="en-US" dirty="0" err="1"/>
            <a:t>procesul</a:t>
          </a:r>
          <a:r>
            <a:rPr lang="en-US" dirty="0"/>
            <a:t> </a:t>
          </a:r>
          <a:r>
            <a:rPr lang="en-US" dirty="0" err="1"/>
            <a:t>utilizării</a:t>
          </a:r>
          <a:r>
            <a:rPr lang="en-US" dirty="0"/>
            <a:t>, </a:t>
          </a:r>
          <a:r>
            <a:rPr lang="en-US" dirty="0" err="1"/>
            <a:t>cauzează</a:t>
          </a:r>
          <a:r>
            <a:rPr lang="en-US" dirty="0"/>
            <a:t> </a:t>
          </a:r>
          <a:r>
            <a:rPr lang="en-US" dirty="0" err="1"/>
            <a:t>poluarea</a:t>
          </a:r>
          <a:r>
            <a:rPr lang="ro-RO" dirty="0"/>
            <a:t> </a:t>
          </a:r>
          <a:r>
            <a:rPr lang="en-US" dirty="0" err="1"/>
            <a:t>mediului</a:t>
          </a:r>
          <a:r>
            <a:rPr lang="en-US" dirty="0"/>
            <a:t>).</a:t>
          </a:r>
        </a:p>
      </dgm:t>
    </dgm:pt>
    <dgm:pt modelId="{48FD0294-4F0D-495A-8B2E-0C19EA25D52E}" type="parTrans" cxnId="{4201A951-77D9-4ABF-88B6-655E35CBBA40}">
      <dgm:prSet/>
      <dgm:spPr/>
      <dgm:t>
        <a:bodyPr/>
        <a:lstStyle/>
        <a:p>
          <a:endParaRPr lang="en-US"/>
        </a:p>
      </dgm:t>
    </dgm:pt>
    <dgm:pt modelId="{F296DC3D-84FF-4DE6-A5C0-D1B735A1F8F4}" type="sibTrans" cxnId="{4201A951-77D9-4ABF-88B6-655E35CBBA40}">
      <dgm:prSet/>
      <dgm:spPr/>
      <dgm:t>
        <a:bodyPr/>
        <a:lstStyle/>
        <a:p>
          <a:endParaRPr lang="en-US"/>
        </a:p>
      </dgm:t>
    </dgm:pt>
    <dgm:pt modelId="{8D75278F-5672-4FA1-9F44-CE9301DFAB14}" type="pres">
      <dgm:prSet presAssocID="{1B803531-FF68-4B68-A66E-0EF2E4C07C6B}" presName="linear" presStyleCnt="0">
        <dgm:presLayoutVars>
          <dgm:animLvl val="lvl"/>
          <dgm:resizeHandles val="exact"/>
        </dgm:presLayoutVars>
      </dgm:prSet>
      <dgm:spPr/>
    </dgm:pt>
    <dgm:pt modelId="{89FF76E2-CF63-4FD0-9F59-0AB0947AEB87}" type="pres">
      <dgm:prSet presAssocID="{022E94AD-1528-40E4-B3B6-BA3B2C6239E8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8CA03C9-48AD-434A-A9DF-DBF1B8CDD28B}" type="pres">
      <dgm:prSet presAssocID="{022E94AD-1528-40E4-B3B6-BA3B2C6239E8}" presName="childText" presStyleLbl="revTx" presStyleIdx="0" presStyleCnt="3">
        <dgm:presLayoutVars>
          <dgm:bulletEnabled val="1"/>
        </dgm:presLayoutVars>
      </dgm:prSet>
      <dgm:spPr/>
    </dgm:pt>
    <dgm:pt modelId="{AEAE5CD5-2E9C-41A7-9495-8B61CEBB3742}" type="pres">
      <dgm:prSet presAssocID="{F65B5D0E-1CF7-4092-A607-BFAE4154B1D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9A79308-B044-44CE-B1D8-DA16843B4C5E}" type="pres">
      <dgm:prSet presAssocID="{F65B5D0E-1CF7-4092-A607-BFAE4154B1D2}" presName="childText" presStyleLbl="revTx" presStyleIdx="1" presStyleCnt="3">
        <dgm:presLayoutVars>
          <dgm:bulletEnabled val="1"/>
        </dgm:presLayoutVars>
      </dgm:prSet>
      <dgm:spPr/>
    </dgm:pt>
    <dgm:pt modelId="{D9F438D3-6DA0-43D9-9636-A0AA05B5A676}" type="pres">
      <dgm:prSet presAssocID="{73687DA6-1F85-4CB2-87FC-9177A046D17C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CBF686B8-5CA4-42DF-8CC5-4DC2F7FE3463}" type="pres">
      <dgm:prSet presAssocID="{73687DA6-1F85-4CB2-87FC-9177A046D17C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CC17EE03-1257-46CD-A961-7BDB7C570F45}" type="presOf" srcId="{022E94AD-1528-40E4-B3B6-BA3B2C6239E8}" destId="{89FF76E2-CF63-4FD0-9F59-0AB0947AEB87}" srcOrd="0" destOrd="0" presId="urn:microsoft.com/office/officeart/2005/8/layout/vList2"/>
    <dgm:cxn modelId="{95DBA71E-E5A5-41AC-8DAE-259EB91818A9}" srcId="{73687DA6-1F85-4CB2-87FC-9177A046D17C}" destId="{631FED3D-E1F6-4DF6-A759-D4E6F3B76E69}" srcOrd="0" destOrd="0" parTransId="{4F64758B-F730-4B27-A671-0B9BEB9A3718}" sibTransId="{B7661DCD-A530-4048-9066-EBC32BABD89C}"/>
    <dgm:cxn modelId="{1D52B81E-5616-4628-96BA-A87891132FF3}" type="presOf" srcId="{73687DA6-1F85-4CB2-87FC-9177A046D17C}" destId="{D9F438D3-6DA0-43D9-9636-A0AA05B5A676}" srcOrd="0" destOrd="0" presId="urn:microsoft.com/office/officeart/2005/8/layout/vList2"/>
    <dgm:cxn modelId="{29CFFA20-CCA7-43B7-969F-406B44D1CE21}" type="presOf" srcId="{C5A3DA7D-668B-442C-A3D4-B0F3576CF93D}" destId="{18CA03C9-48AD-434A-A9DF-DBF1B8CDD28B}" srcOrd="0" destOrd="2" presId="urn:microsoft.com/office/officeart/2005/8/layout/vList2"/>
    <dgm:cxn modelId="{90418022-6805-42AE-A15A-6F59369D3CCB}" type="presOf" srcId="{00329A6D-620C-4239-8824-E754F880E46E}" destId="{E9A79308-B044-44CE-B1D8-DA16843B4C5E}" srcOrd="0" destOrd="2" presId="urn:microsoft.com/office/officeart/2005/8/layout/vList2"/>
    <dgm:cxn modelId="{E169FD2A-5711-4AC2-A1AC-0F7243775EDB}" srcId="{F65B5D0E-1CF7-4092-A607-BFAE4154B1D2}" destId="{3FB9F3A7-0C75-4252-8A31-6F7028659B67}" srcOrd="3" destOrd="0" parTransId="{406080C7-0D35-4F4F-9CCE-C0507ACA2EDB}" sibTransId="{B4980D31-382B-44FB-B970-DAF861361B94}"/>
    <dgm:cxn modelId="{C0D6702D-5418-4A49-9392-4B8D85D0DC2A}" type="presOf" srcId="{1B803531-FF68-4B68-A66E-0EF2E4C07C6B}" destId="{8D75278F-5672-4FA1-9F44-CE9301DFAB14}" srcOrd="0" destOrd="0" presId="urn:microsoft.com/office/officeart/2005/8/layout/vList2"/>
    <dgm:cxn modelId="{C8A3F52E-83ED-4165-83B6-6EE5B3ECEDDB}" srcId="{1B803531-FF68-4B68-A66E-0EF2E4C07C6B}" destId="{73687DA6-1F85-4CB2-87FC-9177A046D17C}" srcOrd="2" destOrd="0" parTransId="{3932101B-A1CA-4BE2-9F17-7370FF5EC9EF}" sibTransId="{3E8EDEFA-33B7-4DF8-9F86-BAFF05B752A6}"/>
    <dgm:cxn modelId="{FB6DB436-0C9B-4583-B0B7-98ACEA44FDEF}" type="presOf" srcId="{F65B5D0E-1CF7-4092-A607-BFAE4154B1D2}" destId="{AEAE5CD5-2E9C-41A7-9495-8B61CEBB3742}" srcOrd="0" destOrd="0" presId="urn:microsoft.com/office/officeart/2005/8/layout/vList2"/>
    <dgm:cxn modelId="{0AD0B263-DB35-4844-84E7-88707EF05B9F}" srcId="{F65B5D0E-1CF7-4092-A607-BFAE4154B1D2}" destId="{31C95716-B3A4-44DE-B28D-ADD316DEDECC}" srcOrd="4" destOrd="0" parTransId="{9D5E14C2-8FEF-4147-BE3E-BBA5565C602C}" sibTransId="{EE8A9699-ABC7-4C3E-AF82-5C6E8EE4FC51}"/>
    <dgm:cxn modelId="{5ED29865-D4BF-409F-9007-1A38F9347EB9}" type="presOf" srcId="{3FB9F3A7-0C75-4252-8A31-6F7028659B67}" destId="{E9A79308-B044-44CE-B1D8-DA16843B4C5E}" srcOrd="0" destOrd="3" presId="urn:microsoft.com/office/officeart/2005/8/layout/vList2"/>
    <dgm:cxn modelId="{0280CA6E-22EC-49E0-9FC1-CEAC5094C679}" srcId="{022E94AD-1528-40E4-B3B6-BA3B2C6239E8}" destId="{A5A8E786-2BC9-4854-89A0-D58E5580CEF2}" srcOrd="0" destOrd="0" parTransId="{AA815137-24A9-4FCE-A067-6ABC226D495A}" sibTransId="{2AD56366-0898-490D-B7D2-D3EA2C06B386}"/>
    <dgm:cxn modelId="{4201A951-77D9-4ABF-88B6-655E35CBBA40}" srcId="{022E94AD-1528-40E4-B3B6-BA3B2C6239E8}" destId="{C5A3DA7D-668B-442C-A3D4-B0F3576CF93D}" srcOrd="2" destOrd="0" parTransId="{48FD0294-4F0D-495A-8B2E-0C19EA25D52E}" sibTransId="{F296DC3D-84FF-4DE6-A5C0-D1B735A1F8F4}"/>
    <dgm:cxn modelId="{D656F874-9F3B-4E1F-A07B-2928ACD43FA2}" type="presOf" srcId="{54F60593-D49F-4C17-93D6-E34CD76269BB}" destId="{E9A79308-B044-44CE-B1D8-DA16843B4C5E}" srcOrd="0" destOrd="0" presId="urn:microsoft.com/office/officeart/2005/8/layout/vList2"/>
    <dgm:cxn modelId="{938A7456-92CD-4D73-B6FC-A7E278234FE2}" type="presOf" srcId="{6C0DC743-2D5F-460E-B979-F95F337E81A9}" destId="{18CA03C9-48AD-434A-A9DF-DBF1B8CDD28B}" srcOrd="0" destOrd="1" presId="urn:microsoft.com/office/officeart/2005/8/layout/vList2"/>
    <dgm:cxn modelId="{13ACA27E-6DAA-4518-BFE9-3BA61AF1096A}" type="presOf" srcId="{B7DC4058-EE6D-471A-8978-21270BA65C1F}" destId="{E9A79308-B044-44CE-B1D8-DA16843B4C5E}" srcOrd="0" destOrd="1" presId="urn:microsoft.com/office/officeart/2005/8/layout/vList2"/>
    <dgm:cxn modelId="{68DC6D7F-46D2-4B83-B1AC-792E541852E8}" srcId="{F65B5D0E-1CF7-4092-A607-BFAE4154B1D2}" destId="{B7DC4058-EE6D-471A-8978-21270BA65C1F}" srcOrd="1" destOrd="0" parTransId="{934C41F0-18D1-4150-AB0C-1A6CB6CFB57E}" sibTransId="{7FC6F39D-469C-4A18-AD9E-15FFC6D569E4}"/>
    <dgm:cxn modelId="{EA10888B-AE5F-4CA3-8E33-CFDA546E2D24}" srcId="{F65B5D0E-1CF7-4092-A607-BFAE4154B1D2}" destId="{00329A6D-620C-4239-8824-E754F880E46E}" srcOrd="2" destOrd="0" parTransId="{0E363707-C602-4CAE-9E49-F0C830404ABF}" sibTransId="{B7E28DBF-467F-485C-AA62-ACEBFBBBE986}"/>
    <dgm:cxn modelId="{2768998C-9D2D-431C-8BEB-8874AA39DC0D}" type="presOf" srcId="{31C95716-B3A4-44DE-B28D-ADD316DEDECC}" destId="{E9A79308-B044-44CE-B1D8-DA16843B4C5E}" srcOrd="0" destOrd="4" presId="urn:microsoft.com/office/officeart/2005/8/layout/vList2"/>
    <dgm:cxn modelId="{4039A19B-0269-45B9-8EC4-76F93C22C6DD}" srcId="{1B803531-FF68-4B68-A66E-0EF2E4C07C6B}" destId="{F65B5D0E-1CF7-4092-A607-BFAE4154B1D2}" srcOrd="1" destOrd="0" parTransId="{21C168B0-2950-4B17-8CE3-1B0528108800}" sibTransId="{5ECD45D4-7F3D-49E1-AF10-EAF163D34951}"/>
    <dgm:cxn modelId="{3A6356A4-17DE-48CA-B6CD-58B1B15AF8B6}" srcId="{F65B5D0E-1CF7-4092-A607-BFAE4154B1D2}" destId="{54F60593-D49F-4C17-93D6-E34CD76269BB}" srcOrd="0" destOrd="0" parTransId="{FFEAC674-E48C-4C25-AB76-F2A51FF18001}" sibTransId="{9AE5DFE4-B419-4E9D-9E9E-9C0AD7C3FCB2}"/>
    <dgm:cxn modelId="{1F154EAC-2E4E-4E77-8DCF-426100846D0C}" srcId="{022E94AD-1528-40E4-B3B6-BA3B2C6239E8}" destId="{6C0DC743-2D5F-460E-B979-F95F337E81A9}" srcOrd="1" destOrd="0" parTransId="{81EBAC90-4089-45BB-A7D6-BA6183402E12}" sibTransId="{5B448E6A-1565-4761-843A-EBA0A472F7CC}"/>
    <dgm:cxn modelId="{4EA808DC-ADFF-4C50-9894-6E9E29193031}" srcId="{1B803531-FF68-4B68-A66E-0EF2E4C07C6B}" destId="{022E94AD-1528-40E4-B3B6-BA3B2C6239E8}" srcOrd="0" destOrd="0" parTransId="{E74414A6-A82C-46D7-9C60-E7899C990379}" sibTransId="{327A21AB-19B6-4981-A171-B40D4D5ABE9F}"/>
    <dgm:cxn modelId="{998D84E9-AD07-4497-AF36-553CCD7465FC}" type="presOf" srcId="{631FED3D-E1F6-4DF6-A759-D4E6F3B76E69}" destId="{CBF686B8-5CA4-42DF-8CC5-4DC2F7FE3463}" srcOrd="0" destOrd="0" presId="urn:microsoft.com/office/officeart/2005/8/layout/vList2"/>
    <dgm:cxn modelId="{6B9905F2-487E-4B8A-8AA8-FEEB3F1B0CA8}" type="presOf" srcId="{A5A8E786-2BC9-4854-89A0-D58E5580CEF2}" destId="{18CA03C9-48AD-434A-A9DF-DBF1B8CDD28B}" srcOrd="0" destOrd="0" presId="urn:microsoft.com/office/officeart/2005/8/layout/vList2"/>
    <dgm:cxn modelId="{01EC006E-DF65-4A9D-A79C-A79B92A7993E}" type="presParOf" srcId="{8D75278F-5672-4FA1-9F44-CE9301DFAB14}" destId="{89FF76E2-CF63-4FD0-9F59-0AB0947AEB87}" srcOrd="0" destOrd="0" presId="urn:microsoft.com/office/officeart/2005/8/layout/vList2"/>
    <dgm:cxn modelId="{88824B3E-B823-4F91-88CD-1FAAA886C0E7}" type="presParOf" srcId="{8D75278F-5672-4FA1-9F44-CE9301DFAB14}" destId="{18CA03C9-48AD-434A-A9DF-DBF1B8CDD28B}" srcOrd="1" destOrd="0" presId="urn:microsoft.com/office/officeart/2005/8/layout/vList2"/>
    <dgm:cxn modelId="{575C057E-03EF-4090-8AB5-F346D7AD6E16}" type="presParOf" srcId="{8D75278F-5672-4FA1-9F44-CE9301DFAB14}" destId="{AEAE5CD5-2E9C-41A7-9495-8B61CEBB3742}" srcOrd="2" destOrd="0" presId="urn:microsoft.com/office/officeart/2005/8/layout/vList2"/>
    <dgm:cxn modelId="{1C522F7C-071F-4CEE-8FC2-AFC83A2809DC}" type="presParOf" srcId="{8D75278F-5672-4FA1-9F44-CE9301DFAB14}" destId="{E9A79308-B044-44CE-B1D8-DA16843B4C5E}" srcOrd="3" destOrd="0" presId="urn:microsoft.com/office/officeart/2005/8/layout/vList2"/>
    <dgm:cxn modelId="{DF3ACFFE-5C0C-4891-A040-2DE21FE91B88}" type="presParOf" srcId="{8D75278F-5672-4FA1-9F44-CE9301DFAB14}" destId="{D9F438D3-6DA0-43D9-9636-A0AA05B5A676}" srcOrd="4" destOrd="0" presId="urn:microsoft.com/office/officeart/2005/8/layout/vList2"/>
    <dgm:cxn modelId="{36424D9F-E501-4114-BE60-23C404FF0EF7}" type="presParOf" srcId="{8D75278F-5672-4FA1-9F44-CE9301DFAB14}" destId="{CBF686B8-5CA4-42DF-8CC5-4DC2F7FE3463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66F764-2055-4458-AC19-4278935FA695}">
      <dsp:nvSpPr>
        <dsp:cNvPr id="0" name=""/>
        <dsp:cNvSpPr/>
      </dsp:nvSpPr>
      <dsp:spPr>
        <a:xfrm>
          <a:off x="4287167" y="2049692"/>
          <a:ext cx="2605248" cy="2253645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 err="1">
              <a:latin typeface="Arial" panose="020B0604020202020204" pitchFamily="34" charset="0"/>
              <a:cs typeface="Arial" panose="020B0604020202020204" pitchFamily="34" charset="0"/>
            </a:rPr>
            <a:t>Economie</a:t>
          </a:r>
          <a:r>
            <a:rPr lang="en-US" sz="1100" kern="1200" dirty="0">
              <a:latin typeface="Arial" panose="020B0604020202020204" pitchFamily="34" charset="0"/>
              <a:cs typeface="Arial" panose="020B0604020202020204" pitchFamily="34" charset="0"/>
            </a:rPr>
            <a:t> Verde</a:t>
          </a:r>
        </a:p>
      </dsp:txBody>
      <dsp:txXfrm>
        <a:off x="4718893" y="2423153"/>
        <a:ext cx="1741796" cy="1506723"/>
      </dsp:txXfrm>
    </dsp:sp>
    <dsp:sp modelId="{3A3F6419-FAF4-4F63-B4D3-86D75F697CCC}">
      <dsp:nvSpPr>
        <dsp:cNvPr id="0" name=""/>
        <dsp:cNvSpPr/>
      </dsp:nvSpPr>
      <dsp:spPr>
        <a:xfrm>
          <a:off x="5918553" y="971475"/>
          <a:ext cx="982952" cy="846943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EAD54E-22FB-4707-8D04-477CBCCAE280}">
      <dsp:nvSpPr>
        <dsp:cNvPr id="0" name=""/>
        <dsp:cNvSpPr/>
      </dsp:nvSpPr>
      <dsp:spPr>
        <a:xfrm>
          <a:off x="4527148" y="0"/>
          <a:ext cx="2134982" cy="1847010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Energie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regenerabilă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solară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eoliană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 etc.);</a:t>
          </a:r>
          <a:endParaRPr lang="en-US" sz="1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880960" y="306089"/>
        <a:ext cx="1427358" cy="1234832"/>
      </dsp:txXfrm>
    </dsp:sp>
    <dsp:sp modelId="{A960FE69-099B-4FD0-8357-2D5BF2C52B7A}">
      <dsp:nvSpPr>
        <dsp:cNvPr id="0" name=""/>
        <dsp:cNvSpPr/>
      </dsp:nvSpPr>
      <dsp:spPr>
        <a:xfrm>
          <a:off x="7065735" y="2554809"/>
          <a:ext cx="982952" cy="846943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852661-EC19-4D49-8B87-595AE844487B}">
      <dsp:nvSpPr>
        <dsp:cNvPr id="0" name=""/>
        <dsp:cNvSpPr/>
      </dsp:nvSpPr>
      <dsp:spPr>
        <a:xfrm>
          <a:off x="6485175" y="1136035"/>
          <a:ext cx="2134982" cy="1847010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Managementul deşeurilor (reciclare, depozitare etc.);</a:t>
          </a:r>
          <a:endParaRPr lang="en-US" sz="1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838987" y="1442124"/>
        <a:ext cx="1427358" cy="1234832"/>
      </dsp:txXfrm>
    </dsp:sp>
    <dsp:sp modelId="{4C055476-1303-4BF6-807C-C6E816CBDB4E}">
      <dsp:nvSpPr>
        <dsp:cNvPr id="0" name=""/>
        <dsp:cNvSpPr/>
      </dsp:nvSpPr>
      <dsp:spPr>
        <a:xfrm>
          <a:off x="6268829" y="4342095"/>
          <a:ext cx="982952" cy="846943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87F463-1344-46F1-80E4-629D2177C6FF}">
      <dsp:nvSpPr>
        <dsp:cNvPr id="0" name=""/>
        <dsp:cNvSpPr/>
      </dsp:nvSpPr>
      <dsp:spPr>
        <a:xfrm>
          <a:off x="6485175" y="3369349"/>
          <a:ext cx="2134982" cy="1847010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Managementul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teritorial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agricultura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organică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împăduriri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 la 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nivel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 urban-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parcuri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, etc.).</a:t>
          </a:r>
          <a:endParaRPr lang="en-US" sz="1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838987" y="3675438"/>
        <a:ext cx="1427358" cy="1234832"/>
      </dsp:txXfrm>
    </dsp:sp>
    <dsp:sp modelId="{597414C2-8E74-4057-8828-B27EF0D37A65}">
      <dsp:nvSpPr>
        <dsp:cNvPr id="0" name=""/>
        <dsp:cNvSpPr/>
      </dsp:nvSpPr>
      <dsp:spPr>
        <a:xfrm>
          <a:off x="4292015" y="4527622"/>
          <a:ext cx="982952" cy="846943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6701F9-0C3A-4F9B-8AF1-CAE5CB154EDB}">
      <dsp:nvSpPr>
        <dsp:cNvPr id="0" name=""/>
        <dsp:cNvSpPr/>
      </dsp:nvSpPr>
      <dsp:spPr>
        <a:xfrm>
          <a:off x="4527148" y="4506655"/>
          <a:ext cx="2134982" cy="1847010"/>
        </a:xfrm>
        <a:prstGeom prst="hexagon">
          <a:avLst>
            <a:gd name="adj" fmla="val 2857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Managementul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apei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epurarea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apelor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sisteme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 de 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colectare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 a 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apei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 de 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ploaie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 etc.);</a:t>
          </a:r>
          <a:endParaRPr lang="en-US" sz="1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880960" y="4812744"/>
        <a:ext cx="1427358" cy="1234832"/>
      </dsp:txXfrm>
    </dsp:sp>
    <dsp:sp modelId="{899E823F-3DD6-4033-A1C7-17C23116B6BB}">
      <dsp:nvSpPr>
        <dsp:cNvPr id="0" name=""/>
        <dsp:cNvSpPr/>
      </dsp:nvSpPr>
      <dsp:spPr>
        <a:xfrm>
          <a:off x="3126047" y="2944924"/>
          <a:ext cx="982952" cy="846943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8181DC-3C15-4C7E-A06D-B542C427B2E7}">
      <dsp:nvSpPr>
        <dsp:cNvPr id="0" name=""/>
        <dsp:cNvSpPr/>
      </dsp:nvSpPr>
      <dsp:spPr>
        <a:xfrm>
          <a:off x="2560031" y="3370619"/>
          <a:ext cx="2134982" cy="1847010"/>
        </a:xfrm>
        <a:prstGeom prst="hexagon">
          <a:avLst>
            <a:gd name="adj" fmla="val 2857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Combustibili alternativi (vehicule electrice, hibride sau combustbili alternativi);</a:t>
          </a:r>
          <a:endParaRPr lang="en-US" sz="1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13843" y="3676708"/>
        <a:ext cx="1427358" cy="1234832"/>
      </dsp:txXfrm>
    </dsp:sp>
    <dsp:sp modelId="{78B35C5F-9475-4683-8E2C-93177CFB1829}">
      <dsp:nvSpPr>
        <dsp:cNvPr id="0" name=""/>
        <dsp:cNvSpPr/>
      </dsp:nvSpPr>
      <dsp:spPr>
        <a:xfrm>
          <a:off x="2560031" y="1133494"/>
          <a:ext cx="2134982" cy="1847010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Construcţii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 "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verzi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" (ex. </a:t>
          </a:r>
          <a:r>
            <a:rPr lang="en-US" sz="1100" b="0" i="0" kern="1200" dirty="0" err="1">
              <a:latin typeface="Arial" panose="020B0604020202020204" pitchFamily="34" charset="0"/>
              <a:cs typeface="Arial" panose="020B0604020202020204" pitchFamily="34" charset="0"/>
            </a:rPr>
            <a:t>construcţii</a:t>
          </a:r>
          <a:r>
            <a:rPr lang="en-US" sz="1100" b="0" i="0" kern="1200" dirty="0">
              <a:latin typeface="Arial" panose="020B0604020202020204" pitchFamily="34" charset="0"/>
              <a:cs typeface="Arial" panose="020B0604020202020204" pitchFamily="34" charset="0"/>
            </a:rPr>
            <a:t> LEED - Leadership in Energy and Environmental Design)</a:t>
          </a:r>
          <a:endParaRPr lang="en-US" sz="1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13843" y="1439583"/>
        <a:ext cx="1427358" cy="12348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0687FD-A060-4754-9ED4-E7086FD261FF}">
      <dsp:nvSpPr>
        <dsp:cNvPr id="0" name=""/>
        <dsp:cNvSpPr/>
      </dsp:nvSpPr>
      <dsp:spPr>
        <a:xfrm>
          <a:off x="0" y="534431"/>
          <a:ext cx="8770571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3400" b="0" i="0" kern="1200" baseline="0" dirty="0">
              <a:latin typeface="Arial" panose="020B0604020202020204" pitchFamily="34" charset="0"/>
              <a:cs typeface="Arial" panose="020B0604020202020204" pitchFamily="34" charset="0"/>
            </a:rPr>
            <a:t>M</a:t>
          </a:r>
          <a:r>
            <a:rPr lang="es-ES" sz="3400" b="0" i="0" kern="1200" baseline="0" dirty="0">
              <a:latin typeface="Arial" panose="020B0604020202020204" pitchFamily="34" charset="0"/>
              <a:cs typeface="Arial" panose="020B0604020202020204" pitchFamily="34" charset="0"/>
            </a:rPr>
            <a:t>otor de </a:t>
          </a:r>
          <a:r>
            <a:rPr lang="es-ES" sz="3400" b="0" i="0" kern="1200" baseline="0" dirty="0" err="1">
              <a:latin typeface="Arial" panose="020B0604020202020204" pitchFamily="34" charset="0"/>
              <a:cs typeface="Arial" panose="020B0604020202020204" pitchFamily="34" charset="0"/>
            </a:rPr>
            <a:t>creștere</a:t>
          </a:r>
          <a:r>
            <a:rPr lang="es-ES" sz="3400" b="0" i="0" kern="1200" baseline="0" dirty="0">
              <a:latin typeface="Arial" panose="020B0604020202020204" pitchFamily="34" charset="0"/>
              <a:cs typeface="Arial" panose="020B0604020202020204" pitchFamily="34" charset="0"/>
            </a:rPr>
            <a:t>, </a:t>
          </a:r>
          <a:endParaRPr lang="en-US" sz="3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838" y="573269"/>
        <a:ext cx="8692895" cy="717924"/>
      </dsp:txXfrm>
    </dsp:sp>
    <dsp:sp modelId="{0DD404A5-3B7C-47C9-AC4D-5C926C747EA7}">
      <dsp:nvSpPr>
        <dsp:cNvPr id="0" name=""/>
        <dsp:cNvSpPr/>
      </dsp:nvSpPr>
      <dsp:spPr>
        <a:xfrm>
          <a:off x="0" y="1427951"/>
          <a:ext cx="8770571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3400" b="0" kern="1200" baseline="0">
              <a:latin typeface="Arial" panose="020B0604020202020204" pitchFamily="34" charset="0"/>
              <a:cs typeface="Arial" panose="020B0604020202020204" pitchFamily="34" charset="0"/>
            </a:rPr>
            <a:t>G</a:t>
          </a:r>
          <a:r>
            <a:rPr lang="es-ES" sz="3400" b="0" i="0" kern="1200" baseline="0">
              <a:latin typeface="Arial" panose="020B0604020202020204" pitchFamily="34" charset="0"/>
              <a:cs typeface="Arial" panose="020B0604020202020204" pitchFamily="34" charset="0"/>
            </a:rPr>
            <a:t>enerator de locuri de muncă decente</a:t>
          </a:r>
          <a:r>
            <a:rPr lang="ro-RO" sz="3400" b="0" i="0" kern="1200" baseline="0">
              <a:latin typeface="Arial" panose="020B0604020202020204" pitchFamily="34" charset="0"/>
              <a:cs typeface="Arial" panose="020B0604020202020204" pitchFamily="34" charset="0"/>
            </a:rPr>
            <a:t>,</a:t>
          </a:r>
          <a:endParaRPr lang="en-US" sz="34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838" y="1466789"/>
        <a:ext cx="8692895" cy="717924"/>
      </dsp:txXfrm>
    </dsp:sp>
    <dsp:sp modelId="{34936A5F-B294-4ED7-B83D-3D53524B2945}">
      <dsp:nvSpPr>
        <dsp:cNvPr id="0" name=""/>
        <dsp:cNvSpPr/>
      </dsp:nvSpPr>
      <dsp:spPr>
        <a:xfrm>
          <a:off x="0" y="2321472"/>
          <a:ext cx="8770571" cy="79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3400" b="0" kern="1200" baseline="0">
              <a:latin typeface="Arial" panose="020B0604020202020204" pitchFamily="34" charset="0"/>
              <a:cs typeface="Arial" panose="020B0604020202020204" pitchFamily="34" charset="0"/>
            </a:rPr>
            <a:t>O</a:t>
          </a:r>
          <a:r>
            <a:rPr lang="es-ES" sz="3400" b="0" i="0" kern="1200" baseline="0">
              <a:latin typeface="Arial" panose="020B0604020202020204" pitchFamily="34" charset="0"/>
              <a:cs typeface="Arial" panose="020B0604020202020204" pitchFamily="34" charset="0"/>
            </a:rPr>
            <a:t> strategie</a:t>
          </a:r>
          <a:r>
            <a:rPr lang="ro-RO" sz="3400" b="0" i="0" kern="1200" baseline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400" b="0" i="0" kern="1200" baseline="0">
              <a:latin typeface="Arial" panose="020B0604020202020204" pitchFamily="34" charset="0"/>
              <a:cs typeface="Arial" panose="020B0604020202020204" pitchFamily="34" charset="0"/>
            </a:rPr>
            <a:t>vitală pentru eliminarea sărăciei.</a:t>
          </a:r>
          <a:endParaRPr lang="en-US" sz="34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838" y="2360310"/>
        <a:ext cx="8692895" cy="7179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7E3A3A-1447-4498-8D0F-A1C7B560319C}">
      <dsp:nvSpPr>
        <dsp:cNvPr id="0" name=""/>
        <dsp:cNvSpPr/>
      </dsp:nvSpPr>
      <dsp:spPr>
        <a:xfrm>
          <a:off x="0" y="177746"/>
          <a:ext cx="7340048" cy="4410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300" b="0" kern="1200" baseline="0" dirty="0"/>
            <a:t>D</a:t>
          </a:r>
          <a:r>
            <a:rPr lang="en-US" sz="1300" b="0" kern="1200" baseline="0" dirty="0" err="1"/>
            <a:t>ezvoltare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economică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în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armonie</a:t>
          </a:r>
          <a:r>
            <a:rPr lang="en-US" sz="1300" b="0" kern="1200" baseline="0" dirty="0"/>
            <a:t> cu </a:t>
          </a:r>
          <a:r>
            <a:rPr lang="en-US" sz="1300" b="0" kern="1200" baseline="0" dirty="0" err="1"/>
            <a:t>mediul</a:t>
          </a:r>
          <a:r>
            <a:rPr lang="en-US" sz="1300" b="0" kern="1200" baseline="0" dirty="0"/>
            <a:t>;</a:t>
          </a:r>
          <a:endParaRPr lang="en-US" sz="1300" kern="1200" dirty="0"/>
        </a:p>
      </dsp:txBody>
      <dsp:txXfrm>
        <a:off x="21532" y="199278"/>
        <a:ext cx="7296984" cy="398026"/>
      </dsp:txXfrm>
    </dsp:sp>
    <dsp:sp modelId="{605C79E2-891F-40E3-BD72-A2578943C0EE}">
      <dsp:nvSpPr>
        <dsp:cNvPr id="0" name=""/>
        <dsp:cNvSpPr/>
      </dsp:nvSpPr>
      <dsp:spPr>
        <a:xfrm>
          <a:off x="0" y="656276"/>
          <a:ext cx="7340048" cy="4410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300" b="0" kern="1200" baseline="0" dirty="0"/>
            <a:t>F</a:t>
          </a:r>
          <a:r>
            <a:rPr lang="en-US" sz="1300" b="0" kern="1200" baseline="0" dirty="0" err="1"/>
            <a:t>acilitarea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serviciilor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și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mărfurilor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mai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prietenoase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mediului</a:t>
          </a:r>
          <a:r>
            <a:rPr lang="en-US" sz="1300" b="0" kern="1200" baseline="0" dirty="0"/>
            <a:t>, </a:t>
          </a:r>
          <a:r>
            <a:rPr lang="en-US" sz="1300" b="0" kern="1200" baseline="0" dirty="0" err="1"/>
            <a:t>eficiente</a:t>
          </a:r>
          <a:r>
            <a:rPr lang="en-US" sz="1300" b="0" kern="1200" baseline="0" dirty="0"/>
            <a:t> energetic etc.;</a:t>
          </a:r>
          <a:endParaRPr lang="en-US" sz="1300" kern="1200" dirty="0"/>
        </a:p>
      </dsp:txBody>
      <dsp:txXfrm>
        <a:off x="21532" y="677808"/>
        <a:ext cx="7296984" cy="398026"/>
      </dsp:txXfrm>
    </dsp:sp>
    <dsp:sp modelId="{8894599F-3E3A-4354-AAB5-D77D51B54E41}">
      <dsp:nvSpPr>
        <dsp:cNvPr id="0" name=""/>
        <dsp:cNvSpPr/>
      </dsp:nvSpPr>
      <dsp:spPr>
        <a:xfrm>
          <a:off x="0" y="1134806"/>
          <a:ext cx="7340048" cy="4410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300" b="0" kern="1200" baseline="0" dirty="0"/>
            <a:t>P</a:t>
          </a:r>
          <a:r>
            <a:rPr lang="en-US" sz="1300" b="0" kern="1200" baseline="0" dirty="0" err="1"/>
            <a:t>romovarea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imaginii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țării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și</a:t>
          </a:r>
          <a:r>
            <a:rPr lang="en-US" sz="1300" b="0" kern="1200" baseline="0" dirty="0"/>
            <a:t>/</a:t>
          </a:r>
          <a:r>
            <a:rPr lang="en-US" sz="1300" b="0" kern="1200" baseline="0" dirty="0" err="1"/>
            <a:t>sau</a:t>
          </a:r>
          <a:r>
            <a:rPr lang="en-US" sz="1300" b="0" kern="1200" baseline="0" dirty="0"/>
            <a:t> a </a:t>
          </a:r>
          <a:r>
            <a:rPr lang="en-US" sz="1300" b="0" kern="1200" baseline="0" dirty="0" err="1"/>
            <a:t>companiilor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și</a:t>
          </a:r>
          <a:r>
            <a:rPr lang="en-US" sz="1300" b="0" kern="1200" baseline="0" dirty="0"/>
            <a:t> a </a:t>
          </a:r>
          <a:r>
            <a:rPr lang="en-US" sz="1300" b="0" kern="1200" baseline="0" dirty="0" err="1"/>
            <a:t>produselor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autohtone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peste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hotare</a:t>
          </a:r>
          <a:r>
            <a:rPr lang="en-US" sz="1300" b="0" kern="1200" baseline="0" dirty="0"/>
            <a:t>;</a:t>
          </a:r>
          <a:endParaRPr lang="en-US" sz="1300" kern="1200" dirty="0"/>
        </a:p>
      </dsp:txBody>
      <dsp:txXfrm>
        <a:off x="21532" y="1156338"/>
        <a:ext cx="7296984" cy="398026"/>
      </dsp:txXfrm>
    </dsp:sp>
    <dsp:sp modelId="{A295CE4C-9737-4ABA-B072-5FDE5964F8B1}">
      <dsp:nvSpPr>
        <dsp:cNvPr id="0" name=""/>
        <dsp:cNvSpPr/>
      </dsp:nvSpPr>
      <dsp:spPr>
        <a:xfrm>
          <a:off x="0" y="1613336"/>
          <a:ext cx="7340048" cy="4410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300" b="0" kern="1200" baseline="0" dirty="0"/>
            <a:t>Î</a:t>
          </a:r>
          <a:r>
            <a:rPr lang="en-US" sz="1300" b="0" kern="1200" baseline="0" dirty="0" err="1"/>
            <a:t>mbunătățirea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stării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componentelor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mediului</a:t>
          </a:r>
          <a:r>
            <a:rPr lang="en-US" sz="1300" b="0" kern="1200" baseline="0" dirty="0"/>
            <a:t> (ape de </a:t>
          </a:r>
          <a:r>
            <a:rPr lang="en-US" sz="1300" b="0" kern="1200" baseline="0" dirty="0" err="1"/>
            <a:t>suprafață</a:t>
          </a:r>
          <a:r>
            <a:rPr lang="en-US" sz="1300" b="0" kern="1200" baseline="0" dirty="0"/>
            <a:t>, </a:t>
          </a:r>
          <a:r>
            <a:rPr lang="en-US" sz="1300" b="0" kern="1200" baseline="0" dirty="0" err="1"/>
            <a:t>aer</a:t>
          </a:r>
          <a:r>
            <a:rPr lang="en-US" sz="1300" b="0" kern="1200" baseline="0" dirty="0"/>
            <a:t>, sol);</a:t>
          </a:r>
          <a:endParaRPr lang="en-US" sz="1300" kern="1200" dirty="0"/>
        </a:p>
      </dsp:txBody>
      <dsp:txXfrm>
        <a:off x="21532" y="1634868"/>
        <a:ext cx="7296984" cy="398026"/>
      </dsp:txXfrm>
    </dsp:sp>
    <dsp:sp modelId="{34B34DD6-D765-435C-86B8-C3602924E1D3}">
      <dsp:nvSpPr>
        <dsp:cNvPr id="0" name=""/>
        <dsp:cNvSpPr/>
      </dsp:nvSpPr>
      <dsp:spPr>
        <a:xfrm>
          <a:off x="0" y="2091866"/>
          <a:ext cx="7340048" cy="4410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300" b="0" kern="1200" baseline="0" dirty="0"/>
            <a:t>R</a:t>
          </a:r>
          <a:r>
            <a:rPr lang="en-US" sz="1300" b="0" kern="1200" baseline="0" dirty="0" err="1"/>
            <a:t>educerea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impactului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asupra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sănătății</a:t>
          </a:r>
          <a:r>
            <a:rPr lang="en-US" sz="1300" b="0" kern="1200" baseline="0" dirty="0"/>
            <a:t>;</a:t>
          </a:r>
          <a:endParaRPr lang="en-US" sz="1300" kern="1200" dirty="0"/>
        </a:p>
      </dsp:txBody>
      <dsp:txXfrm>
        <a:off x="21532" y="2113398"/>
        <a:ext cx="7296984" cy="398026"/>
      </dsp:txXfrm>
    </dsp:sp>
    <dsp:sp modelId="{27EB09CD-97CB-4C70-A5EA-6CDAB20478FF}">
      <dsp:nvSpPr>
        <dsp:cNvPr id="0" name=""/>
        <dsp:cNvSpPr/>
      </dsp:nvSpPr>
      <dsp:spPr>
        <a:xfrm>
          <a:off x="0" y="2570396"/>
          <a:ext cx="7340048" cy="4410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300" b="0" kern="1200" baseline="0" dirty="0"/>
            <a:t>D</a:t>
          </a:r>
          <a:r>
            <a:rPr lang="en-US" sz="1300" b="0" kern="1200" baseline="0" dirty="0" err="1"/>
            <a:t>ezvoltarea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unei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societăți</a:t>
          </a:r>
          <a:r>
            <a:rPr lang="en-US" sz="1300" b="0" kern="1200" baseline="0" dirty="0"/>
            <a:t> </a:t>
          </a:r>
          <a:r>
            <a:rPr lang="en-US" sz="1300" b="0" kern="1200" baseline="0" dirty="0" err="1"/>
            <a:t>moderne</a:t>
          </a:r>
          <a:endParaRPr lang="en-US" sz="1300" kern="1200" dirty="0"/>
        </a:p>
      </dsp:txBody>
      <dsp:txXfrm>
        <a:off x="21532" y="2591928"/>
        <a:ext cx="7296984" cy="39802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F76E2-CF63-4FD0-9F59-0AB0947AEB87}">
      <dsp:nvSpPr>
        <dsp:cNvPr id="0" name=""/>
        <dsp:cNvSpPr/>
      </dsp:nvSpPr>
      <dsp:spPr>
        <a:xfrm>
          <a:off x="0" y="212565"/>
          <a:ext cx="5076826" cy="3393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Taxe de mediu</a:t>
          </a:r>
          <a:r>
            <a:rPr lang="ro-RO" sz="1000" kern="1200"/>
            <a:t> pentru</a:t>
          </a:r>
          <a:endParaRPr lang="en-US" sz="1000" kern="1200"/>
        </a:p>
      </dsp:txBody>
      <dsp:txXfrm>
        <a:off x="16563" y="229128"/>
        <a:ext cx="5043700" cy="306174"/>
      </dsp:txXfrm>
    </dsp:sp>
    <dsp:sp modelId="{18CA03C9-48AD-434A-A9DF-DBF1B8CDD28B}">
      <dsp:nvSpPr>
        <dsp:cNvPr id="0" name=""/>
        <dsp:cNvSpPr/>
      </dsp:nvSpPr>
      <dsp:spPr>
        <a:xfrm>
          <a:off x="0" y="551865"/>
          <a:ext cx="5076826" cy="1738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189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Wingdings" panose="05000000000000000000" pitchFamily="2" charset="2"/>
            <a:buChar char="§"/>
          </a:pPr>
          <a:r>
            <a:rPr lang="ro-RO" sz="800" kern="1200" dirty="0"/>
            <a:t>R</a:t>
          </a:r>
          <a:r>
            <a:rPr lang="en-US" sz="800" kern="1200" dirty="0" err="1"/>
            <a:t>esursele</a:t>
          </a:r>
          <a:r>
            <a:rPr lang="en-US" sz="800" kern="1200" dirty="0"/>
            <a:t> </a:t>
          </a:r>
          <a:r>
            <a:rPr lang="en-US" sz="800" kern="1200" dirty="0" err="1"/>
            <a:t>naturale</a:t>
          </a:r>
          <a:r>
            <a:rPr lang="en-US" sz="800" kern="1200" dirty="0"/>
            <a:t> (</a:t>
          </a:r>
          <a:r>
            <a:rPr lang="en-US" sz="800" kern="1200" dirty="0" err="1"/>
            <a:t>apă</a:t>
          </a:r>
          <a:r>
            <a:rPr lang="en-US" sz="800" kern="1200" dirty="0"/>
            <a:t>, </a:t>
          </a:r>
          <a:r>
            <a:rPr lang="en-US" sz="800" kern="1200" dirty="0" err="1"/>
            <a:t>lemnul</a:t>
          </a:r>
          <a:r>
            <a:rPr lang="en-US" sz="800" kern="1200" dirty="0"/>
            <a:t> </a:t>
          </a:r>
          <a:r>
            <a:rPr lang="en-US" sz="800" kern="1200" dirty="0" err="1"/>
            <a:t>eliberat</a:t>
          </a:r>
          <a:r>
            <a:rPr lang="en-US" sz="800" kern="1200" dirty="0"/>
            <a:t> pe </a:t>
          </a:r>
          <a:r>
            <a:rPr lang="en-US" sz="800" kern="1200" dirty="0" err="1"/>
            <a:t>picior</a:t>
          </a:r>
          <a:r>
            <a:rPr lang="en-US" sz="800" kern="1200" dirty="0"/>
            <a:t>, </a:t>
          </a:r>
          <a:r>
            <a:rPr lang="en-US" sz="800" kern="1200" dirty="0" err="1"/>
            <a:t>mineralele</a:t>
          </a:r>
          <a:r>
            <a:rPr lang="en-US" sz="800" kern="1200" dirty="0"/>
            <a:t> utile),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Wingdings" panose="05000000000000000000" pitchFamily="2" charset="2"/>
            <a:buChar char="§"/>
          </a:pPr>
          <a:r>
            <a:rPr lang="ro-RO" sz="800" kern="1200" dirty="0"/>
            <a:t>E</a:t>
          </a:r>
          <a:r>
            <a:rPr lang="pt-BR" sz="800" kern="1200" dirty="0"/>
            <a:t>xplorarea subteranului (efectuarea prospecțiunilor geologice, efectuarea explorărilor geologice, folosirea</a:t>
          </a:r>
          <a:r>
            <a:rPr lang="ro-RO" sz="800" kern="1200" dirty="0"/>
            <a:t> </a:t>
          </a:r>
          <a:r>
            <a:rPr lang="en-US" sz="800" kern="1200" dirty="0" err="1"/>
            <a:t>spațiilor</a:t>
          </a:r>
          <a:r>
            <a:rPr lang="en-US" sz="800" kern="1200" dirty="0"/>
            <a:t> </a:t>
          </a:r>
          <a:r>
            <a:rPr lang="en-US" sz="800" kern="1200" dirty="0" err="1"/>
            <a:t>subterane</a:t>
          </a:r>
          <a:r>
            <a:rPr lang="en-US" sz="800" kern="1200" dirty="0"/>
            <a:t> </a:t>
          </a:r>
          <a:r>
            <a:rPr lang="en-US" sz="800" kern="1200" dirty="0" err="1"/>
            <a:t>în</a:t>
          </a:r>
          <a:r>
            <a:rPr lang="en-US" sz="800" kern="1200" dirty="0"/>
            <a:t> </a:t>
          </a:r>
          <a:r>
            <a:rPr lang="en-US" sz="800" kern="1200" dirty="0" err="1"/>
            <a:t>scopul</a:t>
          </a:r>
          <a:r>
            <a:rPr lang="en-US" sz="800" kern="1200" dirty="0"/>
            <a:t> </a:t>
          </a:r>
          <a:r>
            <a:rPr lang="en-US" sz="800" kern="1200" dirty="0" err="1"/>
            <a:t>construcției</a:t>
          </a:r>
          <a:r>
            <a:rPr lang="en-US" sz="800" kern="1200" dirty="0"/>
            <a:t> </a:t>
          </a:r>
          <a:r>
            <a:rPr lang="en-US" sz="800" kern="1200" dirty="0" err="1"/>
            <a:t>obiectivelor</a:t>
          </a:r>
          <a:r>
            <a:rPr lang="en-US" sz="800" kern="1200" dirty="0"/>
            <a:t> </a:t>
          </a:r>
          <a:r>
            <a:rPr lang="en-US" sz="800" kern="1200" dirty="0" err="1"/>
            <a:t>subterane</a:t>
          </a:r>
          <a:r>
            <a:rPr lang="en-US" sz="800" kern="1200" dirty="0"/>
            <a:t>, </a:t>
          </a:r>
          <a:r>
            <a:rPr lang="en-US" sz="800" kern="1200" dirty="0" err="1"/>
            <a:t>altele</a:t>
          </a:r>
          <a:r>
            <a:rPr lang="en-US" sz="800" kern="1200" dirty="0"/>
            <a:t> </a:t>
          </a:r>
          <a:r>
            <a:rPr lang="en-US" sz="800" kern="1200" dirty="0" err="1"/>
            <a:t>decât</a:t>
          </a:r>
          <a:r>
            <a:rPr lang="en-US" sz="800" kern="1200" dirty="0"/>
            <a:t> </a:t>
          </a:r>
          <a:r>
            <a:rPr lang="en-US" sz="800" kern="1200" dirty="0" err="1"/>
            <a:t>cele</a:t>
          </a:r>
          <a:r>
            <a:rPr lang="en-US" sz="800" kern="1200" dirty="0"/>
            <a:t> destinate </a:t>
          </a:r>
          <a:r>
            <a:rPr lang="en-US" sz="800" kern="1200" dirty="0" err="1"/>
            <a:t>extracției</a:t>
          </a:r>
          <a:r>
            <a:rPr lang="en-US" sz="800" kern="1200" dirty="0"/>
            <a:t> </a:t>
          </a:r>
          <a:r>
            <a:rPr lang="en-US" sz="800" kern="1200" dirty="0" err="1"/>
            <a:t>mineralelor</a:t>
          </a:r>
          <a:r>
            <a:rPr lang="ro-RO" sz="800" kern="1200" dirty="0"/>
            <a:t> </a:t>
          </a:r>
          <a:r>
            <a:rPr lang="en-US" sz="800" kern="1200" dirty="0"/>
            <a:t>utile, </a:t>
          </a:r>
          <a:r>
            <a:rPr lang="en-US" sz="800" kern="1200" dirty="0" err="1"/>
            <a:t>exploatarea</a:t>
          </a:r>
          <a:r>
            <a:rPr lang="en-US" sz="800" kern="1200" dirty="0"/>
            <a:t> </a:t>
          </a:r>
          <a:r>
            <a:rPr lang="en-US" sz="800" kern="1200" dirty="0" err="1"/>
            <a:t>construcțiilor</a:t>
          </a:r>
          <a:r>
            <a:rPr lang="en-US" sz="800" kern="1200" dirty="0"/>
            <a:t> </a:t>
          </a:r>
          <a:r>
            <a:rPr lang="en-US" sz="800" kern="1200" dirty="0" err="1"/>
            <a:t>subterane</a:t>
          </a:r>
          <a:r>
            <a:rPr lang="en-US" sz="800" kern="1200" dirty="0"/>
            <a:t> </a:t>
          </a:r>
          <a:r>
            <a:rPr lang="en-US" sz="800" kern="1200" dirty="0" err="1"/>
            <a:t>în</a:t>
          </a:r>
          <a:r>
            <a:rPr lang="en-US" sz="800" kern="1200" dirty="0"/>
            <a:t> </a:t>
          </a:r>
          <a:r>
            <a:rPr lang="en-US" sz="800" kern="1200" dirty="0" err="1"/>
            <a:t>scopul</a:t>
          </a:r>
          <a:r>
            <a:rPr lang="en-US" sz="800" kern="1200" dirty="0"/>
            <a:t> </a:t>
          </a:r>
          <a:r>
            <a:rPr lang="en-US" sz="800" kern="1200" dirty="0" err="1"/>
            <a:t>desfășurării</a:t>
          </a:r>
          <a:r>
            <a:rPr lang="en-US" sz="800" kern="1200" dirty="0"/>
            <a:t> </a:t>
          </a:r>
          <a:r>
            <a:rPr lang="en-US" sz="800" kern="1200" dirty="0" err="1"/>
            <a:t>activității</a:t>
          </a:r>
          <a:r>
            <a:rPr lang="en-US" sz="800" kern="1200" dirty="0"/>
            <a:t> de </a:t>
          </a:r>
          <a:r>
            <a:rPr lang="en-US" sz="800" kern="1200" dirty="0" err="1"/>
            <a:t>întreprinzător</a:t>
          </a:r>
          <a:r>
            <a:rPr lang="en-US" sz="800" kern="1200" dirty="0"/>
            <a:t>, </a:t>
          </a:r>
          <a:r>
            <a:rPr lang="en-US" sz="800" kern="1200" dirty="0" err="1"/>
            <a:t>altele</a:t>
          </a:r>
          <a:r>
            <a:rPr lang="ro-RO" sz="800" kern="1200" dirty="0"/>
            <a:t> </a:t>
          </a:r>
          <a:r>
            <a:rPr lang="en-US" sz="800" kern="1200" dirty="0" err="1"/>
            <a:t>decât</a:t>
          </a:r>
          <a:r>
            <a:rPr lang="en-US" sz="800" kern="1200" dirty="0"/>
            <a:t> </a:t>
          </a:r>
          <a:r>
            <a:rPr lang="en-US" sz="800" kern="1200" dirty="0" err="1"/>
            <a:t>cele</a:t>
          </a:r>
          <a:r>
            <a:rPr lang="en-US" sz="800" kern="1200" dirty="0"/>
            <a:t> destinate </a:t>
          </a:r>
          <a:r>
            <a:rPr lang="en-US" sz="800" kern="1200" dirty="0" err="1"/>
            <a:t>extracției</a:t>
          </a:r>
          <a:r>
            <a:rPr lang="en-US" sz="800" kern="1200" dirty="0"/>
            <a:t> </a:t>
          </a:r>
          <a:r>
            <a:rPr lang="en-US" sz="800" kern="1200" dirty="0" err="1"/>
            <a:t>mineralelor</a:t>
          </a:r>
          <a:r>
            <a:rPr lang="en-US" sz="800" kern="1200" dirty="0"/>
            <a:t> utile),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Wingdings" panose="05000000000000000000" pitchFamily="2" charset="2"/>
            <a:buChar char="§"/>
          </a:pPr>
          <a:r>
            <a:rPr lang="ro-RO" sz="800" kern="1200" dirty="0"/>
            <a:t> P</a:t>
          </a:r>
          <a:r>
            <a:rPr lang="en-US" sz="800" kern="1200" dirty="0" err="1"/>
            <a:t>oluarea</a:t>
          </a:r>
          <a:r>
            <a:rPr lang="en-US" sz="800" kern="1200" dirty="0"/>
            <a:t> </a:t>
          </a:r>
          <a:r>
            <a:rPr lang="en-US" sz="800" kern="1200" dirty="0" err="1"/>
            <a:t>mediului</a:t>
          </a:r>
          <a:r>
            <a:rPr lang="en-US" sz="800" kern="1200" dirty="0"/>
            <a:t> (</a:t>
          </a:r>
          <a:r>
            <a:rPr lang="en-US" sz="800" kern="1200" dirty="0" err="1"/>
            <a:t>emisiile</a:t>
          </a:r>
          <a:r>
            <a:rPr lang="en-US" sz="800" kern="1200" dirty="0"/>
            <a:t> de </a:t>
          </a:r>
          <a:r>
            <a:rPr lang="en-US" sz="800" kern="1200" dirty="0" err="1"/>
            <a:t>poluanți</a:t>
          </a:r>
          <a:r>
            <a:rPr lang="en-US" sz="800" kern="1200" dirty="0"/>
            <a:t> </a:t>
          </a:r>
          <a:r>
            <a:rPr lang="en-US" sz="800" kern="1200" dirty="0" err="1"/>
            <a:t>provenite</a:t>
          </a:r>
          <a:r>
            <a:rPr lang="en-US" sz="800" kern="1200" dirty="0"/>
            <a:t> de la </a:t>
          </a:r>
          <a:r>
            <a:rPr lang="en-US" sz="800" kern="1200" dirty="0" err="1"/>
            <a:t>sursele</a:t>
          </a:r>
          <a:r>
            <a:rPr lang="ro-RO" sz="800" kern="1200" dirty="0"/>
            <a:t> </a:t>
          </a:r>
          <a:r>
            <a:rPr lang="en-US" sz="800" kern="1200" dirty="0" err="1"/>
            <a:t>staționare</a:t>
          </a:r>
          <a:r>
            <a:rPr lang="en-US" sz="800" kern="1200" dirty="0"/>
            <a:t>, </a:t>
          </a:r>
          <a:r>
            <a:rPr lang="en-US" sz="800" kern="1200" dirty="0" err="1"/>
            <a:t>deversările</a:t>
          </a:r>
          <a:r>
            <a:rPr lang="en-US" sz="800" kern="1200" dirty="0"/>
            <a:t> de </a:t>
          </a:r>
          <a:r>
            <a:rPr lang="en-US" sz="800" kern="1200" dirty="0" err="1"/>
            <a:t>poluanți</a:t>
          </a:r>
          <a:r>
            <a:rPr lang="en-US" sz="800" kern="1200" dirty="0"/>
            <a:t>, </a:t>
          </a:r>
          <a:r>
            <a:rPr lang="en-US" sz="800" kern="1200" dirty="0" err="1"/>
            <a:t>depozitarea</a:t>
          </a:r>
          <a:r>
            <a:rPr lang="en-US" sz="800" kern="1200" dirty="0"/>
            <a:t> </a:t>
          </a:r>
          <a:r>
            <a:rPr lang="en-US" sz="800" kern="1200" dirty="0" err="1"/>
            <a:t>deșeurilor</a:t>
          </a:r>
          <a:r>
            <a:rPr lang="en-US" sz="800" kern="1200" dirty="0"/>
            <a:t> de </a:t>
          </a:r>
          <a:r>
            <a:rPr lang="en-US" sz="800" kern="1200" dirty="0" err="1"/>
            <a:t>producție</a:t>
          </a:r>
          <a:r>
            <a:rPr lang="en-US" sz="800" kern="1200" dirty="0"/>
            <a:t>, </a:t>
          </a:r>
          <a:r>
            <a:rPr lang="en-US" sz="800" kern="1200" dirty="0" err="1"/>
            <a:t>produsele</a:t>
          </a:r>
          <a:r>
            <a:rPr lang="en-US" sz="800" kern="1200" dirty="0"/>
            <a:t> </a:t>
          </a:r>
          <a:r>
            <a:rPr lang="en-US" sz="800" kern="1200" dirty="0" err="1"/>
            <a:t>poluante</a:t>
          </a:r>
          <a:r>
            <a:rPr lang="en-US" sz="800" kern="1200" dirty="0"/>
            <a:t> definite ca</a:t>
          </a:r>
          <a:r>
            <a:rPr lang="ro-RO" sz="800" kern="1200" dirty="0"/>
            <a:t> </a:t>
          </a:r>
          <a:r>
            <a:rPr lang="en-US" sz="800" kern="1200" dirty="0" err="1"/>
            <a:t>taxe</a:t>
          </a:r>
          <a:r>
            <a:rPr lang="en-US" sz="800" kern="1200" dirty="0"/>
            <a:t> </a:t>
          </a:r>
          <a:r>
            <a:rPr lang="en-US" sz="800" kern="1200" dirty="0" err="1"/>
            <a:t>pentru</a:t>
          </a:r>
          <a:r>
            <a:rPr lang="en-US" sz="800" kern="1200" dirty="0"/>
            <a:t> </a:t>
          </a:r>
          <a:r>
            <a:rPr lang="en-US" sz="800" kern="1200" dirty="0" err="1"/>
            <a:t>punerea</a:t>
          </a:r>
          <a:r>
            <a:rPr lang="en-US" sz="800" kern="1200" dirty="0"/>
            <a:t> </a:t>
          </a:r>
          <a:r>
            <a:rPr lang="en-US" sz="800" kern="1200" dirty="0" err="1"/>
            <a:t>în</a:t>
          </a:r>
          <a:r>
            <a:rPr lang="en-US" sz="800" kern="1200" dirty="0"/>
            <a:t> </a:t>
          </a:r>
          <a:r>
            <a:rPr lang="en-US" sz="800" kern="1200" dirty="0" err="1"/>
            <a:t>circulație</a:t>
          </a:r>
          <a:r>
            <a:rPr lang="en-US" sz="800" kern="1200" dirty="0"/>
            <a:t> (</a:t>
          </a:r>
          <a:r>
            <a:rPr lang="en-US" sz="800" kern="1200" dirty="0" err="1"/>
            <a:t>plasarea</a:t>
          </a:r>
          <a:r>
            <a:rPr lang="en-US" sz="800" kern="1200" dirty="0"/>
            <a:t> pe </a:t>
          </a:r>
          <a:r>
            <a:rPr lang="en-US" sz="800" kern="1200" dirty="0" err="1"/>
            <a:t>piață</a:t>
          </a:r>
          <a:r>
            <a:rPr lang="en-US" sz="800" kern="1200" dirty="0"/>
            <a:t>) a </a:t>
          </a:r>
          <a:r>
            <a:rPr lang="en-US" sz="800" kern="1200" dirty="0" err="1"/>
            <a:t>mărfurilor</a:t>
          </a:r>
          <a:r>
            <a:rPr lang="en-US" sz="800" kern="1200" dirty="0"/>
            <a:t> care, </a:t>
          </a:r>
          <a:r>
            <a:rPr lang="en-US" sz="800" kern="1200" dirty="0" err="1"/>
            <a:t>în</a:t>
          </a:r>
          <a:r>
            <a:rPr lang="en-US" sz="800" kern="1200" dirty="0"/>
            <a:t> </a:t>
          </a:r>
          <a:r>
            <a:rPr lang="en-US" sz="800" kern="1200" dirty="0" err="1"/>
            <a:t>procesul</a:t>
          </a:r>
          <a:r>
            <a:rPr lang="en-US" sz="800" kern="1200" dirty="0"/>
            <a:t> </a:t>
          </a:r>
          <a:r>
            <a:rPr lang="en-US" sz="800" kern="1200" dirty="0" err="1"/>
            <a:t>utilizării</a:t>
          </a:r>
          <a:r>
            <a:rPr lang="en-US" sz="800" kern="1200" dirty="0"/>
            <a:t>, </a:t>
          </a:r>
          <a:r>
            <a:rPr lang="en-US" sz="800" kern="1200" dirty="0" err="1"/>
            <a:t>cauzează</a:t>
          </a:r>
          <a:r>
            <a:rPr lang="en-US" sz="800" kern="1200" dirty="0"/>
            <a:t> </a:t>
          </a:r>
          <a:r>
            <a:rPr lang="en-US" sz="800" kern="1200" dirty="0" err="1"/>
            <a:t>poluarea</a:t>
          </a:r>
          <a:r>
            <a:rPr lang="ro-RO" sz="800" kern="1200" dirty="0"/>
            <a:t> </a:t>
          </a:r>
          <a:r>
            <a:rPr lang="en-US" sz="800" kern="1200" dirty="0" err="1"/>
            <a:t>mediului</a:t>
          </a:r>
          <a:r>
            <a:rPr lang="en-US" sz="800" kern="1200" dirty="0"/>
            <a:t>).</a:t>
          </a:r>
        </a:p>
      </dsp:txBody>
      <dsp:txXfrm>
        <a:off x="0" y="551865"/>
        <a:ext cx="5076826" cy="1738800"/>
      </dsp:txXfrm>
    </dsp:sp>
    <dsp:sp modelId="{AEAE5CD5-2E9C-41A7-9495-8B61CEBB3742}">
      <dsp:nvSpPr>
        <dsp:cNvPr id="0" name=""/>
        <dsp:cNvSpPr/>
      </dsp:nvSpPr>
      <dsp:spPr>
        <a:xfrm>
          <a:off x="0" y="2290665"/>
          <a:ext cx="5076826" cy="339300"/>
        </a:xfrm>
        <a:prstGeom prst="roundRect">
          <a:avLst/>
        </a:prstGeom>
        <a:solidFill>
          <a:schemeClr val="accent2">
            <a:hueOff val="-398442"/>
            <a:satOff val="6385"/>
            <a:lumOff val="5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 err="1"/>
            <a:t>Amenzile</a:t>
          </a:r>
          <a:endParaRPr lang="en-US" sz="1000" kern="1200" dirty="0"/>
        </a:p>
      </dsp:txBody>
      <dsp:txXfrm>
        <a:off x="16563" y="2307228"/>
        <a:ext cx="5043700" cy="306174"/>
      </dsp:txXfrm>
    </dsp:sp>
    <dsp:sp modelId="{E9A79308-B044-44CE-B1D8-DA16843B4C5E}">
      <dsp:nvSpPr>
        <dsp:cNvPr id="0" name=""/>
        <dsp:cNvSpPr/>
      </dsp:nvSpPr>
      <dsp:spPr>
        <a:xfrm>
          <a:off x="0" y="2629965"/>
          <a:ext cx="5076826" cy="1449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189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o-RO" sz="800" kern="1200" dirty="0"/>
            <a:t>C</a:t>
          </a:r>
          <a:r>
            <a:rPr lang="en-US" sz="800" kern="1200" dirty="0" err="1"/>
            <a:t>ontravențiile</a:t>
          </a:r>
          <a:r>
            <a:rPr lang="en-US" sz="800" kern="1200" dirty="0"/>
            <a:t> de </a:t>
          </a:r>
          <a:r>
            <a:rPr lang="en-US" sz="800" kern="1200" dirty="0" err="1"/>
            <a:t>mediu</a:t>
          </a:r>
          <a:r>
            <a:rPr lang="ro-RO" sz="800" kern="1200" dirty="0"/>
            <a:t> </a:t>
          </a:r>
          <a:r>
            <a:rPr lang="fr-FR" sz="800" kern="1200" dirty="0" err="1"/>
            <a:t>pentru</a:t>
          </a:r>
          <a:r>
            <a:rPr lang="fr-FR" sz="800" kern="1200" dirty="0"/>
            <a:t> </a:t>
          </a:r>
          <a:r>
            <a:rPr lang="fr-FR" sz="800" kern="1200" dirty="0" err="1"/>
            <a:t>persoane</a:t>
          </a:r>
          <a:r>
            <a:rPr lang="fr-FR" sz="800" kern="1200" dirty="0"/>
            <a:t> </a:t>
          </a:r>
          <a:r>
            <a:rPr lang="fr-FR" sz="800" kern="1200" dirty="0" err="1"/>
            <a:t>fizice</a:t>
          </a:r>
          <a:r>
            <a:rPr lang="fr-FR" sz="800" kern="1200" dirty="0"/>
            <a:t> </a:t>
          </a:r>
          <a:r>
            <a:rPr lang="fr-FR" sz="800" kern="1200" dirty="0" err="1"/>
            <a:t>sau</a:t>
          </a:r>
          <a:r>
            <a:rPr lang="fr-FR" sz="800" kern="1200" dirty="0"/>
            <a:t> </a:t>
          </a:r>
          <a:r>
            <a:rPr lang="fr-FR" sz="800" kern="1200" dirty="0" err="1"/>
            <a:t>juridice</a:t>
          </a:r>
          <a:r>
            <a:rPr lang="ro-RO" sz="800" kern="1200" dirty="0"/>
            <a:t> </a:t>
          </a:r>
          <a:r>
            <a:rPr lang="it-IT" sz="800" kern="1200" dirty="0"/>
            <a:t>din codurile contravențional sau penal</a:t>
          </a:r>
          <a:r>
            <a:rPr lang="ro-RO" sz="800" kern="1200" dirty="0"/>
            <a:t>:</a:t>
          </a:r>
          <a:endParaRPr lang="en-US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o-RO" sz="800" kern="1200" dirty="0"/>
            <a:t> T</a:t>
          </a:r>
          <a:r>
            <a:rPr lang="en-US" sz="800" kern="1200" dirty="0" err="1"/>
            <a:t>ipuri</a:t>
          </a:r>
          <a:r>
            <a:rPr lang="en-US" sz="800" kern="1200" dirty="0"/>
            <a:t> de </a:t>
          </a:r>
          <a:r>
            <a:rPr lang="en-US" sz="800" kern="1200" dirty="0" err="1"/>
            <a:t>intervenții</a:t>
          </a:r>
          <a:r>
            <a:rPr lang="en-US" sz="800" kern="1200" dirty="0"/>
            <a:t> </a:t>
          </a:r>
          <a:r>
            <a:rPr lang="en-US" sz="800" kern="1200" dirty="0" err="1"/>
            <a:t>asupra</a:t>
          </a:r>
          <a:r>
            <a:rPr lang="en-US" sz="800" kern="1200" dirty="0"/>
            <a:t> </a:t>
          </a:r>
          <a:r>
            <a:rPr lang="en-US" sz="800" kern="1200" dirty="0" err="1"/>
            <a:t>fondurilor</a:t>
          </a:r>
          <a:r>
            <a:rPr lang="en-US" sz="800" kern="1200" dirty="0"/>
            <a:t> </a:t>
          </a:r>
          <a:r>
            <a:rPr lang="en-US" sz="800" kern="1200" dirty="0" err="1"/>
            <a:t>naturale</a:t>
          </a:r>
          <a:r>
            <a:rPr lang="ro-RO" sz="800" kern="1200" dirty="0"/>
            <a:t> </a:t>
          </a:r>
          <a:r>
            <a:rPr lang="en-US" sz="800" kern="1200" dirty="0"/>
            <a:t>(</a:t>
          </a:r>
          <a:r>
            <a:rPr lang="en-US" sz="800" kern="1200" dirty="0" err="1"/>
            <a:t>acvatic</a:t>
          </a:r>
          <a:r>
            <a:rPr lang="en-US" sz="800" kern="1200" dirty="0"/>
            <a:t>, </a:t>
          </a:r>
          <a:r>
            <a:rPr lang="en-US" sz="800" kern="1200" dirty="0" err="1"/>
            <a:t>funciar</a:t>
          </a:r>
          <a:r>
            <a:rPr lang="en-US" sz="800" kern="1200" dirty="0"/>
            <a:t>, </a:t>
          </a:r>
          <a:r>
            <a:rPr lang="en-US" sz="800" kern="1200" dirty="0" err="1"/>
            <a:t>subsolului</a:t>
          </a:r>
          <a:r>
            <a:rPr lang="en-US" sz="800" kern="1200" dirty="0"/>
            <a:t>, silvic </a:t>
          </a:r>
          <a:r>
            <a:rPr lang="en-US" sz="800" kern="1200" dirty="0" err="1"/>
            <a:t>și</a:t>
          </a:r>
          <a:r>
            <a:rPr lang="en-US" sz="800" kern="1200" dirty="0"/>
            <a:t> vegetal, </a:t>
          </a:r>
          <a:r>
            <a:rPr lang="en-US" sz="800" kern="1200" dirty="0" err="1"/>
            <a:t>cinegetic</a:t>
          </a:r>
          <a:r>
            <a:rPr lang="en-US" sz="800" kern="1200" dirty="0"/>
            <a:t>)</a:t>
          </a:r>
          <a:r>
            <a:rPr lang="ro-RO" sz="800" kern="1200" dirty="0"/>
            <a:t>,</a:t>
          </a:r>
          <a:endParaRPr lang="en-US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o-RO" sz="800" kern="1200" dirty="0"/>
            <a:t> P</a:t>
          </a:r>
          <a:r>
            <a:rPr lang="en-US" sz="800" kern="1200" dirty="0" err="1"/>
            <a:t>oluarea</a:t>
          </a:r>
          <a:r>
            <a:rPr lang="en-US" sz="800" kern="1200" dirty="0"/>
            <a:t> </a:t>
          </a:r>
          <a:r>
            <a:rPr lang="en-US" sz="800" kern="1200" dirty="0" err="1"/>
            <a:t>mediului</a:t>
          </a:r>
          <a:r>
            <a:rPr lang="ro-RO" sz="800" kern="1200" dirty="0"/>
            <a:t>,</a:t>
          </a:r>
          <a:endParaRPr lang="en-US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o-RO" sz="800" kern="1200" dirty="0"/>
            <a:t> </a:t>
          </a:r>
          <a:r>
            <a:rPr lang="en-US" sz="800" kern="1200" dirty="0" err="1"/>
            <a:t>Gestionarea</a:t>
          </a:r>
          <a:r>
            <a:rPr lang="ro-RO" sz="800" kern="1200" dirty="0"/>
            <a:t> </a:t>
          </a:r>
          <a:r>
            <a:rPr lang="it-IT" sz="800" kern="1200" dirty="0"/>
            <a:t>deșeurilor</a:t>
          </a:r>
          <a:r>
            <a:rPr lang="ro-RO" sz="800" kern="1200" dirty="0"/>
            <a:t>,</a:t>
          </a:r>
          <a:endParaRPr lang="en-US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o-RO" sz="800" kern="1200" dirty="0"/>
            <a:t> C</a:t>
          </a:r>
          <a:r>
            <a:rPr lang="it-IT" sz="800" kern="1200" dirty="0"/>
            <a:t>omportamentul față de animale și alte infracțiuni ecologice</a:t>
          </a:r>
          <a:r>
            <a:rPr lang="ro-RO" sz="800" kern="1200" dirty="0"/>
            <a:t>.</a:t>
          </a:r>
          <a:endParaRPr lang="en-US" sz="800" kern="1200" dirty="0"/>
        </a:p>
      </dsp:txBody>
      <dsp:txXfrm>
        <a:off x="0" y="2629965"/>
        <a:ext cx="5076826" cy="1449000"/>
      </dsp:txXfrm>
    </dsp:sp>
    <dsp:sp modelId="{D9F438D3-6DA0-43D9-9636-A0AA05B5A676}">
      <dsp:nvSpPr>
        <dsp:cNvPr id="0" name=""/>
        <dsp:cNvSpPr/>
      </dsp:nvSpPr>
      <dsp:spPr>
        <a:xfrm>
          <a:off x="0" y="4078965"/>
          <a:ext cx="5076826" cy="339300"/>
        </a:xfrm>
        <a:prstGeom prst="roundRect">
          <a:avLst/>
        </a:prstGeom>
        <a:solidFill>
          <a:schemeClr val="accent2">
            <a:hueOff val="-796883"/>
            <a:satOff val="12770"/>
            <a:lumOff val="115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 err="1"/>
            <a:t>Încasările</a:t>
          </a:r>
          <a:r>
            <a:rPr lang="en-US" sz="1000" kern="1200" dirty="0"/>
            <a:t> </a:t>
          </a:r>
          <a:r>
            <a:rPr lang="en-US" sz="1000" kern="1200" dirty="0" err="1"/>
            <a:t>pentru</a:t>
          </a:r>
          <a:r>
            <a:rPr lang="en-US" sz="1000" kern="1200" dirty="0"/>
            <a:t> </a:t>
          </a:r>
          <a:r>
            <a:rPr lang="en-US" sz="1000" kern="1200" dirty="0" err="1"/>
            <a:t>prejudiciul</a:t>
          </a:r>
          <a:r>
            <a:rPr lang="en-US" sz="1000" kern="1200" dirty="0"/>
            <a:t> </a:t>
          </a:r>
          <a:r>
            <a:rPr lang="en-US" sz="1000" kern="1200" dirty="0" err="1"/>
            <a:t>cauzat</a:t>
          </a:r>
          <a:r>
            <a:rPr lang="en-US" sz="1000" kern="1200" dirty="0"/>
            <a:t> </a:t>
          </a:r>
          <a:r>
            <a:rPr lang="en-US" sz="1000" kern="1200" dirty="0" err="1"/>
            <a:t>mediului</a:t>
          </a:r>
          <a:endParaRPr lang="en-US" sz="1000" kern="1200" dirty="0"/>
        </a:p>
      </dsp:txBody>
      <dsp:txXfrm>
        <a:off x="16563" y="4095528"/>
        <a:ext cx="5043700" cy="306174"/>
      </dsp:txXfrm>
    </dsp:sp>
    <dsp:sp modelId="{CBF686B8-5CA4-42DF-8CC5-4DC2F7FE3463}">
      <dsp:nvSpPr>
        <dsp:cNvPr id="0" name=""/>
        <dsp:cNvSpPr/>
      </dsp:nvSpPr>
      <dsp:spPr>
        <a:xfrm>
          <a:off x="0" y="4418265"/>
          <a:ext cx="5076826" cy="3932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189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o-RO" sz="800" kern="1200" dirty="0"/>
            <a:t>D</a:t>
          </a:r>
          <a:r>
            <a:rPr lang="en-US" sz="800" kern="1200" dirty="0" err="1"/>
            <a:t>iverse</a:t>
          </a:r>
          <a:r>
            <a:rPr lang="en-US" sz="800" kern="1200" dirty="0"/>
            <a:t> </a:t>
          </a:r>
          <a:r>
            <a:rPr lang="en-US" sz="800" kern="1200" dirty="0" err="1"/>
            <a:t>tipuri</a:t>
          </a:r>
          <a:r>
            <a:rPr lang="en-US" sz="800" kern="1200" dirty="0"/>
            <a:t> de </a:t>
          </a:r>
          <a:r>
            <a:rPr lang="en-US" sz="800" kern="1200" dirty="0" err="1"/>
            <a:t>prejudicii</a:t>
          </a:r>
          <a:r>
            <a:rPr lang="en-US" sz="800" kern="1200" dirty="0"/>
            <a:t> </a:t>
          </a:r>
          <a:r>
            <a:rPr lang="en-US" sz="800" kern="1200" dirty="0" err="1"/>
            <a:t>aduse</a:t>
          </a:r>
          <a:r>
            <a:rPr lang="en-US" sz="800" kern="1200" dirty="0"/>
            <a:t> </a:t>
          </a:r>
          <a:r>
            <a:rPr lang="en-US" sz="800" kern="1200" dirty="0" err="1"/>
            <a:t>spațiilor</a:t>
          </a:r>
          <a:r>
            <a:rPr lang="ro-RO" sz="800" kern="1200" dirty="0"/>
            <a:t> </a:t>
          </a:r>
          <a:r>
            <a:rPr lang="it-IT" sz="800" kern="1200" dirty="0"/>
            <a:t>verzi, spațiului forestier, fondului piscicol, regnului animal</a:t>
          </a:r>
          <a:r>
            <a:rPr lang="ro-RO" sz="800" kern="1200" dirty="0"/>
            <a:t>.</a:t>
          </a:r>
          <a:endParaRPr lang="en-US" sz="800" kern="1200" dirty="0"/>
        </a:p>
      </dsp:txBody>
      <dsp:txXfrm>
        <a:off x="0" y="4418265"/>
        <a:ext cx="5076826" cy="3932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D258E2-F07C-429F-853E-B050AC392B8B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FC6FB8-2A9D-4973-9652-B88A3BE443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90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B0F7D69-D93C-4C38-A23D-76E000D691CD}"/>
              </a:ext>
            </a:extLst>
          </p:cNvPr>
          <p:cNvSpPr/>
          <p:nvPr/>
        </p:nvSpPr>
        <p:spPr>
          <a:xfrm>
            <a:off x="0" y="0"/>
            <a:ext cx="3496422" cy="6858000"/>
          </a:xfrm>
          <a:custGeom>
            <a:avLst/>
            <a:gdLst>
              <a:gd name="connsiteX0" fmla="*/ 0 w 3496422"/>
              <a:gd name="connsiteY0" fmla="*/ 0 h 6858000"/>
              <a:gd name="connsiteX1" fmla="*/ 1873399 w 3496422"/>
              <a:gd name="connsiteY1" fmla="*/ 0 h 6858000"/>
              <a:gd name="connsiteX2" fmla="*/ 1895523 w 3496422"/>
              <a:gd name="connsiteY2" fmla="*/ 14997 h 6858000"/>
              <a:gd name="connsiteX3" fmla="*/ 3496422 w 3496422"/>
              <a:gd name="connsiteY3" fmla="*/ 3621656 h 6858000"/>
              <a:gd name="connsiteX4" fmla="*/ 1622072 w 3496422"/>
              <a:gd name="connsiteY4" fmla="*/ 6374814 h 6858000"/>
              <a:gd name="connsiteX5" fmla="*/ 1105424 w 3496422"/>
              <a:gd name="connsiteY5" fmla="*/ 6780599 h 6858000"/>
              <a:gd name="connsiteX6" fmla="*/ 993668 w 3496422"/>
              <a:gd name="connsiteY6" fmla="*/ 6858000 h 6858000"/>
              <a:gd name="connsiteX7" fmla="*/ 0 w 349642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4295" y="1346268"/>
            <a:ext cx="7060135" cy="3285207"/>
          </a:xfrm>
        </p:spPr>
        <p:txBody>
          <a:bodyPr anchor="b">
            <a:noAutofit/>
          </a:bodyPr>
          <a:lstStyle>
            <a:lvl1pPr algn="l">
              <a:lnSpc>
                <a:spcPct val="120000"/>
              </a:lnSpc>
              <a:defRPr sz="5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2312" y="4631475"/>
            <a:ext cx="7052117" cy="1150200"/>
          </a:xfrm>
        </p:spPr>
        <p:txBody>
          <a:bodyPr lIns="109728" tIns="109728" rIns="109728" bIns="91440"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123E5C65-E22A-4865-9449-10140D62B6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54295" y="617415"/>
            <a:ext cx="7123723" cy="457200"/>
          </a:xfrm>
        </p:spPr>
        <p:txBody>
          <a:bodyPr/>
          <a:lstStyle>
            <a:lvl1pPr algn="l">
              <a:defRPr/>
            </a:lvl1pPr>
          </a:lstStyle>
          <a:p>
            <a:fld id="{12241623-A064-4BED-B073-BA4D61433402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EF9C3DE0-E7F5-4B4D-B5AF-CDE724CE7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54295" y="6170490"/>
            <a:ext cx="5588349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48C1E146-840A-4217-B63E-62E5CF890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5600" y="6170490"/>
            <a:ext cx="1198829" cy="457200"/>
          </a:xfrm>
        </p:spPr>
        <p:txBody>
          <a:bodyPr/>
          <a:lstStyle>
            <a:lvl1pPr algn="r">
              <a:defRPr/>
            </a:lvl1pPr>
          </a:lstStyle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8CD419D4-EA9D-42D9-BF62-B07F0B7B672B}"/>
              </a:ext>
            </a:extLst>
          </p:cNvPr>
          <p:cNvSpPr/>
          <p:nvPr/>
        </p:nvSpPr>
        <p:spPr>
          <a:xfrm>
            <a:off x="1375409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C6FEC9B-9608-4181-A9E5-A1B80E72021C}"/>
              </a:ext>
            </a:extLst>
          </p:cNvPr>
          <p:cNvSpPr/>
          <p:nvPr/>
        </p:nvSpPr>
        <p:spPr>
          <a:xfrm>
            <a:off x="1155402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1564ED-F26F-451D-97D6-A6EC3E83FD55}"/>
              </a:ext>
            </a:extLst>
          </p:cNvPr>
          <p:cNvSpPr/>
          <p:nvPr/>
        </p:nvSpPr>
        <p:spPr>
          <a:xfrm>
            <a:off x="924161" y="0"/>
            <a:ext cx="2261351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6975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397E4A-EB6A-4FA6-AA4F-69EA0C70F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6ED0C-1DA7-41F0-94CF-6218B1FEDFF1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1A2F5D-7AC4-4F91-965A-7B6A45D6F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E8B86-CDB8-482F-9D9F-1BFDA3638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719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ECF02AB-6034-4B88-BC5A-7C17CB0EF809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 title="Rule Line">
            <a:extLst>
              <a:ext uri="{FF2B5EF4-FFF2-40B4-BE49-F238E27FC236}">
                <a16:creationId xmlns:a16="http://schemas.microsoft.com/office/drawing/2014/main" id="{A1005B08-D2D4-455C-AA62-1200E43E7AF9}"/>
              </a:ext>
            </a:extLst>
          </p:cNvPr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290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6923EF53-7767-4C94-BEF6-D45292794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E5F3-28EE-488F-BD53-B744C06C3DEC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CF12700-F905-4CFA-970C-C81E05A64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DA1B1EE2-BCA3-432B-A32D-B04C7F1DD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650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B84A89F5-6982-40AE-8108-88B93E85C8FF}"/>
              </a:ext>
            </a:extLst>
          </p:cNvPr>
          <p:cNvGrpSpPr/>
          <p:nvPr/>
        </p:nvGrpSpPr>
        <p:grpSpPr>
          <a:xfrm>
            <a:off x="3124577" y="0"/>
            <a:ext cx="4389519" cy="2916937"/>
            <a:chOff x="3124577" y="0"/>
            <a:chExt cx="4389519" cy="2916937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80BED93-E30B-4492-A268-84C33CA4F067}"/>
                </a:ext>
              </a:extLst>
            </p:cNvPr>
            <p:cNvSpPr/>
            <p:nvPr/>
          </p:nvSpPr>
          <p:spPr>
            <a:xfrm>
              <a:off x="3320637" y="0"/>
              <a:ext cx="4013331" cy="2742133"/>
            </a:xfrm>
            <a:custGeom>
              <a:avLst/>
              <a:gdLst>
                <a:gd name="connsiteX0" fmla="*/ 294151 w 4013331"/>
                <a:gd name="connsiteY0" fmla="*/ 0 h 2742133"/>
                <a:gd name="connsiteX1" fmla="*/ 3844057 w 4013331"/>
                <a:gd name="connsiteY1" fmla="*/ 0 h 2742133"/>
                <a:gd name="connsiteX2" fmla="*/ 3892490 w 4013331"/>
                <a:gd name="connsiteY2" fmla="*/ 131440 h 2742133"/>
                <a:gd name="connsiteX3" fmla="*/ 4013331 w 4013331"/>
                <a:gd name="connsiteY3" fmla="*/ 941251 h 2742133"/>
                <a:gd name="connsiteX4" fmla="*/ 3804827 w 4013331"/>
                <a:gd name="connsiteY4" fmla="*/ 1540292 h 2742133"/>
                <a:gd name="connsiteX5" fmla="*/ 3187498 w 4013331"/>
                <a:gd name="connsiteY5" fmla="*/ 2098087 h 2742133"/>
                <a:gd name="connsiteX6" fmla="*/ 3051769 w 4013331"/>
                <a:gd name="connsiteY6" fmla="*/ 2204787 h 2742133"/>
                <a:gd name="connsiteX7" fmla="*/ 1936476 w 4013331"/>
                <a:gd name="connsiteY7" fmla="*/ 2742133 h 2742133"/>
                <a:gd name="connsiteX8" fmla="*/ 467303 w 4013331"/>
                <a:gd name="connsiteY8" fmla="*/ 1868695 h 2742133"/>
                <a:gd name="connsiteX9" fmla="*/ 310732 w 4013331"/>
                <a:gd name="connsiteY9" fmla="*/ 1645244 h 2742133"/>
                <a:gd name="connsiteX10" fmla="*/ 0 w 4013331"/>
                <a:gd name="connsiteY10" fmla="*/ 941251 h 2742133"/>
                <a:gd name="connsiteX11" fmla="*/ 187749 w 4013331"/>
                <a:gd name="connsiteY11" fmla="*/ 183076 h 2742133"/>
                <a:gd name="connsiteX12" fmla="*/ 288888 w 4013331"/>
                <a:gd name="connsiteY12" fmla="*/ 7329 h 2742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13331" h="2742133">
                  <a:moveTo>
                    <a:pt x="294151" y="0"/>
                  </a:moveTo>
                  <a:lnTo>
                    <a:pt x="3844057" y="0"/>
                  </a:lnTo>
                  <a:lnTo>
                    <a:pt x="3892490" y="131440"/>
                  </a:lnTo>
                  <a:cubicBezTo>
                    <a:pt x="3971777" y="378867"/>
                    <a:pt x="4013331" y="652783"/>
                    <a:pt x="4013331" y="941251"/>
                  </a:cubicBezTo>
                  <a:cubicBezTo>
                    <a:pt x="4013331" y="1171430"/>
                    <a:pt x="3948997" y="1356167"/>
                    <a:pt x="3804827" y="1540292"/>
                  </a:cubicBezTo>
                  <a:cubicBezTo>
                    <a:pt x="3654026" y="1732895"/>
                    <a:pt x="3427436" y="1910292"/>
                    <a:pt x="3187498" y="2098087"/>
                  </a:cubicBezTo>
                  <a:cubicBezTo>
                    <a:pt x="3143231" y="2132693"/>
                    <a:pt x="3097499" y="2168522"/>
                    <a:pt x="3051769" y="2204787"/>
                  </a:cubicBezTo>
                  <a:cubicBezTo>
                    <a:pt x="2642425" y="2529345"/>
                    <a:pt x="2343664" y="2742133"/>
                    <a:pt x="1936476" y="2742133"/>
                  </a:cubicBezTo>
                  <a:cubicBezTo>
                    <a:pt x="1316045" y="2742133"/>
                    <a:pt x="876647" y="2480932"/>
                    <a:pt x="467303" y="1868695"/>
                  </a:cubicBezTo>
                  <a:cubicBezTo>
                    <a:pt x="413736" y="1788559"/>
                    <a:pt x="361372" y="1715679"/>
                    <a:pt x="310732" y="1645244"/>
                  </a:cubicBezTo>
                  <a:cubicBezTo>
                    <a:pt x="100850" y="1353195"/>
                    <a:pt x="0" y="1201315"/>
                    <a:pt x="0" y="941251"/>
                  </a:cubicBezTo>
                  <a:cubicBezTo>
                    <a:pt x="0" y="683021"/>
                    <a:pt x="63214" y="427935"/>
                    <a:pt x="187749" y="183076"/>
                  </a:cubicBezTo>
                  <a:cubicBezTo>
                    <a:pt x="218215" y="123194"/>
                    <a:pt x="251953" y="64578"/>
                    <a:pt x="288888" y="7329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65F60C1-CD8B-4326-9B24-3D197CF382A6}"/>
                </a:ext>
              </a:extLst>
            </p:cNvPr>
            <p:cNvSpPr/>
            <p:nvPr/>
          </p:nvSpPr>
          <p:spPr>
            <a:xfrm>
              <a:off x="3566319" y="0"/>
              <a:ext cx="3401415" cy="2440484"/>
            </a:xfrm>
            <a:custGeom>
              <a:avLst/>
              <a:gdLst>
                <a:gd name="connsiteX0" fmla="*/ 332917 w 3401415"/>
                <a:gd name="connsiteY0" fmla="*/ 0 h 2440484"/>
                <a:gd name="connsiteX1" fmla="*/ 3207137 w 3401415"/>
                <a:gd name="connsiteY1" fmla="*/ 0 h 2440484"/>
                <a:gd name="connsiteX2" fmla="*/ 3242654 w 3401415"/>
                <a:gd name="connsiteY2" fmla="*/ 74937 h 2440484"/>
                <a:gd name="connsiteX3" fmla="*/ 3401415 w 3401415"/>
                <a:gd name="connsiteY3" fmla="*/ 914184 h 2440484"/>
                <a:gd name="connsiteX4" fmla="*/ 3224702 w 3401415"/>
                <a:gd name="connsiteY4" fmla="*/ 1421888 h 2440484"/>
                <a:gd name="connsiteX5" fmla="*/ 2701498 w 3401415"/>
                <a:gd name="connsiteY5" fmla="*/ 1894635 h 2440484"/>
                <a:gd name="connsiteX6" fmla="*/ 2586463 w 3401415"/>
                <a:gd name="connsiteY6" fmla="*/ 1985068 h 2440484"/>
                <a:gd name="connsiteX7" fmla="*/ 1641219 w 3401415"/>
                <a:gd name="connsiteY7" fmla="*/ 2440484 h 2440484"/>
                <a:gd name="connsiteX8" fmla="*/ 396053 w 3401415"/>
                <a:gd name="connsiteY8" fmla="*/ 1700219 h 2440484"/>
                <a:gd name="connsiteX9" fmla="*/ 263354 w 3401415"/>
                <a:gd name="connsiteY9" fmla="*/ 1510839 h 2440484"/>
                <a:gd name="connsiteX10" fmla="*/ 0 w 3401415"/>
                <a:gd name="connsiteY10" fmla="*/ 914184 h 2440484"/>
                <a:gd name="connsiteX11" fmla="*/ 159122 w 3401415"/>
                <a:gd name="connsiteY11" fmla="*/ 271610 h 2440484"/>
                <a:gd name="connsiteX12" fmla="*/ 244841 w 3401415"/>
                <a:gd name="connsiteY12" fmla="*/ 122658 h 2440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01415" h="2440484">
                  <a:moveTo>
                    <a:pt x="332917" y="0"/>
                  </a:moveTo>
                  <a:lnTo>
                    <a:pt x="3207137" y="0"/>
                  </a:lnTo>
                  <a:lnTo>
                    <a:pt x="3242654" y="74937"/>
                  </a:lnTo>
                  <a:cubicBezTo>
                    <a:pt x="3346386" y="322243"/>
                    <a:pt x="3401415" y="608579"/>
                    <a:pt x="3401415" y="914184"/>
                  </a:cubicBezTo>
                  <a:cubicBezTo>
                    <a:pt x="3401415" y="1109268"/>
                    <a:pt x="3346890" y="1265837"/>
                    <a:pt x="3224702" y="1421888"/>
                  </a:cubicBezTo>
                  <a:cubicBezTo>
                    <a:pt x="3096894" y="1585125"/>
                    <a:pt x="2904852" y="1735475"/>
                    <a:pt x="2701498" y="1894635"/>
                  </a:cubicBezTo>
                  <a:cubicBezTo>
                    <a:pt x="2663980" y="1923966"/>
                    <a:pt x="2625221" y="1954332"/>
                    <a:pt x="2586463" y="1985068"/>
                  </a:cubicBezTo>
                  <a:cubicBezTo>
                    <a:pt x="2239532" y="2260140"/>
                    <a:pt x="1986324" y="2440484"/>
                    <a:pt x="1641219" y="2440484"/>
                  </a:cubicBezTo>
                  <a:cubicBezTo>
                    <a:pt x="1115386" y="2440484"/>
                    <a:pt x="742984" y="2219109"/>
                    <a:pt x="396053" y="1700219"/>
                  </a:cubicBezTo>
                  <a:cubicBezTo>
                    <a:pt x="350653" y="1632303"/>
                    <a:pt x="306273" y="1570535"/>
                    <a:pt x="263354" y="1510839"/>
                  </a:cubicBezTo>
                  <a:cubicBezTo>
                    <a:pt x="85473" y="1263318"/>
                    <a:pt x="0" y="1134597"/>
                    <a:pt x="0" y="914184"/>
                  </a:cubicBezTo>
                  <a:cubicBezTo>
                    <a:pt x="0" y="695327"/>
                    <a:pt x="53576" y="479135"/>
                    <a:pt x="159122" y="271610"/>
                  </a:cubicBezTo>
                  <a:cubicBezTo>
                    <a:pt x="184943" y="220858"/>
                    <a:pt x="213538" y="171179"/>
                    <a:pt x="244841" y="122658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9511D06-104E-440E-8049-4CDCE4B87E96}"/>
                </a:ext>
              </a:extLst>
            </p:cNvPr>
            <p:cNvSpPr/>
            <p:nvPr/>
          </p:nvSpPr>
          <p:spPr>
            <a:xfrm>
              <a:off x="3232490" y="0"/>
              <a:ext cx="4164597" cy="2817185"/>
            </a:xfrm>
            <a:custGeom>
              <a:avLst/>
              <a:gdLst>
                <a:gd name="connsiteX0" fmla="*/ 237339 w 4130517"/>
                <a:gd name="connsiteY0" fmla="*/ 0 h 2806419"/>
                <a:gd name="connsiteX1" fmla="*/ 3997489 w 4130517"/>
                <a:gd name="connsiteY1" fmla="*/ 0 h 2806419"/>
                <a:gd name="connsiteX2" fmla="*/ 4006148 w 4130517"/>
                <a:gd name="connsiteY2" fmla="*/ 24333 h 2806419"/>
                <a:gd name="connsiteX3" fmla="*/ 4130517 w 4130517"/>
                <a:gd name="connsiteY3" fmla="*/ 887307 h 2806419"/>
                <a:gd name="connsiteX4" fmla="*/ 3915925 w 4130517"/>
                <a:gd name="connsiteY4" fmla="*/ 1525677 h 2806419"/>
                <a:gd name="connsiteX5" fmla="*/ 3280571 w 4130517"/>
                <a:gd name="connsiteY5" fmla="*/ 2120090 h 2806419"/>
                <a:gd name="connsiteX6" fmla="*/ 3140878 w 4130517"/>
                <a:gd name="connsiteY6" fmla="*/ 2233796 h 2806419"/>
                <a:gd name="connsiteX7" fmla="*/ 1993019 w 4130517"/>
                <a:gd name="connsiteY7" fmla="*/ 2806419 h 2806419"/>
                <a:gd name="connsiteX8" fmla="*/ 480948 w 4130517"/>
                <a:gd name="connsiteY8" fmla="*/ 1875638 h 2806419"/>
                <a:gd name="connsiteX9" fmla="*/ 319805 w 4130517"/>
                <a:gd name="connsiteY9" fmla="*/ 1637519 h 2806419"/>
                <a:gd name="connsiteX10" fmla="*/ 0 w 4130517"/>
                <a:gd name="connsiteY10" fmla="*/ 887307 h 2806419"/>
                <a:gd name="connsiteX11" fmla="*/ 193231 w 4130517"/>
                <a:gd name="connsiteY11" fmla="*/ 79360 h 2806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30517" h="2806419">
                  <a:moveTo>
                    <a:pt x="237339" y="0"/>
                  </a:moveTo>
                  <a:lnTo>
                    <a:pt x="3997489" y="0"/>
                  </a:lnTo>
                  <a:lnTo>
                    <a:pt x="4006148" y="24333"/>
                  </a:lnTo>
                  <a:cubicBezTo>
                    <a:pt x="4087750" y="288004"/>
                    <a:pt x="4130517" y="579903"/>
                    <a:pt x="4130517" y="887307"/>
                  </a:cubicBezTo>
                  <a:cubicBezTo>
                    <a:pt x="4130517" y="1132599"/>
                    <a:pt x="4064304" y="1329464"/>
                    <a:pt x="3915925" y="1525677"/>
                  </a:cubicBezTo>
                  <a:cubicBezTo>
                    <a:pt x="3760721" y="1730924"/>
                    <a:pt x="3527514" y="1919967"/>
                    <a:pt x="3280571" y="2120090"/>
                  </a:cubicBezTo>
                  <a:cubicBezTo>
                    <a:pt x="3235011" y="2156968"/>
                    <a:pt x="3187944" y="2195151"/>
                    <a:pt x="3140878" y="2233796"/>
                  </a:cubicBezTo>
                  <a:cubicBezTo>
                    <a:pt x="2719582" y="2579662"/>
                    <a:pt x="2412097" y="2806419"/>
                    <a:pt x="1993019" y="2806419"/>
                  </a:cubicBezTo>
                  <a:cubicBezTo>
                    <a:pt x="1354472" y="2806419"/>
                    <a:pt x="902244" y="2528070"/>
                    <a:pt x="480948" y="1875638"/>
                  </a:cubicBezTo>
                  <a:cubicBezTo>
                    <a:pt x="425816" y="1790244"/>
                    <a:pt x="371924" y="1712578"/>
                    <a:pt x="319805" y="1637519"/>
                  </a:cubicBezTo>
                  <a:cubicBezTo>
                    <a:pt x="103795" y="1326296"/>
                    <a:pt x="0" y="1164446"/>
                    <a:pt x="0" y="887307"/>
                  </a:cubicBezTo>
                  <a:cubicBezTo>
                    <a:pt x="0" y="612125"/>
                    <a:pt x="65060" y="340293"/>
                    <a:pt x="193231" y="79360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64F6B39-7B0A-4839-9F52-1FFA2044F248}"/>
                </a:ext>
              </a:extLst>
            </p:cNvPr>
            <p:cNvSpPr/>
            <p:nvPr/>
          </p:nvSpPr>
          <p:spPr>
            <a:xfrm>
              <a:off x="3124577" y="0"/>
              <a:ext cx="4389519" cy="2916937"/>
            </a:xfrm>
            <a:custGeom>
              <a:avLst/>
              <a:gdLst>
                <a:gd name="connsiteX0" fmla="*/ 208215 w 4389519"/>
                <a:gd name="connsiteY0" fmla="*/ 0 h 2916937"/>
                <a:gd name="connsiteX1" fmla="*/ 4284014 w 4389519"/>
                <a:gd name="connsiteY1" fmla="*/ 0 h 2916937"/>
                <a:gd name="connsiteX2" fmla="*/ 4335794 w 4389519"/>
                <a:gd name="connsiteY2" fmla="*/ 207911 h 2916937"/>
                <a:gd name="connsiteX3" fmla="*/ 4376420 w 4389519"/>
                <a:gd name="connsiteY3" fmla="*/ 1078865 h 2916937"/>
                <a:gd name="connsiteX4" fmla="*/ 4090147 w 4389519"/>
                <a:gd name="connsiteY4" fmla="*/ 1734728 h 2916937"/>
                <a:gd name="connsiteX5" fmla="*/ 3362552 w 4389519"/>
                <a:gd name="connsiteY5" fmla="*/ 2305097 h 2916937"/>
                <a:gd name="connsiteX6" fmla="*/ 3204152 w 4389519"/>
                <a:gd name="connsiteY6" fmla="*/ 2412521 h 2916937"/>
                <a:gd name="connsiteX7" fmla="*/ 1936072 w 4389519"/>
                <a:gd name="connsiteY7" fmla="*/ 2912360 h 2916937"/>
                <a:gd name="connsiteX8" fmla="*/ 421690 w 4389519"/>
                <a:gd name="connsiteY8" fmla="*/ 1787063 h 2916937"/>
                <a:gd name="connsiteX9" fmla="*/ 273167 w 4389519"/>
                <a:gd name="connsiteY9" fmla="*/ 1520080 h 2916937"/>
                <a:gd name="connsiteX10" fmla="*/ 4118 w 4389519"/>
                <a:gd name="connsiteY10" fmla="*/ 696338 h 2916937"/>
                <a:gd name="connsiteX11" fmla="*/ 175984 w 4389519"/>
                <a:gd name="connsiteY11" fmla="*/ 60381 h 291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89519" h="2916937">
                  <a:moveTo>
                    <a:pt x="208215" y="0"/>
                  </a:moveTo>
                  <a:lnTo>
                    <a:pt x="4284014" y="0"/>
                  </a:lnTo>
                  <a:lnTo>
                    <a:pt x="4335794" y="207911"/>
                  </a:lnTo>
                  <a:cubicBezTo>
                    <a:pt x="4388748" y="479686"/>
                    <a:pt x="4403109" y="773803"/>
                    <a:pt x="4376420" y="1078865"/>
                  </a:cubicBezTo>
                  <a:cubicBezTo>
                    <a:pt x="4353703" y="1338514"/>
                    <a:pt x="4265383" y="1540772"/>
                    <a:pt x="4090147" y="1734728"/>
                  </a:cubicBezTo>
                  <a:cubicBezTo>
                    <a:pt x="3906850" y="1937616"/>
                    <a:pt x="3642485" y="2116128"/>
                    <a:pt x="3362552" y="2305097"/>
                  </a:cubicBezTo>
                  <a:cubicBezTo>
                    <a:pt x="3310910" y="2339914"/>
                    <a:pt x="3257553" y="2375972"/>
                    <a:pt x="3204152" y="2412521"/>
                  </a:cubicBezTo>
                  <a:cubicBezTo>
                    <a:pt x="2726165" y="2739616"/>
                    <a:pt x="2379682" y="2951171"/>
                    <a:pt x="1936072" y="2912360"/>
                  </a:cubicBezTo>
                  <a:cubicBezTo>
                    <a:pt x="1260148" y="2853224"/>
                    <a:pt x="807225" y="2516700"/>
                    <a:pt x="421690" y="1787063"/>
                  </a:cubicBezTo>
                  <a:cubicBezTo>
                    <a:pt x="371240" y="1691563"/>
                    <a:pt x="321385" y="1604361"/>
                    <a:pt x="273167" y="1520080"/>
                  </a:cubicBezTo>
                  <a:cubicBezTo>
                    <a:pt x="73334" y="1170636"/>
                    <a:pt x="-21548" y="989700"/>
                    <a:pt x="4118" y="696338"/>
                  </a:cubicBezTo>
                  <a:cubicBezTo>
                    <a:pt x="23232" y="477870"/>
                    <a:pt x="80908" y="264786"/>
                    <a:pt x="175984" y="60381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3099122-D80B-4389-A1CF-52C635217F4B}"/>
              </a:ext>
            </a:extLst>
          </p:cNvPr>
          <p:cNvGrpSpPr/>
          <p:nvPr/>
        </p:nvGrpSpPr>
        <p:grpSpPr>
          <a:xfrm>
            <a:off x="8122942" y="0"/>
            <a:ext cx="4069058" cy="3547008"/>
            <a:chOff x="8122942" y="0"/>
            <a:chExt cx="4069058" cy="3547008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A535D59-CDAA-4AA9-84AC-A6142E857FE2}"/>
                </a:ext>
              </a:extLst>
            </p:cNvPr>
            <p:cNvSpPr/>
            <p:nvPr/>
          </p:nvSpPr>
          <p:spPr>
            <a:xfrm>
              <a:off x="8122942" y="0"/>
              <a:ext cx="4069058" cy="3547008"/>
            </a:xfrm>
            <a:custGeom>
              <a:avLst/>
              <a:gdLst>
                <a:gd name="connsiteX0" fmla="*/ 305212 w 4069058"/>
                <a:gd name="connsiteY0" fmla="*/ 0 h 3547008"/>
                <a:gd name="connsiteX1" fmla="*/ 4069058 w 4069058"/>
                <a:gd name="connsiteY1" fmla="*/ 0 h 3547008"/>
                <a:gd name="connsiteX2" fmla="*/ 4069058 w 4069058"/>
                <a:gd name="connsiteY2" fmla="*/ 2865785 h 3547008"/>
                <a:gd name="connsiteX3" fmla="*/ 3996814 w 4069058"/>
                <a:gd name="connsiteY3" fmla="*/ 2947457 h 3547008"/>
                <a:gd name="connsiteX4" fmla="*/ 2732780 w 4069058"/>
                <a:gd name="connsiteY4" fmla="*/ 3541640 h 3547008"/>
                <a:gd name="connsiteX5" fmla="*/ 1317550 w 4069058"/>
                <a:gd name="connsiteY5" fmla="*/ 3015110 h 3547008"/>
                <a:gd name="connsiteX6" fmla="*/ 1140977 w 4069058"/>
                <a:gd name="connsiteY6" fmla="*/ 2901419 h 3547008"/>
                <a:gd name="connsiteX7" fmla="*/ 330269 w 4069058"/>
                <a:gd name="connsiteY7" fmla="*/ 2297252 h 3547008"/>
                <a:gd name="connsiteX8" fmla="*/ 13299 w 4069058"/>
                <a:gd name="connsiteY8" fmla="*/ 1599966 h 3547008"/>
                <a:gd name="connsiteX9" fmla="*/ 217457 w 4069058"/>
                <a:gd name="connsiteY9" fmla="*/ 178659 h 354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69058" h="3547008">
                  <a:moveTo>
                    <a:pt x="305212" y="0"/>
                  </a:moveTo>
                  <a:lnTo>
                    <a:pt x="4069058" y="0"/>
                  </a:lnTo>
                  <a:lnTo>
                    <a:pt x="4069058" y="2865785"/>
                  </a:lnTo>
                  <a:lnTo>
                    <a:pt x="3996814" y="2947457"/>
                  </a:lnTo>
                  <a:cubicBezTo>
                    <a:pt x="3654887" y="3311545"/>
                    <a:pt x="3252443" y="3496175"/>
                    <a:pt x="2732780" y="3541640"/>
                  </a:cubicBezTo>
                  <a:cubicBezTo>
                    <a:pt x="2236701" y="3585041"/>
                    <a:pt x="1850359" y="3361306"/>
                    <a:pt x="1317550" y="3015110"/>
                  </a:cubicBezTo>
                  <a:cubicBezTo>
                    <a:pt x="1258026" y="2976425"/>
                    <a:pt x="1198546" y="2938265"/>
                    <a:pt x="1140977" y="2901419"/>
                  </a:cubicBezTo>
                  <a:cubicBezTo>
                    <a:pt x="828927" y="2701433"/>
                    <a:pt x="534230" y="2512513"/>
                    <a:pt x="330269" y="2297252"/>
                  </a:cubicBezTo>
                  <a:cubicBezTo>
                    <a:pt x="135278" y="2091465"/>
                    <a:pt x="37487" y="1876435"/>
                    <a:pt x="13299" y="1599966"/>
                  </a:cubicBezTo>
                  <a:cubicBezTo>
                    <a:pt x="-32170" y="1080250"/>
                    <a:pt x="39709" y="589889"/>
                    <a:pt x="217457" y="178659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D6948CC-6D51-4092-887C-B0664DC102C7}"/>
                </a:ext>
              </a:extLst>
            </p:cNvPr>
            <p:cNvSpPr/>
            <p:nvPr/>
          </p:nvSpPr>
          <p:spPr>
            <a:xfrm flipH="1">
              <a:off x="8319994" y="0"/>
              <a:ext cx="3872006" cy="3321595"/>
            </a:xfrm>
            <a:custGeom>
              <a:avLst/>
              <a:gdLst>
                <a:gd name="connsiteX0" fmla="*/ 3466434 w 3872006"/>
                <a:gd name="connsiteY0" fmla="*/ 0 h 3321595"/>
                <a:gd name="connsiteX1" fmla="*/ 65800 w 3872006"/>
                <a:gd name="connsiteY1" fmla="*/ 0 h 3321595"/>
                <a:gd name="connsiteX2" fmla="*/ 0 w 3872006"/>
                <a:gd name="connsiteY2" fmla="*/ 59511 h 3321595"/>
                <a:gd name="connsiteX3" fmla="*/ 0 w 3872006"/>
                <a:gd name="connsiteY3" fmla="*/ 2518435 h 3321595"/>
                <a:gd name="connsiteX4" fmla="*/ 80122 w 3872006"/>
                <a:gd name="connsiteY4" fmla="*/ 2618704 h 3321595"/>
                <a:gd name="connsiteX5" fmla="*/ 1549501 w 3872006"/>
                <a:gd name="connsiteY5" fmla="*/ 3321595 h 3321595"/>
                <a:gd name="connsiteX6" fmla="*/ 2796711 w 3872006"/>
                <a:gd name="connsiteY6" fmla="*/ 2749441 h 3321595"/>
                <a:gd name="connsiteX7" fmla="*/ 2948494 w 3872006"/>
                <a:gd name="connsiteY7" fmla="*/ 2635829 h 3321595"/>
                <a:gd name="connsiteX8" fmla="*/ 3638840 w 3872006"/>
                <a:gd name="connsiteY8" fmla="*/ 2041901 h 3321595"/>
                <a:gd name="connsiteX9" fmla="*/ 3872006 w 3872006"/>
                <a:gd name="connsiteY9" fmla="*/ 1404055 h 3321595"/>
                <a:gd name="connsiteX10" fmla="*/ 3467973 w 3872006"/>
                <a:gd name="connsiteY10" fmla="*/ 1974 h 332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2006" h="3321595">
                  <a:moveTo>
                    <a:pt x="3466434" y="0"/>
                  </a:moveTo>
                  <a:lnTo>
                    <a:pt x="65800" y="0"/>
                  </a:lnTo>
                  <a:lnTo>
                    <a:pt x="0" y="59511"/>
                  </a:lnTo>
                  <a:lnTo>
                    <a:pt x="0" y="2518435"/>
                  </a:lnTo>
                  <a:lnTo>
                    <a:pt x="80122" y="2618704"/>
                  </a:lnTo>
                  <a:cubicBezTo>
                    <a:pt x="490323" y="3108658"/>
                    <a:pt x="942414" y="3321595"/>
                    <a:pt x="1549501" y="3321595"/>
                  </a:cubicBezTo>
                  <a:cubicBezTo>
                    <a:pt x="2004852" y="3321595"/>
                    <a:pt x="2338950" y="3095023"/>
                    <a:pt x="2796711" y="2749441"/>
                  </a:cubicBezTo>
                  <a:cubicBezTo>
                    <a:pt x="2847850" y="2710827"/>
                    <a:pt x="2898991" y="2672676"/>
                    <a:pt x="2948494" y="2635829"/>
                  </a:cubicBezTo>
                  <a:cubicBezTo>
                    <a:pt x="3216812" y="2435869"/>
                    <a:pt x="3470203" y="2246981"/>
                    <a:pt x="3638840" y="2041901"/>
                  </a:cubicBezTo>
                  <a:cubicBezTo>
                    <a:pt x="3800062" y="1845849"/>
                    <a:pt x="3872006" y="1649145"/>
                    <a:pt x="3872006" y="1404055"/>
                  </a:cubicBezTo>
                  <a:cubicBezTo>
                    <a:pt x="3872006" y="866538"/>
                    <a:pt x="3729694" y="376466"/>
                    <a:pt x="3467973" y="1974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5F9FD94-99CC-42AD-8E66-CF99E8FD5A94}"/>
                </a:ext>
              </a:extLst>
            </p:cNvPr>
            <p:cNvSpPr/>
            <p:nvPr/>
          </p:nvSpPr>
          <p:spPr>
            <a:xfrm flipH="1">
              <a:off x="8729240" y="9274"/>
              <a:ext cx="3462454" cy="3010961"/>
            </a:xfrm>
            <a:custGeom>
              <a:avLst/>
              <a:gdLst>
                <a:gd name="connsiteX0" fmla="*/ 2953507 w 3462454"/>
                <a:gd name="connsiteY0" fmla="*/ 0 h 3010961"/>
                <a:gd name="connsiteX1" fmla="*/ 477652 w 3462454"/>
                <a:gd name="connsiteY1" fmla="*/ 0 h 3010961"/>
                <a:gd name="connsiteX2" fmla="*/ 327396 w 3462454"/>
                <a:gd name="connsiteY2" fmla="*/ 113681 h 3010961"/>
                <a:gd name="connsiteX3" fmla="*/ 46554 w 3462454"/>
                <a:gd name="connsiteY3" fmla="*/ 391785 h 3010961"/>
                <a:gd name="connsiteX4" fmla="*/ 0 w 3462454"/>
                <a:gd name="connsiteY4" fmla="*/ 453516 h 3010961"/>
                <a:gd name="connsiteX5" fmla="*/ 0 w 3462454"/>
                <a:gd name="connsiteY5" fmla="*/ 2083461 h 3010961"/>
                <a:gd name="connsiteX6" fmla="*/ 26382 w 3462454"/>
                <a:gd name="connsiteY6" fmla="*/ 2118637 h 3010961"/>
                <a:gd name="connsiteX7" fmla="*/ 101620 w 3462454"/>
                <a:gd name="connsiteY7" fmla="*/ 2222744 h 3010961"/>
                <a:gd name="connsiteX8" fmla="*/ 1494064 w 3462454"/>
                <a:gd name="connsiteY8" fmla="*/ 3010961 h 3010961"/>
                <a:gd name="connsiteX9" fmla="*/ 2551110 w 3462454"/>
                <a:gd name="connsiteY9" fmla="*/ 2526044 h 3010961"/>
                <a:gd name="connsiteX10" fmla="*/ 2679751 w 3462454"/>
                <a:gd name="connsiteY10" fmla="*/ 2429754 h 3010961"/>
                <a:gd name="connsiteX11" fmla="*/ 3264840 w 3462454"/>
                <a:gd name="connsiteY11" fmla="*/ 1926383 h 3010961"/>
                <a:gd name="connsiteX12" fmla="*/ 3462454 w 3462454"/>
                <a:gd name="connsiteY12" fmla="*/ 1385790 h 3010961"/>
                <a:gd name="connsiteX13" fmla="*/ 3018820 w 3462454"/>
                <a:gd name="connsiteY13" fmla="*/ 67626 h 301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62454" h="3010961">
                  <a:moveTo>
                    <a:pt x="2953507" y="0"/>
                  </a:moveTo>
                  <a:lnTo>
                    <a:pt x="477652" y="0"/>
                  </a:lnTo>
                  <a:lnTo>
                    <a:pt x="327396" y="113681"/>
                  </a:lnTo>
                  <a:cubicBezTo>
                    <a:pt x="222344" y="200626"/>
                    <a:pt x="128536" y="293564"/>
                    <a:pt x="46554" y="391785"/>
                  </a:cubicBezTo>
                  <a:lnTo>
                    <a:pt x="0" y="453516"/>
                  </a:lnTo>
                  <a:lnTo>
                    <a:pt x="0" y="2083461"/>
                  </a:lnTo>
                  <a:lnTo>
                    <a:pt x="26382" y="2118637"/>
                  </a:lnTo>
                  <a:cubicBezTo>
                    <a:pt x="51135" y="2152065"/>
                    <a:pt x="76235" y="2186586"/>
                    <a:pt x="101620" y="2222744"/>
                  </a:cubicBezTo>
                  <a:cubicBezTo>
                    <a:pt x="489585" y="2775245"/>
                    <a:pt x="906035" y="3010961"/>
                    <a:pt x="1494064" y="3010961"/>
                  </a:cubicBezTo>
                  <a:cubicBezTo>
                    <a:pt x="1879987" y="3010961"/>
                    <a:pt x="2163144" y="2818935"/>
                    <a:pt x="2551110" y="2526044"/>
                  </a:cubicBezTo>
                  <a:cubicBezTo>
                    <a:pt x="2594452" y="2493317"/>
                    <a:pt x="2637795" y="2460984"/>
                    <a:pt x="2679751" y="2429754"/>
                  </a:cubicBezTo>
                  <a:cubicBezTo>
                    <a:pt x="2907158" y="2260282"/>
                    <a:pt x="3121914" y="2100194"/>
                    <a:pt x="3264840" y="1926383"/>
                  </a:cubicBezTo>
                  <a:cubicBezTo>
                    <a:pt x="3401480" y="1760224"/>
                    <a:pt x="3462454" y="1593511"/>
                    <a:pt x="3462454" y="1385790"/>
                  </a:cubicBezTo>
                  <a:cubicBezTo>
                    <a:pt x="3462454" y="865148"/>
                    <a:pt x="3304918" y="397028"/>
                    <a:pt x="3018820" y="67626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47D3E70-A759-410D-B5DB-855218E138C3}"/>
                </a:ext>
              </a:extLst>
            </p:cNvPr>
            <p:cNvSpPr/>
            <p:nvPr/>
          </p:nvSpPr>
          <p:spPr>
            <a:xfrm flipH="1">
              <a:off x="8243247" y="9274"/>
              <a:ext cx="3948447" cy="3411460"/>
            </a:xfrm>
            <a:custGeom>
              <a:avLst/>
              <a:gdLst>
                <a:gd name="connsiteX0" fmla="*/ 3564894 w 3904481"/>
                <a:gd name="connsiteY0" fmla="*/ 0 h 3411460"/>
                <a:gd name="connsiteX1" fmla="*/ 0 w 3904481"/>
                <a:gd name="connsiteY1" fmla="*/ 0 h 3411460"/>
                <a:gd name="connsiteX2" fmla="*/ 0 w 3904481"/>
                <a:gd name="connsiteY2" fmla="*/ 2659993 h 3411460"/>
                <a:gd name="connsiteX3" fmla="*/ 1876 w 3904481"/>
                <a:gd name="connsiteY3" fmla="*/ 2662425 h 3411460"/>
                <a:gd name="connsiteX4" fmla="*/ 1514161 w 3904481"/>
                <a:gd name="connsiteY4" fmla="*/ 3411460 h 3411460"/>
                <a:gd name="connsiteX5" fmla="*/ 2797788 w 3904481"/>
                <a:gd name="connsiteY5" fmla="*/ 2801744 h 3411460"/>
                <a:gd name="connsiteX6" fmla="*/ 2954004 w 3904481"/>
                <a:gd name="connsiteY6" fmla="*/ 2680673 h 3411460"/>
                <a:gd name="connsiteX7" fmla="*/ 3664508 w 3904481"/>
                <a:gd name="connsiteY7" fmla="*/ 2047754 h 3411460"/>
                <a:gd name="connsiteX8" fmla="*/ 3904481 w 3904481"/>
                <a:gd name="connsiteY8" fmla="*/ 1368033 h 3411460"/>
                <a:gd name="connsiteX9" fmla="*/ 3596499 w 3904481"/>
                <a:gd name="connsiteY9" fmla="*/ 52268 h 341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4481" h="3411460">
                  <a:moveTo>
                    <a:pt x="3564894" y="0"/>
                  </a:moveTo>
                  <a:lnTo>
                    <a:pt x="0" y="0"/>
                  </a:lnTo>
                  <a:lnTo>
                    <a:pt x="0" y="2659993"/>
                  </a:lnTo>
                  <a:lnTo>
                    <a:pt x="1876" y="2662425"/>
                  </a:lnTo>
                  <a:cubicBezTo>
                    <a:pt x="424055" y="3184544"/>
                    <a:pt x="889346" y="3411460"/>
                    <a:pt x="1514161" y="3411460"/>
                  </a:cubicBezTo>
                  <a:cubicBezTo>
                    <a:pt x="1982808" y="3411460"/>
                    <a:pt x="2326661" y="3170014"/>
                    <a:pt x="2797788" y="2801744"/>
                  </a:cubicBezTo>
                  <a:cubicBezTo>
                    <a:pt x="2850420" y="2760595"/>
                    <a:pt x="2903054" y="2719940"/>
                    <a:pt x="2954004" y="2680673"/>
                  </a:cubicBezTo>
                  <a:cubicBezTo>
                    <a:pt x="3230156" y="2467586"/>
                    <a:pt x="3490946" y="2266297"/>
                    <a:pt x="3664508" y="2047754"/>
                  </a:cubicBezTo>
                  <a:cubicBezTo>
                    <a:pt x="3830437" y="1838832"/>
                    <a:pt x="3904481" y="1629214"/>
                    <a:pt x="3904481" y="1368033"/>
                  </a:cubicBezTo>
                  <a:cubicBezTo>
                    <a:pt x="3904481" y="877057"/>
                    <a:pt x="3796872" y="423228"/>
                    <a:pt x="3596499" y="52268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0302A25-2D4F-4AD5-B0E9-C12184C3599E}"/>
              </a:ext>
            </a:extLst>
          </p:cNvPr>
          <p:cNvGrpSpPr/>
          <p:nvPr/>
        </p:nvGrpSpPr>
        <p:grpSpPr>
          <a:xfrm>
            <a:off x="-1" y="1355238"/>
            <a:ext cx="4381339" cy="5510713"/>
            <a:chOff x="0" y="1347287"/>
            <a:chExt cx="4259808" cy="5510713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E227AF03-773A-4B1E-8FED-67198038E60D}"/>
                </a:ext>
              </a:extLst>
            </p:cNvPr>
            <p:cNvSpPr/>
            <p:nvPr/>
          </p:nvSpPr>
          <p:spPr>
            <a:xfrm>
              <a:off x="0" y="1676545"/>
              <a:ext cx="4174269" cy="5181455"/>
            </a:xfrm>
            <a:custGeom>
              <a:avLst/>
              <a:gdLst>
                <a:gd name="connsiteX0" fmla="*/ 1155130 w 4174269"/>
                <a:gd name="connsiteY0" fmla="*/ 990 h 5181455"/>
                <a:gd name="connsiteX1" fmla="*/ 2396955 w 4174269"/>
                <a:gd name="connsiteY1" fmla="*/ 367328 h 5181455"/>
                <a:gd name="connsiteX2" fmla="*/ 3827960 w 4174269"/>
                <a:gd name="connsiteY2" fmla="*/ 4749328 h 5181455"/>
                <a:gd name="connsiteX3" fmla="*/ 3561502 w 4174269"/>
                <a:gd name="connsiteY3" fmla="*/ 5090948 h 5181455"/>
                <a:gd name="connsiteX4" fmla="*/ 3452726 w 4174269"/>
                <a:gd name="connsiteY4" fmla="*/ 5181455 h 5181455"/>
                <a:gd name="connsiteX5" fmla="*/ 0 w 4174269"/>
                <a:gd name="connsiteY5" fmla="*/ 5181455 h 5181455"/>
                <a:gd name="connsiteX6" fmla="*/ 0 w 4174269"/>
                <a:gd name="connsiteY6" fmla="*/ 251605 h 5181455"/>
                <a:gd name="connsiteX7" fmla="*/ 157396 w 4174269"/>
                <a:gd name="connsiteY7" fmla="*/ 182600 h 5181455"/>
                <a:gd name="connsiteX8" fmla="*/ 1155130 w 4174269"/>
                <a:gd name="connsiteY8" fmla="*/ 990 h 518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74269" h="5181455">
                  <a:moveTo>
                    <a:pt x="1155130" y="990"/>
                  </a:moveTo>
                  <a:cubicBezTo>
                    <a:pt x="1564667" y="12730"/>
                    <a:pt x="1984593" y="129250"/>
                    <a:pt x="2396955" y="367328"/>
                  </a:cubicBezTo>
                  <a:cubicBezTo>
                    <a:pt x="3871760" y="1218807"/>
                    <a:pt x="4678347" y="3276416"/>
                    <a:pt x="3827960" y="4749328"/>
                  </a:cubicBezTo>
                  <a:cubicBezTo>
                    <a:pt x="3748235" y="4887417"/>
                    <a:pt x="3658928" y="4998272"/>
                    <a:pt x="3561502" y="5090948"/>
                  </a:cubicBezTo>
                  <a:lnTo>
                    <a:pt x="3452726" y="5181455"/>
                  </a:lnTo>
                  <a:lnTo>
                    <a:pt x="0" y="5181455"/>
                  </a:lnTo>
                  <a:lnTo>
                    <a:pt x="0" y="251605"/>
                  </a:lnTo>
                  <a:lnTo>
                    <a:pt x="157396" y="182600"/>
                  </a:lnTo>
                  <a:cubicBezTo>
                    <a:pt x="475610" y="54980"/>
                    <a:pt x="811718" y="-8854"/>
                    <a:pt x="1155130" y="99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D6FE8FAD-8A4A-49E1-AFAF-A074482295A9}"/>
                </a:ext>
              </a:extLst>
            </p:cNvPr>
            <p:cNvSpPr/>
            <p:nvPr/>
          </p:nvSpPr>
          <p:spPr>
            <a:xfrm>
              <a:off x="0" y="1347287"/>
              <a:ext cx="4259808" cy="5510713"/>
            </a:xfrm>
            <a:custGeom>
              <a:avLst/>
              <a:gdLst>
                <a:gd name="connsiteX0" fmla="*/ 948905 w 4259808"/>
                <a:gd name="connsiteY0" fmla="*/ 1556 h 5510713"/>
                <a:gd name="connsiteX1" fmla="*/ 2304106 w 4259808"/>
                <a:gd name="connsiteY1" fmla="*/ 405867 h 5510713"/>
                <a:gd name="connsiteX2" fmla="*/ 3890982 w 4259808"/>
                <a:gd name="connsiteY2" fmla="*/ 5156588 h 5510713"/>
                <a:gd name="connsiteX3" fmla="*/ 3680329 w 4259808"/>
                <a:gd name="connsiteY3" fmla="*/ 5445948 h 5510713"/>
                <a:gd name="connsiteX4" fmla="*/ 3616504 w 4259808"/>
                <a:gd name="connsiteY4" fmla="*/ 5510713 h 5510713"/>
                <a:gd name="connsiteX5" fmla="*/ 0 w 4259808"/>
                <a:gd name="connsiteY5" fmla="*/ 5510713 h 5510713"/>
                <a:gd name="connsiteX6" fmla="*/ 0 w 4259808"/>
                <a:gd name="connsiteY6" fmla="*/ 144797 h 5510713"/>
                <a:gd name="connsiteX7" fmla="*/ 164164 w 4259808"/>
                <a:gd name="connsiteY7" fmla="*/ 92266 h 5510713"/>
                <a:gd name="connsiteX8" fmla="*/ 948905 w 4259808"/>
                <a:gd name="connsiteY8" fmla="*/ 1556 h 551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59808" h="5510713">
                  <a:moveTo>
                    <a:pt x="948905" y="1556"/>
                  </a:moveTo>
                  <a:cubicBezTo>
                    <a:pt x="1395136" y="16867"/>
                    <a:pt x="1853354" y="145625"/>
                    <a:pt x="2304106" y="405867"/>
                  </a:cubicBezTo>
                  <a:cubicBezTo>
                    <a:pt x="3916211" y="1336616"/>
                    <a:pt x="4808028" y="3568218"/>
                    <a:pt x="3890982" y="5156588"/>
                  </a:cubicBezTo>
                  <a:cubicBezTo>
                    <a:pt x="3826502" y="5268272"/>
                    <a:pt x="3756052" y="5363347"/>
                    <a:pt x="3680329" y="5445948"/>
                  </a:cubicBezTo>
                  <a:lnTo>
                    <a:pt x="3616504" y="5510713"/>
                  </a:lnTo>
                  <a:lnTo>
                    <a:pt x="0" y="5510713"/>
                  </a:lnTo>
                  <a:lnTo>
                    <a:pt x="0" y="144797"/>
                  </a:lnTo>
                  <a:lnTo>
                    <a:pt x="164164" y="92266"/>
                  </a:lnTo>
                  <a:cubicBezTo>
                    <a:pt x="418657" y="23914"/>
                    <a:pt x="681631" y="-7614"/>
                    <a:pt x="948905" y="1556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0A7C4DFB-FDFD-4F28-8B00-287EB75C79EB}"/>
                </a:ext>
              </a:extLst>
            </p:cNvPr>
            <p:cNvSpPr/>
            <p:nvPr/>
          </p:nvSpPr>
          <p:spPr>
            <a:xfrm>
              <a:off x="0" y="1592806"/>
              <a:ext cx="4029221" cy="5265194"/>
            </a:xfrm>
            <a:custGeom>
              <a:avLst/>
              <a:gdLst>
                <a:gd name="connsiteX0" fmla="*/ 812878 w 4029221"/>
                <a:gd name="connsiteY0" fmla="*/ 840 h 5265194"/>
                <a:gd name="connsiteX1" fmla="*/ 960980 w 4029221"/>
                <a:gd name="connsiteY1" fmla="*/ 1442 h 5265194"/>
                <a:gd name="connsiteX2" fmla="*/ 2216856 w 4029221"/>
                <a:gd name="connsiteY2" fmla="*/ 376120 h 5265194"/>
                <a:gd name="connsiteX3" fmla="*/ 3687427 w 4029221"/>
                <a:gd name="connsiteY3" fmla="*/ 4778650 h 5265194"/>
                <a:gd name="connsiteX4" fmla="*/ 3267677 w 4029221"/>
                <a:gd name="connsiteY4" fmla="*/ 5245601 h 5265194"/>
                <a:gd name="connsiteX5" fmla="*/ 3237167 w 4029221"/>
                <a:gd name="connsiteY5" fmla="*/ 5265194 h 5265194"/>
                <a:gd name="connsiteX6" fmla="*/ 0 w 4029221"/>
                <a:gd name="connsiteY6" fmla="*/ 5265194 h 5265194"/>
                <a:gd name="connsiteX7" fmla="*/ 0 w 4029221"/>
                <a:gd name="connsiteY7" fmla="*/ 162790 h 5265194"/>
                <a:gd name="connsiteX8" fmla="*/ 58408 w 4029221"/>
                <a:gd name="connsiteY8" fmla="*/ 139352 h 5265194"/>
                <a:gd name="connsiteX9" fmla="*/ 812878 w 4029221"/>
                <a:gd name="connsiteY9" fmla="*/ 840 h 526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9221" h="5265194">
                  <a:moveTo>
                    <a:pt x="812878" y="840"/>
                  </a:moveTo>
                  <a:cubicBezTo>
                    <a:pt x="862065" y="-449"/>
                    <a:pt x="911443" y="-258"/>
                    <a:pt x="960980" y="1442"/>
                  </a:cubicBezTo>
                  <a:cubicBezTo>
                    <a:pt x="1374507" y="15631"/>
                    <a:pt x="1799140" y="134952"/>
                    <a:pt x="2216856" y="376120"/>
                  </a:cubicBezTo>
                  <a:cubicBezTo>
                    <a:pt x="3710806" y="1238652"/>
                    <a:pt x="4537261" y="3306696"/>
                    <a:pt x="3687427" y="4778650"/>
                  </a:cubicBezTo>
                  <a:cubicBezTo>
                    <a:pt x="3567917" y="4985647"/>
                    <a:pt x="3426282" y="5131074"/>
                    <a:pt x="3267677" y="5245601"/>
                  </a:cubicBezTo>
                  <a:lnTo>
                    <a:pt x="3237167" y="5265194"/>
                  </a:lnTo>
                  <a:lnTo>
                    <a:pt x="0" y="5265194"/>
                  </a:lnTo>
                  <a:lnTo>
                    <a:pt x="0" y="162790"/>
                  </a:lnTo>
                  <a:lnTo>
                    <a:pt x="58408" y="139352"/>
                  </a:lnTo>
                  <a:cubicBezTo>
                    <a:pt x="301661" y="55163"/>
                    <a:pt x="554646" y="7607"/>
                    <a:pt x="812878" y="840"/>
                  </a:cubicBezTo>
                  <a:close/>
                </a:path>
              </a:pathLst>
            </a:custGeom>
            <a:noFill/>
            <a:ln w="190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6E867DF-0B62-429A-A554-CBE585048439}"/>
                </a:ext>
              </a:extLst>
            </p:cNvPr>
            <p:cNvSpPr/>
            <p:nvPr/>
          </p:nvSpPr>
          <p:spPr>
            <a:xfrm>
              <a:off x="0" y="2147333"/>
              <a:ext cx="3702048" cy="4710667"/>
            </a:xfrm>
            <a:custGeom>
              <a:avLst/>
              <a:gdLst>
                <a:gd name="connsiteX0" fmla="*/ 1057511 w 3702048"/>
                <a:gd name="connsiteY0" fmla="*/ 1243 h 4710667"/>
                <a:gd name="connsiteX1" fmla="*/ 2139959 w 3702048"/>
                <a:gd name="connsiteY1" fmla="*/ 324180 h 4710667"/>
                <a:gd name="connsiteX2" fmla="*/ 3407455 w 3702048"/>
                <a:gd name="connsiteY2" fmla="*/ 4118750 h 4710667"/>
                <a:gd name="connsiteX3" fmla="*/ 2754080 w 3702048"/>
                <a:gd name="connsiteY3" fmla="*/ 4690965 h 4710667"/>
                <a:gd name="connsiteX4" fmla="*/ 2711405 w 3702048"/>
                <a:gd name="connsiteY4" fmla="*/ 4710667 h 4710667"/>
                <a:gd name="connsiteX5" fmla="*/ 0 w 3702048"/>
                <a:gd name="connsiteY5" fmla="*/ 4710667 h 4710667"/>
                <a:gd name="connsiteX6" fmla="*/ 0 w 3702048"/>
                <a:gd name="connsiteY6" fmla="*/ 239601 h 4710667"/>
                <a:gd name="connsiteX7" fmla="*/ 72857 w 3702048"/>
                <a:gd name="connsiteY7" fmla="*/ 203063 h 4710667"/>
                <a:gd name="connsiteX8" fmla="*/ 1057511 w 3702048"/>
                <a:gd name="connsiteY8" fmla="*/ 1243 h 471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02048" h="4710667">
                  <a:moveTo>
                    <a:pt x="1057511" y="1243"/>
                  </a:moveTo>
                  <a:cubicBezTo>
                    <a:pt x="1413932" y="13473"/>
                    <a:pt x="1779927" y="116316"/>
                    <a:pt x="2139959" y="324180"/>
                  </a:cubicBezTo>
                  <a:cubicBezTo>
                    <a:pt x="3427605" y="1067603"/>
                    <a:pt x="4139931" y="2850064"/>
                    <a:pt x="3407455" y="4118750"/>
                  </a:cubicBezTo>
                  <a:cubicBezTo>
                    <a:pt x="3235777" y="4416105"/>
                    <a:pt x="3011128" y="4566048"/>
                    <a:pt x="2754080" y="4690965"/>
                  </a:cubicBezTo>
                  <a:lnTo>
                    <a:pt x="2711405" y="4710667"/>
                  </a:lnTo>
                  <a:lnTo>
                    <a:pt x="0" y="4710667"/>
                  </a:lnTo>
                  <a:lnTo>
                    <a:pt x="0" y="239601"/>
                  </a:lnTo>
                  <a:lnTo>
                    <a:pt x="72857" y="203063"/>
                  </a:lnTo>
                  <a:cubicBezTo>
                    <a:pt x="383165" y="61024"/>
                    <a:pt x="715942" y="-10476"/>
                    <a:pt x="1057511" y="1243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4296" y="3420734"/>
            <a:ext cx="6665976" cy="2129674"/>
          </a:xfrm>
        </p:spPr>
        <p:txBody>
          <a:bodyPr anchor="b">
            <a:noAutofit/>
          </a:bodyPr>
          <a:lstStyle>
            <a:lvl1pPr algn="l">
              <a:lnSpc>
                <a:spcPct val="110000"/>
              </a:lnSpc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E197B67B-BA44-4D2A-B31D-35A89323C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54296" y="6170490"/>
            <a:ext cx="5713314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1D718595-24D3-4517-A62E-C1F49340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54295" y="5550408"/>
            <a:ext cx="6665975" cy="512064"/>
          </a:xfrm>
        </p:spPr>
        <p:txBody>
          <a:bodyPr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3C6217BB-A228-414D-92D9-E1D1EFEB8B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40080" y="6170491"/>
            <a:ext cx="2840083" cy="457200"/>
          </a:xfrm>
        </p:spPr>
        <p:txBody>
          <a:bodyPr/>
          <a:lstStyle>
            <a:lvl1pPr algn="l">
              <a:defRPr/>
            </a:lvl1pPr>
          </a:lstStyle>
          <a:p>
            <a:fld id="{E72EB70D-CD01-44DA-83B3-8FEB3383D307}" type="datetime1">
              <a:rPr lang="en-US" smtClean="0"/>
              <a:t>4/16/2021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16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20240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30290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C1D6427-F07F-4D50-B151-455100AF7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58CFD-9357-46BE-A189-D637A67C8730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79EFBB2-C5E0-4D57-AB1D-3AA907ECF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AE6B7E1-F60B-4D08-9052-423D6FBFA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659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1" y="2456408"/>
            <a:ext cx="4160520" cy="823912"/>
          </a:xfrm>
        </p:spPr>
        <p:txBody>
          <a:bodyPr anchor="b">
            <a:normAutofit/>
          </a:bodyPr>
          <a:lstStyle>
            <a:lvl1pPr marL="0" indent="0">
              <a:lnSpc>
                <a:spcPct val="130000"/>
              </a:lnSpc>
              <a:buNone/>
              <a:defRPr sz="18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20241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30290" y="2456408"/>
            <a:ext cx="4160520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lang="en-US" sz="1800" b="1" kern="1200" cap="all" spc="15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30000"/>
              </a:lnSpc>
              <a:spcBef>
                <a:spcPts val="930"/>
              </a:spcBef>
              <a:buFont typeface="Corbel" panose="020B0503020204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30290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3771BF97-4D2A-43A4-8CDC-2250017EB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742EE-B331-4632-BD10-A82FED6B6FC0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6020661A-DA07-4679-9226-945B5DD2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EFCE38B-E087-4988-BC3A-FE3B55E70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D3BC439C-E995-4E1F-8DE9-75C32785E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242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F30096C-3491-4EF2-ABB2-D57F3F4B5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BA835-D13F-49F4-8F11-5D576AC65FAD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9DA3A85-7147-4F32-944A-B079AF514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EDDF50D-95C0-4DA2-BBC6-41774FAC1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29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9BEFCA-6D6F-4F26-823F-C86CA694B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1799-ACB5-4CB2-86A2-5C574F1C8706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2EE2C9-E87D-4495-9EDA-6BC0EDC27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5557A9-903F-4B36-8B06-D9EADF230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688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640080"/>
            <a:ext cx="3227715" cy="2551751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0160" y="640080"/>
            <a:ext cx="6949440" cy="545591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B904BE8-2080-4FFA-9239-A8929E28FA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76488" y="6170491"/>
            <a:ext cx="2214322" cy="457200"/>
          </a:xfrm>
        </p:spPr>
        <p:txBody>
          <a:bodyPr/>
          <a:lstStyle/>
          <a:p>
            <a:fld id="{ED5DD0D6-7A82-473E-879B-C6ECD6CCCFEC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5580C6-5CD7-4CDD-977D-0533C84F2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80160" y="6170490"/>
            <a:ext cx="694944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18D0320-9B66-443F-8E28-8BCF07E0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55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41C2A9DB-B176-4069-8734-5B4ED352BA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76488" y="6170491"/>
            <a:ext cx="2214322" cy="457200"/>
          </a:xfrm>
        </p:spPr>
        <p:txBody>
          <a:bodyPr/>
          <a:lstStyle/>
          <a:p>
            <a:fld id="{D4605E03-BC17-41A7-854C-DFAB672737DC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430F9A2F-C2C4-4E1C-B4B3-07ED84F28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80160" y="6170490"/>
            <a:ext cx="6464410" cy="45720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F9BFA0A0-2117-4A10-9DAA-080C21559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295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20240" y="442220"/>
            <a:ext cx="8770571" cy="1345269"/>
          </a:xfrm>
          <a:prstGeom prst="rect">
            <a:avLst/>
          </a:prstGeom>
        </p:spPr>
        <p:txBody>
          <a:bodyPr vert="horz" lIns="109728" tIns="109728" rIns="109728" bIns="9144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0" y="2312276"/>
            <a:ext cx="8770571" cy="3651504"/>
          </a:xfrm>
          <a:prstGeom prst="rect">
            <a:avLst/>
          </a:prstGeom>
        </p:spPr>
        <p:txBody>
          <a:bodyPr vert="horz" lIns="109728" tIns="109728" rIns="109728" bIns="9144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0727" y="6170491"/>
            <a:ext cx="2840083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r">
              <a:defRPr sz="11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4408324-A84C-4A45-93B6-78D079CCE772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20240" y="6170490"/>
            <a:ext cx="5667375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l">
              <a:defRPr sz="11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53744" y="6170490"/>
            <a:ext cx="1188720" cy="457200"/>
          </a:xfrm>
          <a:prstGeom prst="rect">
            <a:avLst/>
          </a:prstGeom>
        </p:spPr>
        <p:txBody>
          <a:bodyPr vert="horz" lIns="109728" tIns="109728" rIns="109728" bIns="91440" rtlCol="0" anchor="b"/>
          <a:lstStyle>
            <a:lvl1pPr algn="r">
              <a:defRPr sz="1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cxnSp>
        <p:nvCxnSpPr>
          <p:cNvPr id="9" name="Straight Connector 8" title="Rule Line">
            <a:extLst>
              <a:ext uri="{FF2B5EF4-FFF2-40B4-BE49-F238E27FC236}">
                <a16:creationId xmlns:a16="http://schemas.microsoft.com/office/drawing/2014/main" id="{430127AE-B29E-4FDF-99D2-A2F1E7003F74}"/>
              </a:ext>
            </a:extLst>
          </p:cNvPr>
          <p:cNvCxnSpPr/>
          <p:nvPr/>
        </p:nvCxnSpPr>
        <p:spPr>
          <a:xfrm>
            <a:off x="1920240" y="2176009"/>
            <a:ext cx="877057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2937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hf sldNum="0" hdr="0" ftr="0" dt="0"/>
  <p:txStyles>
    <p:titleStyle>
      <a:lvl1pPr algn="l" defTabSz="914400" rtl="0" eaLnBrk="1" latinLnBrk="0" hangingPunct="1">
        <a:lnSpc>
          <a:spcPct val="130000"/>
        </a:lnSpc>
        <a:spcBef>
          <a:spcPct val="0"/>
        </a:spcBef>
        <a:buNone/>
        <a:defRPr sz="3200" b="1" kern="1200" spc="1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800" b="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6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D55E1-F2C3-4C2D-B573-089D071BDF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Programul</a:t>
            </a:r>
            <a:r>
              <a:rPr lang="en-US" dirty="0"/>
              <a:t> GEA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90ABE1-E1F7-46D9-94DA-F1EC9A914B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Elena </a:t>
            </a:r>
            <a:r>
              <a:rPr lang="en-US" dirty="0" err="1"/>
              <a:t>Scobioal</a:t>
            </a:r>
            <a:r>
              <a:rPr lang="ro-RO" dirty="0"/>
              <a:t>ă</a:t>
            </a:r>
          </a:p>
          <a:p>
            <a:r>
              <a:rPr lang="ro-RO" dirty="0"/>
              <a:t>2021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840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40FBA-85A2-4E4E-9443-738139E19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Importanța globală a Economiei Verzi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Content Placeholder 2">
            <a:extLst>
              <a:ext uri="{FF2B5EF4-FFF2-40B4-BE49-F238E27FC236}">
                <a16:creationId xmlns:a16="http://schemas.microsoft.com/office/drawing/2014/main" id="{1032853E-52FE-451C-A100-C5E2F6F96E8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8992425"/>
              </p:ext>
            </p:extLst>
          </p:nvPr>
        </p:nvGraphicFramePr>
        <p:xfrm>
          <a:off x="1920240" y="2312276"/>
          <a:ext cx="8770571" cy="365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00802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10CE40DC-5723-449B-A365-A61D8C262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5" name="Content Placeholder 4" descr="A picture containing indoor, green, white, tiled&#10;&#10;Description automatically generated">
            <a:extLst>
              <a:ext uri="{FF2B5EF4-FFF2-40B4-BE49-F238E27FC236}">
                <a16:creationId xmlns:a16="http://schemas.microsoft.com/office/drawing/2014/main" id="{AAEFB560-74D3-423D-B4FA-CECEF5D7C6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48" r="1" b="27896"/>
          <a:stretch/>
        </p:blipFill>
        <p:spPr>
          <a:xfrm>
            <a:off x="1524" y="10"/>
            <a:ext cx="12188952" cy="6857990"/>
          </a:xfrm>
          <a:prstGeom prst="rect">
            <a:avLst/>
          </a:prstGeom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28207E96-6DFF-4119-B2EA-3299067D2F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2598" y="0"/>
            <a:ext cx="10189600" cy="6858000"/>
          </a:xfrm>
          <a:custGeom>
            <a:avLst/>
            <a:gdLst>
              <a:gd name="connsiteX0" fmla="*/ 8513625 w 10189600"/>
              <a:gd name="connsiteY0" fmla="*/ 0 h 6858000"/>
              <a:gd name="connsiteX1" fmla="*/ 1434689 w 10189600"/>
              <a:gd name="connsiteY1" fmla="*/ 0 h 6858000"/>
              <a:gd name="connsiteX2" fmla="*/ 1271976 w 10189600"/>
              <a:gd name="connsiteY2" fmla="*/ 160651 h 6858000"/>
              <a:gd name="connsiteX3" fmla="*/ 0 w 10189600"/>
              <a:gd name="connsiteY3" fmla="*/ 3879329 h 6858000"/>
              <a:gd name="connsiteX4" fmla="*/ 1565101 w 10189600"/>
              <a:gd name="connsiteY4" fmla="*/ 6659296 h 6858000"/>
              <a:gd name="connsiteX5" fmla="*/ 1789426 w 10189600"/>
              <a:gd name="connsiteY5" fmla="*/ 6858000 h 6858000"/>
              <a:gd name="connsiteX6" fmla="*/ 8868328 w 10189600"/>
              <a:gd name="connsiteY6" fmla="*/ 6858000 h 6858000"/>
              <a:gd name="connsiteX7" fmla="*/ 8925683 w 10189600"/>
              <a:gd name="connsiteY7" fmla="*/ 6804604 h 6858000"/>
              <a:gd name="connsiteX8" fmla="*/ 10189600 w 10189600"/>
              <a:gd name="connsiteY8" fmla="*/ 4217082 h 6858000"/>
              <a:gd name="connsiteX9" fmla="*/ 8536469 w 10189600"/>
              <a:gd name="connsiteY9" fmla="*/ 174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89600" h="6858000">
                <a:moveTo>
                  <a:pt x="8513625" y="0"/>
                </a:moveTo>
                <a:lnTo>
                  <a:pt x="1434689" y="0"/>
                </a:lnTo>
                <a:lnTo>
                  <a:pt x="1271976" y="160651"/>
                </a:lnTo>
                <a:cubicBezTo>
                  <a:pt x="451613" y="1030749"/>
                  <a:pt x="0" y="2373165"/>
                  <a:pt x="0" y="3879329"/>
                </a:cubicBezTo>
                <a:cubicBezTo>
                  <a:pt x="0" y="5207145"/>
                  <a:pt x="731040" y="5919527"/>
                  <a:pt x="1565101" y="6659296"/>
                </a:cubicBezTo>
                <a:lnTo>
                  <a:pt x="1789426" y="6858000"/>
                </a:lnTo>
                <a:lnTo>
                  <a:pt x="8868328" y="6858000"/>
                </a:lnTo>
                <a:lnTo>
                  <a:pt x="8925683" y="6804604"/>
                </a:lnTo>
                <a:cubicBezTo>
                  <a:pt x="9627437" y="6132444"/>
                  <a:pt x="10189600" y="5418356"/>
                  <a:pt x="10189600" y="4217082"/>
                </a:cubicBezTo>
                <a:cubicBezTo>
                  <a:pt x="10189600" y="2437327"/>
                  <a:pt x="9597144" y="878708"/>
                  <a:pt x="8536469" y="17461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E223C86-12C5-4A60-A21A-D7FC75EFC6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57813" y="0"/>
            <a:ext cx="1323453" cy="6858000"/>
          </a:xfrm>
          <a:custGeom>
            <a:avLst/>
            <a:gdLst>
              <a:gd name="connsiteX0" fmla="*/ 28443 w 1323453"/>
              <a:gd name="connsiteY0" fmla="*/ 0 h 6858000"/>
              <a:gd name="connsiteX1" fmla="*/ 10519 w 1323453"/>
              <a:gd name="connsiteY1" fmla="*/ 0 h 6858000"/>
              <a:gd name="connsiteX2" fmla="*/ 37377 w 1323453"/>
              <a:gd name="connsiteY2" fmla="*/ 27367 h 6858000"/>
              <a:gd name="connsiteX3" fmla="*/ 1297455 w 1323453"/>
              <a:gd name="connsiteY3" fmla="*/ 4282319 h 6858000"/>
              <a:gd name="connsiteX4" fmla="*/ 248584 w 1323453"/>
              <a:gd name="connsiteY4" fmla="*/ 6615157 h 6858000"/>
              <a:gd name="connsiteX5" fmla="*/ 0 w 1323453"/>
              <a:gd name="connsiteY5" fmla="*/ 6858000 h 6858000"/>
              <a:gd name="connsiteX6" fmla="*/ 19869 w 1323453"/>
              <a:gd name="connsiteY6" fmla="*/ 6858000 h 6858000"/>
              <a:gd name="connsiteX7" fmla="*/ 267461 w 1323453"/>
              <a:gd name="connsiteY7" fmla="*/ 6616128 h 6858000"/>
              <a:gd name="connsiteX8" fmla="*/ 1316330 w 1323453"/>
              <a:gd name="connsiteY8" fmla="*/ 4283289 h 6858000"/>
              <a:gd name="connsiteX9" fmla="*/ 56253 w 1323453"/>
              <a:gd name="connsiteY9" fmla="*/ 2833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3453" h="6858000">
                <a:moveTo>
                  <a:pt x="28443" y="0"/>
                </a:moveTo>
                <a:lnTo>
                  <a:pt x="10519" y="0"/>
                </a:lnTo>
                <a:lnTo>
                  <a:pt x="37377" y="27367"/>
                </a:lnTo>
                <a:cubicBezTo>
                  <a:pt x="919519" y="995374"/>
                  <a:pt x="1367465" y="2551123"/>
                  <a:pt x="1297455" y="4282319"/>
                </a:cubicBezTo>
                <a:cubicBezTo>
                  <a:pt x="1254252" y="5350659"/>
                  <a:pt x="821705" y="6026831"/>
                  <a:pt x="248584" y="6615157"/>
                </a:cubicBezTo>
                <a:lnTo>
                  <a:pt x="0" y="6858000"/>
                </a:lnTo>
                <a:lnTo>
                  <a:pt x="19869" y="6858000"/>
                </a:lnTo>
                <a:lnTo>
                  <a:pt x="267461" y="6616128"/>
                </a:lnTo>
                <a:cubicBezTo>
                  <a:pt x="840581" y="6027802"/>
                  <a:pt x="1273128" y="5351630"/>
                  <a:pt x="1316330" y="4283289"/>
                </a:cubicBezTo>
                <a:cubicBezTo>
                  <a:pt x="1386340" y="2552094"/>
                  <a:pt x="938396" y="996343"/>
                  <a:pt x="56253" y="283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A573AF0-3C0B-4895-A7A6-F41B032115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8645" y="0"/>
            <a:ext cx="1561993" cy="6858000"/>
          </a:xfrm>
          <a:custGeom>
            <a:avLst/>
            <a:gdLst>
              <a:gd name="connsiteX0" fmla="*/ 1544228 w 1561993"/>
              <a:gd name="connsiteY0" fmla="*/ 0 h 6858000"/>
              <a:gd name="connsiteX1" fmla="*/ 1561993 w 1561993"/>
              <a:gd name="connsiteY1" fmla="*/ 0 h 6858000"/>
              <a:gd name="connsiteX2" fmla="*/ 1540943 w 1561993"/>
              <a:gd name="connsiteY2" fmla="*/ 17040 h 6858000"/>
              <a:gd name="connsiteX3" fmla="*/ 17765 w 1561993"/>
              <a:gd name="connsiteY3" fmla="*/ 4115040 h 6858000"/>
              <a:gd name="connsiteX4" fmla="*/ 1142901 w 1561993"/>
              <a:gd name="connsiteY4" fmla="*/ 6599739 h 6858000"/>
              <a:gd name="connsiteX5" fmla="*/ 1403744 w 1561993"/>
              <a:gd name="connsiteY5" fmla="*/ 6858000 h 6858000"/>
              <a:gd name="connsiteX6" fmla="*/ 1385980 w 1561993"/>
              <a:gd name="connsiteY6" fmla="*/ 6858000 h 6858000"/>
              <a:gd name="connsiteX7" fmla="*/ 1125137 w 1561993"/>
              <a:gd name="connsiteY7" fmla="*/ 6599739 h 6858000"/>
              <a:gd name="connsiteX8" fmla="*/ 0 w 1561993"/>
              <a:gd name="connsiteY8" fmla="*/ 4115040 h 6858000"/>
              <a:gd name="connsiteX9" fmla="*/ 1523178 w 1561993"/>
              <a:gd name="connsiteY9" fmla="*/ 170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61993" h="6858000">
                <a:moveTo>
                  <a:pt x="1544228" y="0"/>
                </a:moveTo>
                <a:lnTo>
                  <a:pt x="1561993" y="0"/>
                </a:lnTo>
                <a:lnTo>
                  <a:pt x="1540943" y="17040"/>
                </a:lnTo>
                <a:cubicBezTo>
                  <a:pt x="563647" y="857447"/>
                  <a:pt x="17765" y="2378351"/>
                  <a:pt x="17765" y="4115040"/>
                </a:cubicBezTo>
                <a:cubicBezTo>
                  <a:pt x="17765" y="5263323"/>
                  <a:pt x="514810" y="5955416"/>
                  <a:pt x="1142901" y="6599739"/>
                </a:cubicBezTo>
                <a:lnTo>
                  <a:pt x="1403744" y="6858000"/>
                </a:lnTo>
                <a:lnTo>
                  <a:pt x="1385980" y="6858000"/>
                </a:lnTo>
                <a:lnTo>
                  <a:pt x="1125137" y="6599739"/>
                </a:lnTo>
                <a:cubicBezTo>
                  <a:pt x="497046" y="5955416"/>
                  <a:pt x="0" y="5263323"/>
                  <a:pt x="0" y="4115040"/>
                </a:cubicBezTo>
                <a:cubicBezTo>
                  <a:pt x="0" y="2378351"/>
                  <a:pt x="545882" y="857447"/>
                  <a:pt x="1523178" y="170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2442AC3-A9B0-4865-8A8A-1504FFC6E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434283" y="0"/>
            <a:ext cx="1904278" cy="6858000"/>
          </a:xfrm>
          <a:custGeom>
            <a:avLst/>
            <a:gdLst>
              <a:gd name="connsiteX0" fmla="*/ 624262 w 1775065"/>
              <a:gd name="connsiteY0" fmla="*/ 0 h 6858000"/>
              <a:gd name="connsiteX1" fmla="*/ 642233 w 1775065"/>
              <a:gd name="connsiteY1" fmla="*/ 0 h 6858000"/>
              <a:gd name="connsiteX2" fmla="*/ 673003 w 1775065"/>
              <a:gd name="connsiteY2" fmla="*/ 35111 h 6858000"/>
              <a:gd name="connsiteX3" fmla="*/ 1767974 w 1775065"/>
              <a:gd name="connsiteY3" fmla="*/ 3968278 h 6858000"/>
              <a:gd name="connsiteX4" fmla="*/ 115603 w 1775065"/>
              <a:gd name="connsiteY4" fmla="*/ 6776131 h 6858000"/>
              <a:gd name="connsiteX5" fmla="*/ 19890 w 1775065"/>
              <a:gd name="connsiteY5" fmla="*/ 6858000 h 6858000"/>
              <a:gd name="connsiteX6" fmla="*/ 0 w 1775065"/>
              <a:gd name="connsiteY6" fmla="*/ 6858000 h 6858000"/>
              <a:gd name="connsiteX7" fmla="*/ 96809 w 1775065"/>
              <a:gd name="connsiteY7" fmla="*/ 6775193 h 6858000"/>
              <a:gd name="connsiteX8" fmla="*/ 1749182 w 1775065"/>
              <a:gd name="connsiteY8" fmla="*/ 3967340 h 6858000"/>
              <a:gd name="connsiteX9" fmla="*/ 654209 w 1775065"/>
              <a:gd name="connsiteY9" fmla="*/ 3417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75065" h="6858000">
                <a:moveTo>
                  <a:pt x="624262" y="0"/>
                </a:moveTo>
                <a:lnTo>
                  <a:pt x="642233" y="0"/>
                </a:lnTo>
                <a:lnTo>
                  <a:pt x="673003" y="35111"/>
                </a:lnTo>
                <a:cubicBezTo>
                  <a:pt x="1445427" y="977982"/>
                  <a:pt x="1833320" y="2398562"/>
                  <a:pt x="1767974" y="3968278"/>
                </a:cubicBezTo>
                <a:cubicBezTo>
                  <a:pt x="1710622" y="5345972"/>
                  <a:pt x="964135" y="6049363"/>
                  <a:pt x="115603" y="6776131"/>
                </a:cubicBezTo>
                <a:lnTo>
                  <a:pt x="19890" y="6858000"/>
                </a:lnTo>
                <a:lnTo>
                  <a:pt x="0" y="6858000"/>
                </a:lnTo>
                <a:lnTo>
                  <a:pt x="96809" y="6775193"/>
                </a:lnTo>
                <a:cubicBezTo>
                  <a:pt x="945341" y="6048424"/>
                  <a:pt x="1691828" y="5345034"/>
                  <a:pt x="1749182" y="3967340"/>
                </a:cubicBezTo>
                <a:cubicBezTo>
                  <a:pt x="1814528" y="2397623"/>
                  <a:pt x="1426634" y="977044"/>
                  <a:pt x="654209" y="341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68451DCE-129E-43B6-BA50-3C8339E46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89577" y="0"/>
            <a:ext cx="1825312" cy="6858000"/>
          </a:xfrm>
          <a:custGeom>
            <a:avLst/>
            <a:gdLst>
              <a:gd name="connsiteX0" fmla="*/ 516683 w 1825312"/>
              <a:gd name="connsiteY0" fmla="*/ 0 h 6858000"/>
              <a:gd name="connsiteX1" fmla="*/ 541088 w 1825312"/>
              <a:gd name="connsiteY1" fmla="*/ 0 h 6858000"/>
              <a:gd name="connsiteX2" fmla="*/ 626170 w 1825312"/>
              <a:gd name="connsiteY2" fmla="*/ 99144 h 6858000"/>
              <a:gd name="connsiteX3" fmla="*/ 1825312 w 1825312"/>
              <a:gd name="connsiteY3" fmla="*/ 3859833 h 6858000"/>
              <a:gd name="connsiteX4" fmla="*/ 279633 w 1825312"/>
              <a:gd name="connsiteY4" fmla="*/ 6651338 h 6858000"/>
              <a:gd name="connsiteX5" fmla="*/ 24403 w 1825312"/>
              <a:gd name="connsiteY5" fmla="*/ 6858000 h 6858000"/>
              <a:gd name="connsiteX6" fmla="*/ 0 w 1825312"/>
              <a:gd name="connsiteY6" fmla="*/ 6858000 h 6858000"/>
              <a:gd name="connsiteX7" fmla="*/ 255230 w 1825312"/>
              <a:gd name="connsiteY7" fmla="*/ 6651338 h 6858000"/>
              <a:gd name="connsiteX8" fmla="*/ 1800907 w 1825312"/>
              <a:gd name="connsiteY8" fmla="*/ 3859833 h 6858000"/>
              <a:gd name="connsiteX9" fmla="*/ 601765 w 1825312"/>
              <a:gd name="connsiteY9" fmla="*/ 9914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5312" h="6858000">
                <a:moveTo>
                  <a:pt x="516683" y="0"/>
                </a:moveTo>
                <a:lnTo>
                  <a:pt x="541088" y="0"/>
                </a:lnTo>
                <a:lnTo>
                  <a:pt x="626170" y="99144"/>
                </a:lnTo>
                <a:cubicBezTo>
                  <a:pt x="1403484" y="1069501"/>
                  <a:pt x="1825312" y="2396484"/>
                  <a:pt x="1825312" y="3859833"/>
                </a:cubicBezTo>
                <a:cubicBezTo>
                  <a:pt x="1825312" y="5149904"/>
                  <a:pt x="1142485" y="5927455"/>
                  <a:pt x="279633" y="6651338"/>
                </a:cubicBezTo>
                <a:lnTo>
                  <a:pt x="24403" y="6858000"/>
                </a:lnTo>
                <a:lnTo>
                  <a:pt x="0" y="6858000"/>
                </a:lnTo>
                <a:lnTo>
                  <a:pt x="255230" y="6651338"/>
                </a:lnTo>
                <a:cubicBezTo>
                  <a:pt x="1118082" y="5927455"/>
                  <a:pt x="1800907" y="5149904"/>
                  <a:pt x="1800907" y="3859833"/>
                </a:cubicBezTo>
                <a:cubicBezTo>
                  <a:pt x="1800907" y="2396484"/>
                  <a:pt x="1379079" y="1069501"/>
                  <a:pt x="601765" y="991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A4358B-636C-4289-919B-E76B3CEB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5932" y="893763"/>
            <a:ext cx="7340048" cy="1651054"/>
          </a:xfrm>
        </p:spPr>
        <p:txBody>
          <a:bodyPr anchor="b">
            <a:normAutofit/>
          </a:bodyPr>
          <a:lstStyle/>
          <a:p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Alte b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eneficii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 ale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Economiei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Verzi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5" name="Content Placeholder 8">
            <a:extLst>
              <a:ext uri="{FF2B5EF4-FFF2-40B4-BE49-F238E27FC236}">
                <a16:creationId xmlns:a16="http://schemas.microsoft.com/office/drawing/2014/main" id="{AF53D722-868C-491E-86C3-69760F4584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8994492"/>
              </p:ext>
            </p:extLst>
          </p:nvPr>
        </p:nvGraphicFramePr>
        <p:xfrm>
          <a:off x="2245932" y="2775004"/>
          <a:ext cx="7340048" cy="31892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49575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49BB7E9A-6937-4BF0-9F51-A20F197B55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0939753-89D7-48A8-8441-B9FF25CE8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04167" y="0"/>
            <a:ext cx="5687681" cy="5708856"/>
          </a:xfrm>
          <a:custGeom>
            <a:avLst/>
            <a:gdLst>
              <a:gd name="connsiteX0" fmla="*/ 2787282 w 5687681"/>
              <a:gd name="connsiteY0" fmla="*/ 0 h 5708856"/>
              <a:gd name="connsiteX1" fmla="*/ 3988996 w 5687681"/>
              <a:gd name="connsiteY1" fmla="*/ 0 h 5708856"/>
              <a:gd name="connsiteX2" fmla="*/ 4236253 w 5687681"/>
              <a:gd name="connsiteY2" fmla="*/ 68070 h 5708856"/>
              <a:gd name="connsiteX3" fmla="*/ 4483543 w 5687681"/>
              <a:gd name="connsiteY3" fmla="*/ 168573 h 5708856"/>
              <a:gd name="connsiteX4" fmla="*/ 5265611 w 5687681"/>
              <a:gd name="connsiteY4" fmla="*/ 790441 h 5708856"/>
              <a:gd name="connsiteX5" fmla="*/ 5682608 w 5687681"/>
              <a:gd name="connsiteY5" fmla="*/ 1499885 h 5708856"/>
              <a:gd name="connsiteX6" fmla="*/ 5687681 w 5687681"/>
              <a:gd name="connsiteY6" fmla="*/ 1513862 h 5708856"/>
              <a:gd name="connsiteX7" fmla="*/ 5687681 w 5687681"/>
              <a:gd name="connsiteY7" fmla="*/ 3841322 h 5708856"/>
              <a:gd name="connsiteX8" fmla="*/ 5651147 w 5687681"/>
              <a:gd name="connsiteY8" fmla="*/ 3896489 h 5708856"/>
              <a:gd name="connsiteX9" fmla="*/ 4734255 w 5687681"/>
              <a:gd name="connsiteY9" fmla="*/ 4737639 h 5708856"/>
              <a:gd name="connsiteX10" fmla="*/ 4532663 w 5687681"/>
              <a:gd name="connsiteY10" fmla="*/ 4898543 h 5708856"/>
              <a:gd name="connsiteX11" fmla="*/ 2876165 w 5687681"/>
              <a:gd name="connsiteY11" fmla="*/ 5708856 h 5708856"/>
              <a:gd name="connsiteX12" fmla="*/ 694066 w 5687681"/>
              <a:gd name="connsiteY12" fmla="*/ 4391717 h 5708856"/>
              <a:gd name="connsiteX13" fmla="*/ 461517 w 5687681"/>
              <a:gd name="connsiteY13" fmla="*/ 4054756 h 5708856"/>
              <a:gd name="connsiteX14" fmla="*/ 0 w 5687681"/>
              <a:gd name="connsiteY14" fmla="*/ 2993139 h 5708856"/>
              <a:gd name="connsiteX15" fmla="*/ 278855 w 5687681"/>
              <a:gd name="connsiteY15" fmla="*/ 1849819 h 5708856"/>
              <a:gd name="connsiteX16" fmla="*/ 1047879 w 5687681"/>
              <a:gd name="connsiteY16" fmla="*/ 867400 h 5708856"/>
              <a:gd name="connsiteX17" fmla="*/ 2159714 w 5687681"/>
              <a:gd name="connsiteY17" fmla="*/ 186098 h 5708856"/>
              <a:gd name="connsiteX18" fmla="*/ 2785137 w 5687681"/>
              <a:gd name="connsiteY18" fmla="*/ 372 h 5708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87681" h="5708856">
                <a:moveTo>
                  <a:pt x="2787282" y="0"/>
                </a:moveTo>
                <a:lnTo>
                  <a:pt x="3988996" y="0"/>
                </a:lnTo>
                <a:lnTo>
                  <a:pt x="4236253" y="68070"/>
                </a:lnTo>
                <a:cubicBezTo>
                  <a:pt x="4321147" y="96843"/>
                  <a:pt x="4403628" y="130356"/>
                  <a:pt x="4483543" y="168573"/>
                </a:cubicBezTo>
                <a:cubicBezTo>
                  <a:pt x="4783119" y="311949"/>
                  <a:pt x="5046239" y="521215"/>
                  <a:pt x="5265611" y="790441"/>
                </a:cubicBezTo>
                <a:cubicBezTo>
                  <a:pt x="5433740" y="996857"/>
                  <a:pt x="5573537" y="1235870"/>
                  <a:pt x="5682608" y="1499885"/>
                </a:cubicBezTo>
                <a:lnTo>
                  <a:pt x="5687681" y="1513862"/>
                </a:lnTo>
                <a:lnTo>
                  <a:pt x="5687681" y="3841322"/>
                </a:lnTo>
                <a:lnTo>
                  <a:pt x="5651147" y="3896489"/>
                </a:lnTo>
                <a:cubicBezTo>
                  <a:pt x="5427171" y="4186934"/>
                  <a:pt x="5090625" y="4454446"/>
                  <a:pt x="4734255" y="4737639"/>
                </a:cubicBezTo>
                <a:cubicBezTo>
                  <a:pt x="4668506" y="4789825"/>
                  <a:pt x="4600584" y="4843856"/>
                  <a:pt x="4532663" y="4898543"/>
                </a:cubicBezTo>
                <a:cubicBezTo>
                  <a:pt x="3924681" y="5387974"/>
                  <a:pt x="3480945" y="5708856"/>
                  <a:pt x="2876165" y="5708856"/>
                </a:cubicBezTo>
                <a:cubicBezTo>
                  <a:pt x="1954665" y="5708856"/>
                  <a:pt x="1302047" y="5314966"/>
                  <a:pt x="694066" y="4391717"/>
                </a:cubicBezTo>
                <a:cubicBezTo>
                  <a:pt x="614503" y="4270875"/>
                  <a:pt x="536731" y="4160972"/>
                  <a:pt x="461517" y="4054756"/>
                </a:cubicBezTo>
                <a:cubicBezTo>
                  <a:pt x="149788" y="3614348"/>
                  <a:pt x="0" y="3385316"/>
                  <a:pt x="0" y="2993139"/>
                </a:cubicBezTo>
                <a:cubicBezTo>
                  <a:pt x="0" y="2603731"/>
                  <a:pt x="93889" y="2219065"/>
                  <a:pt x="278855" y="1849819"/>
                </a:cubicBezTo>
                <a:cubicBezTo>
                  <a:pt x="459854" y="1488610"/>
                  <a:pt x="718625" y="1157977"/>
                  <a:pt x="1047879" y="867400"/>
                </a:cubicBezTo>
                <a:cubicBezTo>
                  <a:pt x="1371504" y="581701"/>
                  <a:pt x="1755887" y="346080"/>
                  <a:pt x="2159714" y="186098"/>
                </a:cubicBezTo>
                <a:cubicBezTo>
                  <a:pt x="2367064" y="103803"/>
                  <a:pt x="2576044" y="41801"/>
                  <a:pt x="2785137" y="372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9F5CCFC5-858F-4B45-9B10-D49DD0280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25450" y="0"/>
            <a:ext cx="5866550" cy="5788550"/>
          </a:xfrm>
          <a:custGeom>
            <a:avLst/>
            <a:gdLst>
              <a:gd name="connsiteX0" fmla="*/ 2331396 w 5798121"/>
              <a:gd name="connsiteY0" fmla="*/ 0 h 5788550"/>
              <a:gd name="connsiteX1" fmla="*/ 4658651 w 5798121"/>
              <a:gd name="connsiteY1" fmla="*/ 0 h 5788550"/>
              <a:gd name="connsiteX2" fmla="*/ 4682835 w 5798121"/>
              <a:gd name="connsiteY2" fmla="*/ 9816 h 5788550"/>
              <a:gd name="connsiteX3" fmla="*/ 5499667 w 5798121"/>
              <a:gd name="connsiteY3" fmla="*/ 658449 h 5788550"/>
              <a:gd name="connsiteX4" fmla="*/ 5665313 w 5798121"/>
              <a:gd name="connsiteY4" fmla="*/ 884789 h 5788550"/>
              <a:gd name="connsiteX5" fmla="*/ 5798121 w 5798121"/>
              <a:gd name="connsiteY5" fmla="*/ 1110681 h 5788550"/>
              <a:gd name="connsiteX6" fmla="*/ 5798121 w 5798121"/>
              <a:gd name="connsiteY6" fmla="*/ 4016954 h 5788550"/>
              <a:gd name="connsiteX7" fmla="*/ 5706359 w 5798121"/>
              <a:gd name="connsiteY7" fmla="*/ 4121532 h 5788550"/>
              <a:gd name="connsiteX8" fmla="*/ 4944692 w 5798121"/>
              <a:gd name="connsiteY8" fmla="*/ 4775532 h 5788550"/>
              <a:gd name="connsiteX9" fmla="*/ 4734137 w 5798121"/>
              <a:gd name="connsiteY9" fmla="*/ 4943362 h 5788550"/>
              <a:gd name="connsiteX10" fmla="*/ 3004009 w 5798121"/>
              <a:gd name="connsiteY10" fmla="*/ 5788550 h 5788550"/>
              <a:gd name="connsiteX11" fmla="*/ 724917 w 5798121"/>
              <a:gd name="connsiteY11" fmla="*/ 4414722 h 5788550"/>
              <a:gd name="connsiteX12" fmla="*/ 482031 w 5798121"/>
              <a:gd name="connsiteY12" fmla="*/ 4063258 h 5788550"/>
              <a:gd name="connsiteX13" fmla="*/ 0 w 5798121"/>
              <a:gd name="connsiteY13" fmla="*/ 2955950 h 5788550"/>
              <a:gd name="connsiteX14" fmla="*/ 291250 w 5798121"/>
              <a:gd name="connsiteY14" fmla="*/ 1763422 h 5788550"/>
              <a:gd name="connsiteX15" fmla="*/ 1094457 w 5798121"/>
              <a:gd name="connsiteY15" fmla="*/ 738720 h 5788550"/>
              <a:gd name="connsiteX16" fmla="*/ 2255713 w 5798121"/>
              <a:gd name="connsiteY16" fmla="*/ 28095 h 578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798121" h="5788550">
                <a:moveTo>
                  <a:pt x="2331396" y="0"/>
                </a:moveTo>
                <a:lnTo>
                  <a:pt x="4658651" y="0"/>
                </a:lnTo>
                <a:lnTo>
                  <a:pt x="4682835" y="9816"/>
                </a:lnTo>
                <a:cubicBezTo>
                  <a:pt x="4995727" y="159362"/>
                  <a:pt x="5270543" y="377635"/>
                  <a:pt x="5499667" y="658449"/>
                </a:cubicBezTo>
                <a:cubicBezTo>
                  <a:pt x="5558201" y="730215"/>
                  <a:pt x="5613447" y="805760"/>
                  <a:pt x="5665313" y="884789"/>
                </a:cubicBezTo>
                <a:lnTo>
                  <a:pt x="5798121" y="1110681"/>
                </a:lnTo>
                <a:lnTo>
                  <a:pt x="5798121" y="4016954"/>
                </a:lnTo>
                <a:lnTo>
                  <a:pt x="5706359" y="4121532"/>
                </a:lnTo>
                <a:cubicBezTo>
                  <a:pt x="5491360" y="4341659"/>
                  <a:pt x="5223849" y="4553996"/>
                  <a:pt x="4944692" y="4775532"/>
                </a:cubicBezTo>
                <a:cubicBezTo>
                  <a:pt x="4876021" y="4829964"/>
                  <a:pt x="4805079" y="4886320"/>
                  <a:pt x="4734137" y="4943362"/>
                </a:cubicBezTo>
                <a:cubicBezTo>
                  <a:pt x="4099133" y="5453857"/>
                  <a:pt x="3635672" y="5788550"/>
                  <a:pt x="3004009" y="5788550"/>
                </a:cubicBezTo>
                <a:cubicBezTo>
                  <a:pt x="2041550" y="5788550"/>
                  <a:pt x="1359922" y="5377707"/>
                  <a:pt x="724917" y="4414722"/>
                </a:cubicBezTo>
                <a:cubicBezTo>
                  <a:pt x="641818" y="4288679"/>
                  <a:pt x="560588" y="4174046"/>
                  <a:pt x="482031" y="4063258"/>
                </a:cubicBezTo>
                <a:cubicBezTo>
                  <a:pt x="156446" y="3603895"/>
                  <a:pt x="0" y="3365006"/>
                  <a:pt x="0" y="2955950"/>
                </a:cubicBezTo>
                <a:cubicBezTo>
                  <a:pt x="0" y="2549782"/>
                  <a:pt x="98062" y="2148559"/>
                  <a:pt x="291250" y="1763422"/>
                </a:cubicBezTo>
                <a:cubicBezTo>
                  <a:pt x="480295" y="1386666"/>
                  <a:pt x="750568" y="1041802"/>
                  <a:pt x="1094457" y="738720"/>
                </a:cubicBezTo>
                <a:cubicBezTo>
                  <a:pt x="1432467" y="440725"/>
                  <a:pt x="1833935" y="194963"/>
                  <a:pt x="2255713" y="28095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ADE6F7-DD84-4145-9303-2715D398B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442912"/>
            <a:ext cx="5411050" cy="1822123"/>
          </a:xfrm>
        </p:spPr>
        <p:txBody>
          <a:bodyPr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700" u="sng" dirty="0"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ro-RO" sz="2700" u="sng" dirty="0">
                <a:latin typeface="Arial" panose="020B0604020202020204" pitchFamily="34" charset="0"/>
                <a:cs typeface="Arial" panose="020B0604020202020204" pitchFamily="34" charset="0"/>
              </a:rPr>
              <a:t>Conștientizare și contribuție</a:t>
            </a:r>
            <a:r>
              <a:rPr lang="en-US" sz="27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u="sng" dirty="0" err="1">
                <a:latin typeface="Arial" panose="020B0604020202020204" pitchFamily="34" charset="0"/>
                <a:cs typeface="Arial" panose="020B0604020202020204" pitchFamily="34" charset="0"/>
              </a:rPr>
              <a:t>voluntar</a:t>
            </a:r>
            <a:r>
              <a:rPr lang="ro-RO" sz="2700" u="sng" dirty="0">
                <a:latin typeface="Arial" panose="020B0604020202020204" pitchFamily="34" charset="0"/>
                <a:cs typeface="Arial" panose="020B0604020202020204" pitchFamily="34" charset="0"/>
              </a:rPr>
              <a:t>ă la protecția resurselor</a:t>
            </a:r>
            <a:endParaRPr lang="en-US" sz="27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30F1AE6-DF0C-4CF9-AA47-0B6AE5074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2496720"/>
            <a:ext cx="5181599" cy="3467518"/>
          </a:xfrm>
        </p:spPr>
        <p:txBody>
          <a:bodyPr anchor="t"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Oficii</a:t>
            </a:r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verzi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q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Achiziții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verzi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ecologice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q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Creșterea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efi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cienței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energetice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q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Reducerea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consumului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resurse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naturale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(de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exemplu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apă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consumabilelor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</a:t>
            </a: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q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birou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q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Reducerea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cantității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deșeuri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generate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reciclarea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lor</a:t>
            </a: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q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Transport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mobilitate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durabilă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q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Crearea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unui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mediu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sănătos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birou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2348ECDC-D455-4B71-90F6-2ECC12B798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23734" y="0"/>
            <a:ext cx="5568114" cy="5577748"/>
          </a:xfrm>
          <a:custGeom>
            <a:avLst/>
            <a:gdLst>
              <a:gd name="connsiteX0" fmla="*/ 2959946 w 5568114"/>
              <a:gd name="connsiteY0" fmla="*/ 0 h 5577748"/>
              <a:gd name="connsiteX1" fmla="*/ 3614224 w 5568114"/>
              <a:gd name="connsiteY1" fmla="*/ 0 h 5577748"/>
              <a:gd name="connsiteX2" fmla="*/ 3844432 w 5568114"/>
              <a:gd name="connsiteY2" fmla="*/ 36392 h 5577748"/>
              <a:gd name="connsiteX3" fmla="*/ 4336826 w 5568114"/>
              <a:gd name="connsiteY3" fmla="*/ 203778 h 5577748"/>
              <a:gd name="connsiteX4" fmla="*/ 5093304 w 5568114"/>
              <a:gd name="connsiteY4" fmla="*/ 806978 h 5577748"/>
              <a:gd name="connsiteX5" fmla="*/ 5496656 w 5568114"/>
              <a:gd name="connsiteY5" fmla="*/ 1495125 h 5577748"/>
              <a:gd name="connsiteX6" fmla="*/ 5568114 w 5568114"/>
              <a:gd name="connsiteY6" fmla="*/ 1692569 h 5577748"/>
              <a:gd name="connsiteX7" fmla="*/ 5568114 w 5568114"/>
              <a:gd name="connsiteY7" fmla="*/ 3665503 h 5577748"/>
              <a:gd name="connsiteX8" fmla="*/ 5466225 w 5568114"/>
              <a:gd name="connsiteY8" fmla="*/ 3819786 h 5577748"/>
              <a:gd name="connsiteX9" fmla="*/ 4579336 w 5568114"/>
              <a:gd name="connsiteY9" fmla="*/ 4635686 h 5577748"/>
              <a:gd name="connsiteX10" fmla="*/ 4384340 w 5568114"/>
              <a:gd name="connsiteY10" fmla="*/ 4791760 h 5577748"/>
              <a:gd name="connsiteX11" fmla="*/ 2782048 w 5568114"/>
              <a:gd name="connsiteY11" fmla="*/ 5577748 h 5577748"/>
              <a:gd name="connsiteX12" fmla="*/ 671354 w 5568114"/>
              <a:gd name="connsiteY12" fmla="*/ 4300148 h 5577748"/>
              <a:gd name="connsiteX13" fmla="*/ 446415 w 5568114"/>
              <a:gd name="connsiteY13" fmla="*/ 3973302 h 5577748"/>
              <a:gd name="connsiteX14" fmla="*/ 0 w 5568114"/>
              <a:gd name="connsiteY14" fmla="*/ 2943554 h 5577748"/>
              <a:gd name="connsiteX15" fmla="*/ 269730 w 5568114"/>
              <a:gd name="connsiteY15" fmla="*/ 1834555 h 5577748"/>
              <a:gd name="connsiteX16" fmla="*/ 1013589 w 5568114"/>
              <a:gd name="connsiteY16" fmla="*/ 881627 h 5577748"/>
              <a:gd name="connsiteX17" fmla="*/ 2089042 w 5568114"/>
              <a:gd name="connsiteY17" fmla="*/ 220777 h 5577748"/>
              <a:gd name="connsiteX18" fmla="*/ 2845684 w 5568114"/>
              <a:gd name="connsiteY18" fmla="*/ 14234 h 557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568114" h="5577748">
                <a:moveTo>
                  <a:pt x="2959946" y="0"/>
                </a:moveTo>
                <a:lnTo>
                  <a:pt x="3614224" y="0"/>
                </a:lnTo>
                <a:lnTo>
                  <a:pt x="3844432" y="36392"/>
                </a:lnTo>
                <a:cubicBezTo>
                  <a:pt x="4017699" y="73748"/>
                  <a:pt x="4182227" y="129639"/>
                  <a:pt x="4336826" y="203778"/>
                </a:cubicBezTo>
                <a:cubicBezTo>
                  <a:pt x="4626600" y="342850"/>
                  <a:pt x="4881111" y="545834"/>
                  <a:pt x="5093304" y="806978"/>
                </a:cubicBezTo>
                <a:cubicBezTo>
                  <a:pt x="5255931" y="1007198"/>
                  <a:pt x="5391154" y="1239036"/>
                  <a:pt x="5496656" y="1495125"/>
                </a:cubicBezTo>
                <a:lnTo>
                  <a:pt x="5568114" y="1692569"/>
                </a:lnTo>
                <a:lnTo>
                  <a:pt x="5568114" y="3665503"/>
                </a:lnTo>
                <a:lnTo>
                  <a:pt x="5466225" y="3819786"/>
                </a:lnTo>
                <a:cubicBezTo>
                  <a:pt x="5249576" y="4101511"/>
                  <a:pt x="4924044" y="4360994"/>
                  <a:pt x="4579336" y="4635686"/>
                </a:cubicBezTo>
                <a:cubicBezTo>
                  <a:pt x="4515738" y="4686305"/>
                  <a:pt x="4450038" y="4738713"/>
                  <a:pt x="4384340" y="4791760"/>
                </a:cubicBezTo>
                <a:cubicBezTo>
                  <a:pt x="3796254" y="5266498"/>
                  <a:pt x="3367038" y="5577748"/>
                  <a:pt x="2782048" y="5577748"/>
                </a:cubicBezTo>
                <a:cubicBezTo>
                  <a:pt x="1890703" y="5577748"/>
                  <a:pt x="1259439" y="5195682"/>
                  <a:pt x="671354" y="4300148"/>
                </a:cubicBezTo>
                <a:cubicBezTo>
                  <a:pt x="594395" y="4182934"/>
                  <a:pt x="519167" y="4076330"/>
                  <a:pt x="446415" y="3973302"/>
                </a:cubicBezTo>
                <a:cubicBezTo>
                  <a:pt x="144886" y="3546115"/>
                  <a:pt x="0" y="3323958"/>
                  <a:pt x="0" y="2943554"/>
                </a:cubicBezTo>
                <a:cubicBezTo>
                  <a:pt x="0" y="2565835"/>
                  <a:pt x="90816" y="2192716"/>
                  <a:pt x="269730" y="1834555"/>
                </a:cubicBezTo>
                <a:cubicBezTo>
                  <a:pt x="444806" y="1484188"/>
                  <a:pt x="695109" y="1163480"/>
                  <a:pt x="1013589" y="881627"/>
                </a:cubicBezTo>
                <a:cubicBezTo>
                  <a:pt x="1326624" y="604505"/>
                  <a:pt x="1698428" y="375956"/>
                  <a:pt x="2089042" y="220777"/>
                </a:cubicBezTo>
                <a:cubicBezTo>
                  <a:pt x="2339747" y="120996"/>
                  <a:pt x="2592918" y="51971"/>
                  <a:pt x="2845684" y="14234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5" name="Content Placeholder 4" descr="A picture containing indoor, floor, window, wall&#10;&#10;Description automatically generated">
            <a:extLst>
              <a:ext uri="{FF2B5EF4-FFF2-40B4-BE49-F238E27FC236}">
                <a16:creationId xmlns:a16="http://schemas.microsoft.com/office/drawing/2014/main" id="{4BDF79C8-2CFD-42B3-81DB-B5FEEB770A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89" r="-2" b="14896"/>
          <a:stretch/>
        </p:blipFill>
        <p:spPr>
          <a:xfrm>
            <a:off x="6877878" y="294199"/>
            <a:ext cx="5150794" cy="5001370"/>
          </a:xfrm>
          <a:custGeom>
            <a:avLst/>
            <a:gdLst/>
            <a:ahLst/>
            <a:cxnLst/>
            <a:rect l="l" t="t" r="r" b="b"/>
            <a:pathLst>
              <a:path w="5044104" h="4896924">
                <a:moveTo>
                  <a:pt x="2886613" y="0"/>
                </a:moveTo>
                <a:cubicBezTo>
                  <a:pt x="3218269" y="0"/>
                  <a:pt x="3523512" y="65865"/>
                  <a:pt x="3794011" y="195584"/>
                </a:cubicBezTo>
                <a:cubicBezTo>
                  <a:pt x="4047516" y="317247"/>
                  <a:pt x="4270172" y="494825"/>
                  <a:pt x="4455804" y="723284"/>
                </a:cubicBezTo>
                <a:cubicBezTo>
                  <a:pt x="4835198" y="1190375"/>
                  <a:pt x="5044104" y="1854168"/>
                  <a:pt x="5044104" y="2592438"/>
                </a:cubicBezTo>
                <a:cubicBezTo>
                  <a:pt x="5044104" y="2886985"/>
                  <a:pt x="4963247" y="3123382"/>
                  <a:pt x="4782050" y="3358996"/>
                </a:cubicBezTo>
                <a:cubicBezTo>
                  <a:pt x="4592516" y="3605460"/>
                  <a:pt x="4307730" y="3832465"/>
                  <a:pt x="4006167" y="4072775"/>
                </a:cubicBezTo>
                <a:cubicBezTo>
                  <a:pt x="3950530" y="4117058"/>
                  <a:pt x="3893052" y="4162907"/>
                  <a:pt x="3835576" y="4209314"/>
                </a:cubicBezTo>
                <a:cubicBezTo>
                  <a:pt x="3321099" y="4624632"/>
                  <a:pt x="2945605" y="4896924"/>
                  <a:pt x="2433835" y="4896924"/>
                </a:cubicBezTo>
                <a:cubicBezTo>
                  <a:pt x="1654054" y="4896924"/>
                  <a:pt x="1101803" y="4562680"/>
                  <a:pt x="587325" y="3779234"/>
                </a:cubicBezTo>
                <a:cubicBezTo>
                  <a:pt x="519999" y="3676690"/>
                  <a:pt x="454187" y="3583430"/>
                  <a:pt x="390540" y="3493298"/>
                </a:cubicBezTo>
                <a:cubicBezTo>
                  <a:pt x="126752" y="3119579"/>
                  <a:pt x="0" y="2925228"/>
                  <a:pt x="0" y="2592438"/>
                </a:cubicBezTo>
                <a:cubicBezTo>
                  <a:pt x="0" y="2261996"/>
                  <a:pt x="79450" y="1935577"/>
                  <a:pt x="235969" y="1622244"/>
                </a:cubicBezTo>
                <a:cubicBezTo>
                  <a:pt x="389133" y="1315731"/>
                  <a:pt x="608107" y="1035165"/>
                  <a:pt x="886724" y="788590"/>
                </a:cubicBezTo>
                <a:cubicBezTo>
                  <a:pt x="1160578" y="546153"/>
                  <a:pt x="1485846" y="346211"/>
                  <a:pt x="1827568" y="210454"/>
                </a:cubicBezTo>
                <a:cubicBezTo>
                  <a:pt x="2178491" y="70787"/>
                  <a:pt x="2534934" y="0"/>
                  <a:pt x="288661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040685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D5FBB81-B61B-416A-8F5D-A8DDF62530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0C0D7D4-D83D-4C58-87D1-955F0A9173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5853028 w 7476051"/>
              <a:gd name="connsiteY1" fmla="*/ 0 h 6858000"/>
              <a:gd name="connsiteX2" fmla="*/ 5875152 w 7476051"/>
              <a:gd name="connsiteY2" fmla="*/ 14997 h 6858000"/>
              <a:gd name="connsiteX3" fmla="*/ 7476051 w 7476051"/>
              <a:gd name="connsiteY3" fmla="*/ 3621656 h 6858000"/>
              <a:gd name="connsiteX4" fmla="*/ 5601702 w 7476051"/>
              <a:gd name="connsiteY4" fmla="*/ 6374814 h 6858000"/>
              <a:gd name="connsiteX5" fmla="*/ 5085053 w 7476051"/>
              <a:gd name="connsiteY5" fmla="*/ 6780599 h 6858000"/>
              <a:gd name="connsiteX6" fmla="*/ 4973297 w 7476051"/>
              <a:gd name="connsiteY6" fmla="*/ 6858000 h 6858000"/>
              <a:gd name="connsiteX7" fmla="*/ 0 w 7476051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2" y="6374814"/>
                </a:cubicBezTo>
                <a:cubicBezTo>
                  <a:pt x="5429499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5F9A324-404E-4C5D-AFF0-C5D0D84182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48204" y="-1"/>
            <a:ext cx="2535264" cy="6858001"/>
          </a:xfrm>
          <a:custGeom>
            <a:avLst/>
            <a:gdLst>
              <a:gd name="connsiteX0" fmla="*/ 1218585 w 2535264"/>
              <a:gd name="connsiteY0" fmla="*/ 0 h 6858001"/>
              <a:gd name="connsiteX1" fmla="*/ 1236561 w 2535264"/>
              <a:gd name="connsiteY1" fmla="*/ 0 h 6858001"/>
              <a:gd name="connsiteX2" fmla="*/ 1264452 w 2535264"/>
              <a:gd name="connsiteY2" fmla="*/ 24550 h 6858001"/>
              <a:gd name="connsiteX3" fmla="*/ 2528121 w 2535264"/>
              <a:gd name="connsiteY3" fmla="*/ 3710502 h 6858001"/>
              <a:gd name="connsiteX4" fmla="*/ 492890 w 2535264"/>
              <a:gd name="connsiteY4" fmla="*/ 6507511 h 6858001"/>
              <a:gd name="connsiteX5" fmla="*/ 221418 w 2535264"/>
              <a:gd name="connsiteY5" fmla="*/ 6713387 h 6858001"/>
              <a:gd name="connsiteX6" fmla="*/ 20100 w 2535264"/>
              <a:gd name="connsiteY6" fmla="*/ 6858001 h 6858001"/>
              <a:gd name="connsiteX7" fmla="*/ 0 w 2535264"/>
              <a:gd name="connsiteY7" fmla="*/ 6858001 h 6858001"/>
              <a:gd name="connsiteX8" fmla="*/ 202488 w 2535264"/>
              <a:gd name="connsiteY8" fmla="*/ 6712547 h 6858001"/>
              <a:gd name="connsiteX9" fmla="*/ 473961 w 2535264"/>
              <a:gd name="connsiteY9" fmla="*/ 6506670 h 6858001"/>
              <a:gd name="connsiteX10" fmla="*/ 2509192 w 2535264"/>
              <a:gd name="connsiteY10" fmla="*/ 3709662 h 6858001"/>
              <a:gd name="connsiteX11" fmla="*/ 1245521 w 2535264"/>
              <a:gd name="connsiteY11" fmla="*/ 23708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5264" h="6858001">
                <a:moveTo>
                  <a:pt x="1218585" y="0"/>
                </a:moveTo>
                <a:lnTo>
                  <a:pt x="1236561" y="0"/>
                </a:lnTo>
                <a:lnTo>
                  <a:pt x="1264452" y="24550"/>
                </a:lnTo>
                <a:cubicBezTo>
                  <a:pt x="2149109" y="863108"/>
                  <a:pt x="2598329" y="2210814"/>
                  <a:pt x="2528121" y="3710502"/>
                </a:cubicBezTo>
                <a:cubicBezTo>
                  <a:pt x="2462100" y="5120751"/>
                  <a:pt x="1489450" y="5742158"/>
                  <a:pt x="492890" y="6507511"/>
                </a:cubicBezTo>
                <a:cubicBezTo>
                  <a:pt x="402151" y="6577199"/>
                  <a:pt x="311847" y="6646154"/>
                  <a:pt x="221418" y="6713387"/>
                </a:cubicBezTo>
                <a:lnTo>
                  <a:pt x="20100" y="6858001"/>
                </a:lnTo>
                <a:lnTo>
                  <a:pt x="0" y="6858001"/>
                </a:lnTo>
                <a:lnTo>
                  <a:pt x="202488" y="6712547"/>
                </a:lnTo>
                <a:cubicBezTo>
                  <a:pt x="292917" y="6645314"/>
                  <a:pt x="383222" y="6576359"/>
                  <a:pt x="473961" y="6506670"/>
                </a:cubicBezTo>
                <a:cubicBezTo>
                  <a:pt x="1470520" y="5741317"/>
                  <a:pt x="2443170" y="5119911"/>
                  <a:pt x="2509192" y="3709662"/>
                </a:cubicBezTo>
                <a:cubicBezTo>
                  <a:pt x="2579400" y="2209973"/>
                  <a:pt x="2130178" y="862268"/>
                  <a:pt x="1245521" y="237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C4CE3C4-3600-4353-9FE1-B32D06BEF0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3737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464DE1-8470-4750-B22C-E460B7C6B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18" y="442913"/>
            <a:ext cx="5185645" cy="1639888"/>
          </a:xfrm>
        </p:spPr>
        <p:txBody>
          <a:bodyPr anchor="b">
            <a:normAutofit fontScale="90000"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Sfaturi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verzi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utile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oficiu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activitatea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zilnică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49B47E2-5A4E-4156-84C0-704A021BD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2519" y="2312988"/>
            <a:ext cx="5296964" cy="3651250"/>
          </a:xfrm>
        </p:spPr>
        <p:txBody>
          <a:bodyPr>
            <a:noAutofit/>
          </a:bodyPr>
          <a:lstStyle/>
          <a:p>
            <a:pPr algn="l"/>
            <a:r>
              <a:rPr lang="ro-RO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Întruniri verzi, la care se vor respecta următoarele criterii:</a:t>
            </a:r>
            <a:endParaRPr lang="en-US" sz="1200" b="1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l">
              <a:buFont typeface="Wingdings" panose="05000000000000000000" pitchFamily="2" charset="2"/>
              <a:buChar char="q"/>
            </a:pP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emisiile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gaze cu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efect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seră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cum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fi CO2, sunt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reduse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minimum,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iar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emisiile</a:t>
            </a:r>
            <a:r>
              <a:rPr lang="ro-RO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inevitabile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sunt compensate,</a:t>
            </a:r>
          </a:p>
          <a:p>
            <a:pPr marL="171450" indent="-171450" algn="l">
              <a:buFont typeface="Wingdings" panose="05000000000000000000" pitchFamily="2" charset="2"/>
              <a:buChar char="q"/>
            </a:pP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consumul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resurse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naturale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inclusiv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apă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energie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limitat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cererea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adaptată</a:t>
            </a:r>
            <a:r>
              <a:rPr lang="ro-RO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resursele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locale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disponibile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171450" indent="-171450" algn="l">
              <a:buFont typeface="Wingdings" panose="05000000000000000000" pitchFamily="2" charset="2"/>
              <a:buChar char="q"/>
            </a:pP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generarea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deșeuri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evită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atunci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când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posibil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iar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deșeurile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formate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sunt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reutilizate</a:t>
            </a:r>
            <a:r>
              <a:rPr lang="ro-RO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reciclate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171450" indent="-171450" algn="l">
              <a:buFont typeface="Wingdings" panose="05000000000000000000" pitchFamily="2" charset="2"/>
              <a:buChar char="q"/>
            </a:pP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resursele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biodiversitate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apă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aer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 sunt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protejate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l"/>
            <a:endParaRPr lang="en-US" sz="1200" b="0" i="0" u="none" strike="noStrike" baseline="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 descr="A picture containing computer, person, sitting, using&#10;&#10;Description automatically generated">
            <a:extLst>
              <a:ext uri="{FF2B5EF4-FFF2-40B4-BE49-F238E27FC236}">
                <a16:creationId xmlns:a16="http://schemas.microsoft.com/office/drawing/2014/main" id="{13F098CE-5092-4800-B5B3-028827B058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967" y="2431528"/>
            <a:ext cx="2988679" cy="199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174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D5FBB81-B61B-416A-8F5D-A8DDF62530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0C0D7D4-D83D-4C58-87D1-955F0A9173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5853028 w 7476051"/>
              <a:gd name="connsiteY1" fmla="*/ 0 h 6858000"/>
              <a:gd name="connsiteX2" fmla="*/ 5875152 w 7476051"/>
              <a:gd name="connsiteY2" fmla="*/ 14997 h 6858000"/>
              <a:gd name="connsiteX3" fmla="*/ 7476051 w 7476051"/>
              <a:gd name="connsiteY3" fmla="*/ 3621656 h 6858000"/>
              <a:gd name="connsiteX4" fmla="*/ 5601702 w 7476051"/>
              <a:gd name="connsiteY4" fmla="*/ 6374814 h 6858000"/>
              <a:gd name="connsiteX5" fmla="*/ 5085053 w 7476051"/>
              <a:gd name="connsiteY5" fmla="*/ 6780599 h 6858000"/>
              <a:gd name="connsiteX6" fmla="*/ 4973297 w 7476051"/>
              <a:gd name="connsiteY6" fmla="*/ 6858000 h 6858000"/>
              <a:gd name="connsiteX7" fmla="*/ 0 w 7476051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2" y="6374814"/>
                </a:cubicBezTo>
                <a:cubicBezTo>
                  <a:pt x="5429499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5F9A324-404E-4C5D-AFF0-C5D0D84182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48204" y="-1"/>
            <a:ext cx="2535264" cy="6858001"/>
          </a:xfrm>
          <a:custGeom>
            <a:avLst/>
            <a:gdLst>
              <a:gd name="connsiteX0" fmla="*/ 1218585 w 2535264"/>
              <a:gd name="connsiteY0" fmla="*/ 0 h 6858001"/>
              <a:gd name="connsiteX1" fmla="*/ 1236561 w 2535264"/>
              <a:gd name="connsiteY1" fmla="*/ 0 h 6858001"/>
              <a:gd name="connsiteX2" fmla="*/ 1264452 w 2535264"/>
              <a:gd name="connsiteY2" fmla="*/ 24550 h 6858001"/>
              <a:gd name="connsiteX3" fmla="*/ 2528121 w 2535264"/>
              <a:gd name="connsiteY3" fmla="*/ 3710502 h 6858001"/>
              <a:gd name="connsiteX4" fmla="*/ 492890 w 2535264"/>
              <a:gd name="connsiteY4" fmla="*/ 6507511 h 6858001"/>
              <a:gd name="connsiteX5" fmla="*/ 221418 w 2535264"/>
              <a:gd name="connsiteY5" fmla="*/ 6713387 h 6858001"/>
              <a:gd name="connsiteX6" fmla="*/ 20100 w 2535264"/>
              <a:gd name="connsiteY6" fmla="*/ 6858001 h 6858001"/>
              <a:gd name="connsiteX7" fmla="*/ 0 w 2535264"/>
              <a:gd name="connsiteY7" fmla="*/ 6858001 h 6858001"/>
              <a:gd name="connsiteX8" fmla="*/ 202488 w 2535264"/>
              <a:gd name="connsiteY8" fmla="*/ 6712547 h 6858001"/>
              <a:gd name="connsiteX9" fmla="*/ 473961 w 2535264"/>
              <a:gd name="connsiteY9" fmla="*/ 6506670 h 6858001"/>
              <a:gd name="connsiteX10" fmla="*/ 2509192 w 2535264"/>
              <a:gd name="connsiteY10" fmla="*/ 3709662 h 6858001"/>
              <a:gd name="connsiteX11" fmla="*/ 1245521 w 2535264"/>
              <a:gd name="connsiteY11" fmla="*/ 23708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5264" h="6858001">
                <a:moveTo>
                  <a:pt x="1218585" y="0"/>
                </a:moveTo>
                <a:lnTo>
                  <a:pt x="1236561" y="0"/>
                </a:lnTo>
                <a:lnTo>
                  <a:pt x="1264452" y="24550"/>
                </a:lnTo>
                <a:cubicBezTo>
                  <a:pt x="2149109" y="863108"/>
                  <a:pt x="2598329" y="2210814"/>
                  <a:pt x="2528121" y="3710502"/>
                </a:cubicBezTo>
                <a:cubicBezTo>
                  <a:pt x="2462100" y="5120751"/>
                  <a:pt x="1489450" y="5742158"/>
                  <a:pt x="492890" y="6507511"/>
                </a:cubicBezTo>
                <a:cubicBezTo>
                  <a:pt x="402151" y="6577199"/>
                  <a:pt x="311847" y="6646154"/>
                  <a:pt x="221418" y="6713387"/>
                </a:cubicBezTo>
                <a:lnTo>
                  <a:pt x="20100" y="6858001"/>
                </a:lnTo>
                <a:lnTo>
                  <a:pt x="0" y="6858001"/>
                </a:lnTo>
                <a:lnTo>
                  <a:pt x="202488" y="6712547"/>
                </a:lnTo>
                <a:cubicBezTo>
                  <a:pt x="292917" y="6645314"/>
                  <a:pt x="383222" y="6576359"/>
                  <a:pt x="473961" y="6506670"/>
                </a:cubicBezTo>
                <a:cubicBezTo>
                  <a:pt x="1470520" y="5741317"/>
                  <a:pt x="2443170" y="5119911"/>
                  <a:pt x="2509192" y="3709662"/>
                </a:cubicBezTo>
                <a:cubicBezTo>
                  <a:pt x="2579400" y="2209973"/>
                  <a:pt x="2130178" y="862268"/>
                  <a:pt x="1245521" y="237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C4CE3C4-3600-4353-9FE1-B32D06BEF0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3737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464DE1-8470-4750-B22C-E460B7C6B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18" y="442913"/>
            <a:ext cx="5185645" cy="1639888"/>
          </a:xfrm>
        </p:spPr>
        <p:txBody>
          <a:bodyPr anchor="b">
            <a:norm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Sfaturi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verzi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utile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oficiu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49B47E2-5A4E-4156-84C0-704A021BD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2519" y="2312988"/>
            <a:ext cx="5296964" cy="3651250"/>
          </a:xfrm>
        </p:spPr>
        <p:txBody>
          <a:bodyPr>
            <a:noAutofit/>
          </a:bodyPr>
          <a:lstStyle/>
          <a:p>
            <a:pPr algn="l"/>
            <a:r>
              <a:rPr lang="ro-RO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Întruniri verzi</a:t>
            </a:r>
            <a:endParaRPr lang="en-US" sz="1200" b="1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q"/>
            </a:pP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 minimal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asupra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mediului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timpul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pregătirii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desfășurării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171450" indent="-171450" algn="just">
              <a:buFont typeface="Wingdings" panose="05000000000000000000" pitchFamily="2" charset="2"/>
              <a:buChar char="q"/>
            </a:pP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comunitatea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locală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beneficiază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din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punct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vedere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economic, social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ecologic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atât</a:t>
            </a:r>
            <a:r>
              <a:rPr lang="ro-RO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timpul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cât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după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întâlnire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171450" indent="-171450" algn="just">
              <a:buFont typeface="Wingdings" panose="05000000000000000000" pitchFamily="2" charset="2"/>
              <a:buChar char="q"/>
            </a:pP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dezvoltarea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durabilă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locală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fost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încurajată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mare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măsură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171450" indent="-171450" algn="just">
              <a:buFont typeface="Wingdings" panose="05000000000000000000" pitchFamily="2" charset="2"/>
              <a:buChar char="q"/>
            </a:pPr>
            <a:r>
              <a:rPr lang="ro-RO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rincipiile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sus se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aplică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achiziționarea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bunuri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servicii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întâlnire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selectarea</a:t>
            </a:r>
            <a:endParaRPr lang="en-US" sz="12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q"/>
            </a:pPr>
            <a:r>
              <a:rPr lang="pt-BR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locului de desfășurare, a transportului, a</a:t>
            </a:r>
            <a:r>
              <a:rPr lang="ro-RO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aranjamentelor de livrare și de cazare,</a:t>
            </a:r>
          </a:p>
          <a:p>
            <a:pPr algn="l"/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 descr="A picture containing computer, person, sitting, using&#10;&#10;Description automatically generated">
            <a:extLst>
              <a:ext uri="{FF2B5EF4-FFF2-40B4-BE49-F238E27FC236}">
                <a16:creationId xmlns:a16="http://schemas.microsoft.com/office/drawing/2014/main" id="{13F098CE-5092-4800-B5B3-028827B058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967" y="2431528"/>
            <a:ext cx="2988679" cy="199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174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D5FBB81-B61B-416A-8F5D-A8DDF62530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0C0D7D4-D83D-4C58-87D1-955F0A9173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5853028 w 7476051"/>
              <a:gd name="connsiteY1" fmla="*/ 0 h 6858000"/>
              <a:gd name="connsiteX2" fmla="*/ 5875152 w 7476051"/>
              <a:gd name="connsiteY2" fmla="*/ 14997 h 6858000"/>
              <a:gd name="connsiteX3" fmla="*/ 7476051 w 7476051"/>
              <a:gd name="connsiteY3" fmla="*/ 3621656 h 6858000"/>
              <a:gd name="connsiteX4" fmla="*/ 5601702 w 7476051"/>
              <a:gd name="connsiteY4" fmla="*/ 6374814 h 6858000"/>
              <a:gd name="connsiteX5" fmla="*/ 5085053 w 7476051"/>
              <a:gd name="connsiteY5" fmla="*/ 6780599 h 6858000"/>
              <a:gd name="connsiteX6" fmla="*/ 4973297 w 7476051"/>
              <a:gd name="connsiteY6" fmla="*/ 6858000 h 6858000"/>
              <a:gd name="connsiteX7" fmla="*/ 0 w 7476051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2" y="6374814"/>
                </a:cubicBezTo>
                <a:cubicBezTo>
                  <a:pt x="5429499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5F9A324-404E-4C5D-AFF0-C5D0D84182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48204" y="-1"/>
            <a:ext cx="2535264" cy="6858001"/>
          </a:xfrm>
          <a:custGeom>
            <a:avLst/>
            <a:gdLst>
              <a:gd name="connsiteX0" fmla="*/ 1218585 w 2535264"/>
              <a:gd name="connsiteY0" fmla="*/ 0 h 6858001"/>
              <a:gd name="connsiteX1" fmla="*/ 1236561 w 2535264"/>
              <a:gd name="connsiteY1" fmla="*/ 0 h 6858001"/>
              <a:gd name="connsiteX2" fmla="*/ 1264452 w 2535264"/>
              <a:gd name="connsiteY2" fmla="*/ 24550 h 6858001"/>
              <a:gd name="connsiteX3" fmla="*/ 2528121 w 2535264"/>
              <a:gd name="connsiteY3" fmla="*/ 3710502 h 6858001"/>
              <a:gd name="connsiteX4" fmla="*/ 492890 w 2535264"/>
              <a:gd name="connsiteY4" fmla="*/ 6507511 h 6858001"/>
              <a:gd name="connsiteX5" fmla="*/ 221418 w 2535264"/>
              <a:gd name="connsiteY5" fmla="*/ 6713387 h 6858001"/>
              <a:gd name="connsiteX6" fmla="*/ 20100 w 2535264"/>
              <a:gd name="connsiteY6" fmla="*/ 6858001 h 6858001"/>
              <a:gd name="connsiteX7" fmla="*/ 0 w 2535264"/>
              <a:gd name="connsiteY7" fmla="*/ 6858001 h 6858001"/>
              <a:gd name="connsiteX8" fmla="*/ 202488 w 2535264"/>
              <a:gd name="connsiteY8" fmla="*/ 6712547 h 6858001"/>
              <a:gd name="connsiteX9" fmla="*/ 473961 w 2535264"/>
              <a:gd name="connsiteY9" fmla="*/ 6506670 h 6858001"/>
              <a:gd name="connsiteX10" fmla="*/ 2509192 w 2535264"/>
              <a:gd name="connsiteY10" fmla="*/ 3709662 h 6858001"/>
              <a:gd name="connsiteX11" fmla="*/ 1245521 w 2535264"/>
              <a:gd name="connsiteY11" fmla="*/ 23708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5264" h="6858001">
                <a:moveTo>
                  <a:pt x="1218585" y="0"/>
                </a:moveTo>
                <a:lnTo>
                  <a:pt x="1236561" y="0"/>
                </a:lnTo>
                <a:lnTo>
                  <a:pt x="1264452" y="24550"/>
                </a:lnTo>
                <a:cubicBezTo>
                  <a:pt x="2149109" y="863108"/>
                  <a:pt x="2598329" y="2210814"/>
                  <a:pt x="2528121" y="3710502"/>
                </a:cubicBezTo>
                <a:cubicBezTo>
                  <a:pt x="2462100" y="5120751"/>
                  <a:pt x="1489450" y="5742158"/>
                  <a:pt x="492890" y="6507511"/>
                </a:cubicBezTo>
                <a:cubicBezTo>
                  <a:pt x="402151" y="6577199"/>
                  <a:pt x="311847" y="6646154"/>
                  <a:pt x="221418" y="6713387"/>
                </a:cubicBezTo>
                <a:lnTo>
                  <a:pt x="20100" y="6858001"/>
                </a:lnTo>
                <a:lnTo>
                  <a:pt x="0" y="6858001"/>
                </a:lnTo>
                <a:lnTo>
                  <a:pt x="202488" y="6712547"/>
                </a:lnTo>
                <a:cubicBezTo>
                  <a:pt x="292917" y="6645314"/>
                  <a:pt x="383222" y="6576359"/>
                  <a:pt x="473961" y="6506670"/>
                </a:cubicBezTo>
                <a:cubicBezTo>
                  <a:pt x="1470520" y="5741317"/>
                  <a:pt x="2443170" y="5119911"/>
                  <a:pt x="2509192" y="3709662"/>
                </a:cubicBezTo>
                <a:cubicBezTo>
                  <a:pt x="2579400" y="2209973"/>
                  <a:pt x="2130178" y="862268"/>
                  <a:pt x="1245521" y="237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C4CE3C4-3600-4353-9FE1-B32D06BEF0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3737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464DE1-8470-4750-B22C-E460B7C6B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18" y="442913"/>
            <a:ext cx="5185645" cy="1639888"/>
          </a:xfrm>
        </p:spPr>
        <p:txBody>
          <a:bodyPr anchor="b">
            <a:norm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Sfaturi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verzi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utile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oficiu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49B47E2-5A4E-4156-84C0-704A021BD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2519" y="2312988"/>
            <a:ext cx="5296964" cy="3651250"/>
          </a:xfrm>
        </p:spPr>
        <p:txBody>
          <a:bodyPr>
            <a:noAutofit/>
          </a:bodyPr>
          <a:lstStyle/>
          <a:p>
            <a:pPr algn="l"/>
            <a:r>
              <a:rPr lang="ro-RO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Întruniri verzi</a:t>
            </a:r>
            <a:endParaRPr lang="en-US" sz="1200" b="1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l">
              <a:buFont typeface="Wingdings" panose="05000000000000000000" pitchFamily="2" charset="2"/>
              <a:buChar char="q"/>
            </a:pP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conștientizarea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participanților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furnizorilor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servicii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personalului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comunității</a:t>
            </a:r>
            <a:r>
              <a:rPr lang="ro-RO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locale cu privire la problemele de mediu și obiectivele de ecologizare; măsurile comunicate</a:t>
            </a:r>
            <a:r>
              <a:rPr lang="ro-RO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mod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clar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tuturor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171450" indent="-171450" algn="l">
              <a:buFont typeface="Wingdings" panose="05000000000000000000" pitchFamily="2" charset="2"/>
              <a:buChar char="q"/>
            </a:pP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gazdele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locale,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regionale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naționale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sponsorii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grupuri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cetățeni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ONG-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oameni</a:t>
            </a:r>
            <a:r>
              <a:rPr lang="ro-RO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afaceri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experți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tehnici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sunt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antrenați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măsura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posibilităților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respectarea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ro-RO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sprijinirea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principiilor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sus-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enunțate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 descr="A picture containing computer, person, sitting, using&#10;&#10;Description automatically generated">
            <a:extLst>
              <a:ext uri="{FF2B5EF4-FFF2-40B4-BE49-F238E27FC236}">
                <a16:creationId xmlns:a16="http://schemas.microsoft.com/office/drawing/2014/main" id="{13F098CE-5092-4800-B5B3-028827B058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967" y="2431528"/>
            <a:ext cx="2988679" cy="199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82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0">
            <a:extLst>
              <a:ext uri="{FF2B5EF4-FFF2-40B4-BE49-F238E27FC236}">
                <a16:creationId xmlns:a16="http://schemas.microsoft.com/office/drawing/2014/main" id="{8181FC64-B306-4821-98E2-780662EFC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577C26-76D6-4578-8493-34748F70B1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2519" y="2312988"/>
            <a:ext cx="5183986" cy="3651250"/>
          </a:xfrm>
        </p:spPr>
        <p:txBody>
          <a:bodyPr>
            <a:normAutofit/>
          </a:bodyPr>
          <a:lstStyle/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Achiziții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publice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durabile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Aplicarea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principiilor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achizițiilor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publice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durabile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procurarea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bunurilor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serviciilor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verzi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0" name="Freeform: Shape 22">
            <a:extLst>
              <a:ext uri="{FF2B5EF4-FFF2-40B4-BE49-F238E27FC236}">
                <a16:creationId xmlns:a16="http://schemas.microsoft.com/office/drawing/2014/main" id="{5871FC61-DD4E-47D4-81FD-8A7E7D12B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1" name="Freeform: Shape 24">
            <a:extLst>
              <a:ext uri="{FF2B5EF4-FFF2-40B4-BE49-F238E27FC236}">
                <a16:creationId xmlns:a16="http://schemas.microsoft.com/office/drawing/2014/main" id="{829A1E2C-5AC8-40FC-99E9-832069D39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0577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2" name="Freeform: Shape 26">
            <a:extLst>
              <a:ext uri="{FF2B5EF4-FFF2-40B4-BE49-F238E27FC236}">
                <a16:creationId xmlns:a16="http://schemas.microsoft.com/office/drawing/2014/main" id="{55C54A75-E44A-4147-B9D0-FF46CFD316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19069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A0088D7-57FA-4B42-A5FA-75BD8BD915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049" y="2531352"/>
            <a:ext cx="3249406" cy="179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8359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4" name="Rectangle 63">
            <a:extLst>
              <a:ext uri="{FF2B5EF4-FFF2-40B4-BE49-F238E27FC236}">
                <a16:creationId xmlns:a16="http://schemas.microsoft.com/office/drawing/2014/main" id="{8181FC64-B306-4821-98E2-780662EFC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BD294D-1971-4055-81A5-89AE69591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18" y="442913"/>
            <a:ext cx="5271804" cy="1639888"/>
          </a:xfrm>
        </p:spPr>
        <p:txBody>
          <a:bodyPr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ro-RO" sz="2700">
                <a:latin typeface="Arial" panose="020B0604020202020204" pitchFamily="34" charset="0"/>
                <a:cs typeface="Arial" panose="020B0604020202020204" pitchFamily="34" charset="0"/>
              </a:rPr>
              <a:t>Pași pe care să-i întreprindeți pentru aplicarea practicilor verzi</a:t>
            </a:r>
            <a:endParaRPr lang="en-US" sz="2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39A5156-73B8-4E11-B822-7BDF65F50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2519" y="2312988"/>
            <a:ext cx="5271804" cy="3651250"/>
          </a:xfrm>
        </p:spPr>
        <p:txBody>
          <a:bodyPr>
            <a:no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q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Stabilirea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responsabilului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planului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promovarea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principiilor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oficiu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verde,întruniri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verzi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achiziții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verzi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cadrul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organizației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întărite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aprobate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prin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ordin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o-RO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dispoziția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conducătorului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organizației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q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Stabilirea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criteriilor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evaluare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indicatorilor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performanță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interni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ai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organizației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lista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verificare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calcularea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amprentei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q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Plasarea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pubelelor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precolectarea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separată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a de</a:t>
            </a:r>
            <a:r>
              <a:rPr lang="ro-RO" sz="1100" dirty="0">
                <a:latin typeface="Arial" panose="020B0604020202020204" pitchFamily="34" charset="0"/>
                <a:cs typeface="Arial" panose="020B0604020202020204" pitchFamily="34" charset="0"/>
              </a:rPr>
              <a:t>ș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eurilor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hârtie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plastic (PET),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sticlă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baterii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uzate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deșeuri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electronice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alte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deșeuri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etc.]</a:t>
            </a:r>
          </a:p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q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Instruiri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încurajarea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colaboratorilor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q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Preluarea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practicilor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bune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q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Răspândirea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experienței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q"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Plasarea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avizelor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oficiu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afara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lui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promovarea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principiilor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enumerate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r>
              <a:rPr lang="ro-RO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sus.</a:t>
            </a:r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5871FC61-DD4E-47D4-81FD-8A7E7D12B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829A1E2C-5AC8-40FC-99E9-832069D39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77485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55C54A75-E44A-4147-B9D0-FF46CFD316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54925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5" name="Content Placeholder 4" descr="A picture containing sky, outdoor, ground, nature&#10;&#10;Description automatically generated">
            <a:extLst>
              <a:ext uri="{FF2B5EF4-FFF2-40B4-BE49-F238E27FC236}">
                <a16:creationId xmlns:a16="http://schemas.microsoft.com/office/drawing/2014/main" id="{8506BAFC-3587-40F9-A3C4-F60D69EA31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" r="2063"/>
          <a:stretch/>
        </p:blipFill>
        <p:spPr>
          <a:xfrm>
            <a:off x="7203882" y="10"/>
            <a:ext cx="4988118" cy="6857990"/>
          </a:xfrm>
          <a:custGeom>
            <a:avLst/>
            <a:gdLst/>
            <a:ahLst/>
            <a:cxnLst/>
            <a:rect l="l" t="t" r="r" b="b"/>
            <a:pathLst>
              <a:path w="4901771" h="6858000">
                <a:moveTo>
                  <a:pt x="1623023" y="0"/>
                </a:moveTo>
                <a:lnTo>
                  <a:pt x="2716256" y="0"/>
                </a:lnTo>
                <a:lnTo>
                  <a:pt x="3496422" y="0"/>
                </a:lnTo>
                <a:lnTo>
                  <a:pt x="4544484" y="0"/>
                </a:lnTo>
                <a:lnTo>
                  <a:pt x="4710787" y="0"/>
                </a:lnTo>
                <a:lnTo>
                  <a:pt x="4901771" y="0"/>
                </a:lnTo>
                <a:lnTo>
                  <a:pt x="4901771" y="6858000"/>
                </a:lnTo>
                <a:lnTo>
                  <a:pt x="4710787" y="6858000"/>
                </a:lnTo>
                <a:lnTo>
                  <a:pt x="4544484" y="6858000"/>
                </a:lnTo>
                <a:lnTo>
                  <a:pt x="3496422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01161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593B4D24-F4A8-4141-A20A-E0575D199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CCEEF8A-4A3A-4B35-AA57-D804767F5A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0"/>
            <a:ext cx="12191696" cy="6170490"/>
            <a:chOff x="-2" y="0"/>
            <a:chExt cx="12191696" cy="6170490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55A741C2-AB82-4BF5-9324-5D0B56A3D0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3167675" y="-3167677"/>
              <a:ext cx="5856341" cy="12191695"/>
            </a:xfrm>
            <a:custGeom>
              <a:avLst/>
              <a:gdLst>
                <a:gd name="connsiteX0" fmla="*/ 0 w 5856341"/>
                <a:gd name="connsiteY0" fmla="*/ 12191695 h 12191695"/>
                <a:gd name="connsiteX1" fmla="*/ 0 w 5856341"/>
                <a:gd name="connsiteY1" fmla="*/ 0 h 12191695"/>
                <a:gd name="connsiteX2" fmla="*/ 243849 w 5856341"/>
                <a:gd name="connsiteY2" fmla="*/ 0 h 12191695"/>
                <a:gd name="connsiteX3" fmla="*/ 505121 w 5856341"/>
                <a:gd name="connsiteY3" fmla="*/ 0 h 12191695"/>
                <a:gd name="connsiteX4" fmla="*/ 723207 w 5856341"/>
                <a:gd name="connsiteY4" fmla="*/ 0 h 12191695"/>
                <a:gd name="connsiteX5" fmla="*/ 755828 w 5856341"/>
                <a:gd name="connsiteY5" fmla="*/ 0 h 12191695"/>
                <a:gd name="connsiteX6" fmla="*/ 1411868 w 5856341"/>
                <a:gd name="connsiteY6" fmla="*/ 0 h 12191695"/>
                <a:gd name="connsiteX7" fmla="*/ 1421034 w 5856341"/>
                <a:gd name="connsiteY7" fmla="*/ 0 h 12191695"/>
                <a:gd name="connsiteX8" fmla="*/ 1515206 w 5856341"/>
                <a:gd name="connsiteY8" fmla="*/ 0 h 12191695"/>
                <a:gd name="connsiteX9" fmla="*/ 2636151 w 5856341"/>
                <a:gd name="connsiteY9" fmla="*/ 0 h 12191695"/>
                <a:gd name="connsiteX10" fmla="*/ 4637890 w 5856341"/>
                <a:gd name="connsiteY10" fmla="*/ 0 h 12191695"/>
                <a:gd name="connsiteX11" fmla="*/ 4654499 w 5856341"/>
                <a:gd name="connsiteY11" fmla="*/ 26661 h 12191695"/>
                <a:gd name="connsiteX12" fmla="*/ 5856341 w 5856341"/>
                <a:gd name="connsiteY12" fmla="*/ 6438338 h 12191695"/>
                <a:gd name="connsiteX13" fmla="*/ 4449211 w 5856341"/>
                <a:gd name="connsiteY13" fmla="*/ 11332719 h 12191695"/>
                <a:gd name="connsiteX14" fmla="*/ 4061349 w 5856341"/>
                <a:gd name="connsiteY14" fmla="*/ 12054097 h 12191695"/>
                <a:gd name="connsiteX15" fmla="*/ 3977450 w 5856341"/>
                <a:gd name="connsiteY15" fmla="*/ 12191695 h 12191695"/>
                <a:gd name="connsiteX16" fmla="*/ 2636151 w 5856341"/>
                <a:gd name="connsiteY16" fmla="*/ 12191695 h 12191695"/>
                <a:gd name="connsiteX17" fmla="*/ 1421034 w 5856341"/>
                <a:gd name="connsiteY17" fmla="*/ 12191695 h 12191695"/>
                <a:gd name="connsiteX18" fmla="*/ 1411868 w 5856341"/>
                <a:gd name="connsiteY18" fmla="*/ 12191695 h 12191695"/>
                <a:gd name="connsiteX19" fmla="*/ 1283685 w 5856341"/>
                <a:gd name="connsiteY19" fmla="*/ 12191695 h 12191695"/>
                <a:gd name="connsiteX20" fmla="*/ 755828 w 5856341"/>
                <a:gd name="connsiteY20" fmla="*/ 12191695 h 12191695"/>
                <a:gd name="connsiteX21" fmla="*/ 723207 w 5856341"/>
                <a:gd name="connsiteY21" fmla="*/ 12191695 h 12191695"/>
                <a:gd name="connsiteX22" fmla="*/ 505121 w 5856341"/>
                <a:gd name="connsiteY22" fmla="*/ 12191695 h 12191695"/>
                <a:gd name="connsiteX23" fmla="*/ 243849 w 5856341"/>
                <a:gd name="connsiteY23" fmla="*/ 12191695 h 12191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56341" h="12191695">
                  <a:moveTo>
                    <a:pt x="0" y="12191695"/>
                  </a:moveTo>
                  <a:lnTo>
                    <a:pt x="0" y="0"/>
                  </a:lnTo>
                  <a:lnTo>
                    <a:pt x="243849" y="0"/>
                  </a:lnTo>
                  <a:lnTo>
                    <a:pt x="505121" y="0"/>
                  </a:lnTo>
                  <a:lnTo>
                    <a:pt x="723207" y="0"/>
                  </a:lnTo>
                  <a:lnTo>
                    <a:pt x="755828" y="0"/>
                  </a:lnTo>
                  <a:lnTo>
                    <a:pt x="1411868" y="0"/>
                  </a:lnTo>
                  <a:lnTo>
                    <a:pt x="1421034" y="0"/>
                  </a:lnTo>
                  <a:lnTo>
                    <a:pt x="1515206" y="0"/>
                  </a:lnTo>
                  <a:lnTo>
                    <a:pt x="2636151" y="0"/>
                  </a:lnTo>
                  <a:lnTo>
                    <a:pt x="4637890" y="0"/>
                  </a:lnTo>
                  <a:lnTo>
                    <a:pt x="4654499" y="26661"/>
                  </a:lnTo>
                  <a:cubicBezTo>
                    <a:pt x="5425621" y="1341551"/>
                    <a:pt x="5856341" y="3721137"/>
                    <a:pt x="5856341" y="6438338"/>
                  </a:cubicBezTo>
                  <a:cubicBezTo>
                    <a:pt x="5856341" y="8833790"/>
                    <a:pt x="5159120" y="9960353"/>
                    <a:pt x="4449211" y="11332719"/>
                  </a:cubicBezTo>
                  <a:cubicBezTo>
                    <a:pt x="4319934" y="11582638"/>
                    <a:pt x="4191839" y="11827452"/>
                    <a:pt x="4061349" y="12054097"/>
                  </a:cubicBezTo>
                  <a:lnTo>
                    <a:pt x="3977450" y="12191695"/>
                  </a:lnTo>
                  <a:lnTo>
                    <a:pt x="2636151" y="12191695"/>
                  </a:lnTo>
                  <a:lnTo>
                    <a:pt x="1421034" y="12191695"/>
                  </a:lnTo>
                  <a:lnTo>
                    <a:pt x="1411868" y="12191695"/>
                  </a:lnTo>
                  <a:lnTo>
                    <a:pt x="1283685" y="12191695"/>
                  </a:lnTo>
                  <a:lnTo>
                    <a:pt x="755828" y="12191695"/>
                  </a:lnTo>
                  <a:lnTo>
                    <a:pt x="723207" y="12191695"/>
                  </a:lnTo>
                  <a:lnTo>
                    <a:pt x="505121" y="12191695"/>
                  </a:lnTo>
                  <a:lnTo>
                    <a:pt x="243849" y="12191695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CD46807-BF17-4E5D-90A8-A062604C00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146277" y="-874927"/>
              <a:ext cx="1899138" cy="12191695"/>
            </a:xfrm>
            <a:custGeom>
              <a:avLst/>
              <a:gdLst>
                <a:gd name="connsiteX0" fmla="*/ 1258269 w 2529723"/>
                <a:gd name="connsiteY0" fmla="*/ 0 h 6858000"/>
                <a:gd name="connsiteX1" fmla="*/ 1275627 w 2529723"/>
                <a:gd name="connsiteY1" fmla="*/ 0 h 6858000"/>
                <a:gd name="connsiteX2" fmla="*/ 1302560 w 2529723"/>
                <a:gd name="connsiteY2" fmla="*/ 24338 h 6858000"/>
                <a:gd name="connsiteX3" fmla="*/ 2522825 w 2529723"/>
                <a:gd name="connsiteY3" fmla="*/ 3678515 h 6858000"/>
                <a:gd name="connsiteX4" fmla="*/ 557500 w 2529723"/>
                <a:gd name="connsiteY4" fmla="*/ 6451411 h 6858000"/>
                <a:gd name="connsiteX5" fmla="*/ 32482 w 2529723"/>
                <a:gd name="connsiteY5" fmla="*/ 6849373 h 6858000"/>
                <a:gd name="connsiteX6" fmla="*/ 19531 w 2529723"/>
                <a:gd name="connsiteY6" fmla="*/ 6858000 h 6858000"/>
                <a:gd name="connsiteX7" fmla="*/ 0 w 2529723"/>
                <a:gd name="connsiteY7" fmla="*/ 6858000 h 6858000"/>
                <a:gd name="connsiteX8" fmla="*/ 14202 w 2529723"/>
                <a:gd name="connsiteY8" fmla="*/ 6848540 h 6858000"/>
                <a:gd name="connsiteX9" fmla="*/ 539221 w 2529723"/>
                <a:gd name="connsiteY9" fmla="*/ 6450578 h 6858000"/>
                <a:gd name="connsiteX10" fmla="*/ 2504546 w 2529723"/>
                <a:gd name="connsiteY10" fmla="*/ 3677682 h 6858000"/>
                <a:gd name="connsiteX11" fmla="*/ 1284280 w 2529723"/>
                <a:gd name="connsiteY11" fmla="*/ 235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723" h="6858000">
                  <a:moveTo>
                    <a:pt x="1258269" y="0"/>
                  </a:moveTo>
                  <a:lnTo>
                    <a:pt x="1275627" y="0"/>
                  </a:lnTo>
                  <a:lnTo>
                    <a:pt x="1302560" y="24338"/>
                  </a:lnTo>
                  <a:cubicBezTo>
                    <a:pt x="2156831" y="855667"/>
                    <a:pt x="2590622" y="2191755"/>
                    <a:pt x="2522825" y="3678515"/>
                  </a:cubicBezTo>
                  <a:cubicBezTo>
                    <a:pt x="2459072" y="5076606"/>
                    <a:pt x="1519830" y="5692656"/>
                    <a:pt x="557500" y="6451411"/>
                  </a:cubicBezTo>
                  <a:cubicBezTo>
                    <a:pt x="382255" y="6589587"/>
                    <a:pt x="208689" y="6724853"/>
                    <a:pt x="32482" y="6849373"/>
                  </a:cubicBezTo>
                  <a:lnTo>
                    <a:pt x="19531" y="6858000"/>
                  </a:lnTo>
                  <a:lnTo>
                    <a:pt x="0" y="6858000"/>
                  </a:lnTo>
                  <a:lnTo>
                    <a:pt x="14202" y="6848540"/>
                  </a:lnTo>
                  <a:cubicBezTo>
                    <a:pt x="190409" y="6724020"/>
                    <a:pt x="363976" y="6588754"/>
                    <a:pt x="539221" y="6450578"/>
                  </a:cubicBezTo>
                  <a:cubicBezTo>
                    <a:pt x="1501550" y="5691822"/>
                    <a:pt x="2440792" y="5075773"/>
                    <a:pt x="2504546" y="3677682"/>
                  </a:cubicBezTo>
                  <a:cubicBezTo>
                    <a:pt x="2572343" y="2190921"/>
                    <a:pt x="2138551" y="854834"/>
                    <a:pt x="1284280" y="235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23926DB-76C8-474A-B5FB-F43C59E33F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143758" y="-1037574"/>
              <a:ext cx="1904176" cy="12191695"/>
            </a:xfrm>
            <a:custGeom>
              <a:avLst/>
              <a:gdLst>
                <a:gd name="connsiteX0" fmla="*/ 879731 w 2536434"/>
                <a:gd name="connsiteY0" fmla="*/ 0 h 6858000"/>
                <a:gd name="connsiteX1" fmla="*/ 913411 w 2536434"/>
                <a:gd name="connsiteY1" fmla="*/ 0 h 6858000"/>
                <a:gd name="connsiteX2" fmla="*/ 935535 w 2536434"/>
                <a:gd name="connsiteY2" fmla="*/ 14997 h 6858000"/>
                <a:gd name="connsiteX3" fmla="*/ 2536434 w 2536434"/>
                <a:gd name="connsiteY3" fmla="*/ 3621656 h 6858000"/>
                <a:gd name="connsiteX4" fmla="*/ 662084 w 2536434"/>
                <a:gd name="connsiteY4" fmla="*/ 6374814 h 6858000"/>
                <a:gd name="connsiteX5" fmla="*/ 145436 w 2536434"/>
                <a:gd name="connsiteY5" fmla="*/ 6780599 h 6858000"/>
                <a:gd name="connsiteX6" fmla="*/ 33680 w 2536434"/>
                <a:gd name="connsiteY6" fmla="*/ 6858000 h 6858000"/>
                <a:gd name="connsiteX7" fmla="*/ 0 w 2536434"/>
                <a:gd name="connsiteY7" fmla="*/ 6858000 h 6858000"/>
                <a:gd name="connsiteX8" fmla="*/ 111756 w 2536434"/>
                <a:gd name="connsiteY8" fmla="*/ 6780599 h 6858000"/>
                <a:gd name="connsiteX9" fmla="*/ 628404 w 2536434"/>
                <a:gd name="connsiteY9" fmla="*/ 6374814 h 6858000"/>
                <a:gd name="connsiteX10" fmla="*/ 2502754 w 2536434"/>
                <a:gd name="connsiteY10" fmla="*/ 3621656 h 6858000"/>
                <a:gd name="connsiteX11" fmla="*/ 901855 w 2536434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6434" h="6858000">
                  <a:moveTo>
                    <a:pt x="879731" y="0"/>
                  </a:moveTo>
                  <a:lnTo>
                    <a:pt x="913411" y="0"/>
                  </a:lnTo>
                  <a:lnTo>
                    <a:pt x="935535" y="14997"/>
                  </a:lnTo>
                  <a:cubicBezTo>
                    <a:pt x="1962698" y="754641"/>
                    <a:pt x="2536434" y="2093192"/>
                    <a:pt x="2536434" y="3621656"/>
                  </a:cubicBezTo>
                  <a:cubicBezTo>
                    <a:pt x="2536434" y="4969131"/>
                    <a:pt x="1607709" y="5602839"/>
                    <a:pt x="662084" y="6374814"/>
                  </a:cubicBezTo>
                  <a:cubicBezTo>
                    <a:pt x="489881" y="6515397"/>
                    <a:pt x="319254" y="6653108"/>
                    <a:pt x="145436" y="6780599"/>
                  </a:cubicBezTo>
                  <a:lnTo>
                    <a:pt x="33680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C1F5347-E00A-4E12-AC11-18E0B1AF2D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247015" y="-1314429"/>
              <a:ext cx="1697663" cy="12191695"/>
            </a:xfrm>
            <a:custGeom>
              <a:avLst/>
              <a:gdLst>
                <a:gd name="connsiteX0" fmla="*/ 879731 w 2521425"/>
                <a:gd name="connsiteY0" fmla="*/ 0 h 6858000"/>
                <a:gd name="connsiteX1" fmla="*/ 898402 w 2521425"/>
                <a:gd name="connsiteY1" fmla="*/ 0 h 6858000"/>
                <a:gd name="connsiteX2" fmla="*/ 920526 w 2521425"/>
                <a:gd name="connsiteY2" fmla="*/ 14997 h 6858000"/>
                <a:gd name="connsiteX3" fmla="*/ 2521425 w 2521425"/>
                <a:gd name="connsiteY3" fmla="*/ 3621656 h 6858000"/>
                <a:gd name="connsiteX4" fmla="*/ 647075 w 2521425"/>
                <a:gd name="connsiteY4" fmla="*/ 6374814 h 6858000"/>
                <a:gd name="connsiteX5" fmla="*/ 130427 w 2521425"/>
                <a:gd name="connsiteY5" fmla="*/ 6780599 h 6858000"/>
                <a:gd name="connsiteX6" fmla="*/ 18671 w 2521425"/>
                <a:gd name="connsiteY6" fmla="*/ 6858000 h 6858000"/>
                <a:gd name="connsiteX7" fmla="*/ 0 w 2521425"/>
                <a:gd name="connsiteY7" fmla="*/ 6858000 h 6858000"/>
                <a:gd name="connsiteX8" fmla="*/ 111756 w 2521425"/>
                <a:gd name="connsiteY8" fmla="*/ 6780599 h 6858000"/>
                <a:gd name="connsiteX9" fmla="*/ 628404 w 2521425"/>
                <a:gd name="connsiteY9" fmla="*/ 6374814 h 6858000"/>
                <a:gd name="connsiteX10" fmla="*/ 2502754 w 2521425"/>
                <a:gd name="connsiteY10" fmla="*/ 3621656 h 6858000"/>
                <a:gd name="connsiteX11" fmla="*/ 901855 w 2521425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1425" h="6858000">
                  <a:moveTo>
                    <a:pt x="879731" y="0"/>
                  </a:moveTo>
                  <a:lnTo>
                    <a:pt x="898402" y="0"/>
                  </a:lnTo>
                  <a:lnTo>
                    <a:pt x="920526" y="14997"/>
                  </a:lnTo>
                  <a:cubicBezTo>
                    <a:pt x="1947689" y="754641"/>
                    <a:pt x="2521425" y="2093192"/>
                    <a:pt x="2521425" y="3621656"/>
                  </a:cubicBezTo>
                  <a:cubicBezTo>
                    <a:pt x="2521425" y="4969131"/>
                    <a:pt x="1592700" y="5602839"/>
                    <a:pt x="647075" y="6374814"/>
                  </a:cubicBezTo>
                  <a:cubicBezTo>
                    <a:pt x="474872" y="6515397"/>
                    <a:pt x="304245" y="6653108"/>
                    <a:pt x="130427" y="6780599"/>
                  </a:cubicBezTo>
                  <a:lnTo>
                    <a:pt x="18671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7D438BE-12F4-4B0C-9A1E-4A75767F1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875" y="442913"/>
            <a:ext cx="6857365" cy="1344612"/>
          </a:xfrm>
        </p:spPr>
        <p:txBody>
          <a:bodyPr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Eficientizarea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utili</a:t>
            </a:r>
            <a:r>
              <a:rPr lang="ro-RO">
                <a:latin typeface="Arial" panose="020B0604020202020204" pitchFamily="34" charset="0"/>
                <a:cs typeface="Arial" panose="020B0604020202020204" pitchFamily="34" charset="0"/>
              </a:rPr>
              <a:t>zării resurselor: </a:t>
            </a:r>
            <a:r>
              <a:rPr lang="ro-RO" u="sng">
                <a:latin typeface="Arial" panose="020B0604020202020204" pitchFamily="34" charset="0"/>
                <a:cs typeface="Arial" panose="020B0604020202020204" pitchFamily="34" charset="0"/>
              </a:rPr>
              <a:t>consumul de apă</a:t>
            </a:r>
            <a:endParaRPr lang="en-US" u="sng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33200F-0430-4896-9951-DC1800D21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875" y="2107096"/>
            <a:ext cx="8391967" cy="2846567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1500" b="0" i="0" dirty="0" err="1">
                <a:effectLst/>
                <a:latin typeface="arial" panose="020B0604020202020204" pitchFamily="34" charset="0"/>
              </a:rPr>
              <a:t>Eficientizarea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</a:rPr>
              <a:t>consumului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 de </a:t>
            </a:r>
            <a:r>
              <a:rPr lang="en-US" sz="1500" b="0" i="0" dirty="0" err="1">
                <a:effectLst/>
                <a:latin typeface="arial" panose="020B0604020202020204" pitchFamily="34" charset="0"/>
              </a:rPr>
              <a:t>apă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 se </a:t>
            </a:r>
            <a:r>
              <a:rPr lang="en-US" sz="1500" b="0" i="0" dirty="0" err="1">
                <a:effectLst/>
                <a:latin typeface="arial" panose="020B0604020202020204" pitchFamily="34" charset="0"/>
              </a:rPr>
              <a:t>poate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</a:rPr>
              <a:t>efectua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</a:rPr>
              <a:t>prin</a:t>
            </a:r>
            <a:r>
              <a:rPr lang="ro-RO" sz="1500" b="0" i="0" dirty="0">
                <a:effectLst/>
                <a:latin typeface="arial" panose="020B0604020202020204" pitchFamily="34" charset="0"/>
              </a:rPr>
              <a:t>: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1500" b="0" i="0" dirty="0" err="1">
                <a:effectLst/>
                <a:latin typeface="arial" panose="020B0604020202020204" pitchFamily="34" charset="0"/>
              </a:rPr>
              <a:t>recircularea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, </a:t>
            </a:r>
            <a:endParaRPr lang="ro-RO" sz="1500" b="0" i="0" dirty="0">
              <a:effectLst/>
              <a:latin typeface="arial" panose="020B0604020202020204" pitchFamily="34" charset="0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1500" b="0" i="0" dirty="0" err="1">
                <a:effectLst/>
                <a:latin typeface="arial" panose="020B0604020202020204" pitchFamily="34" charset="0"/>
              </a:rPr>
              <a:t>reutilizarea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, </a:t>
            </a:r>
            <a:endParaRPr lang="ro-RO" sz="1500" b="0" i="0" dirty="0">
              <a:effectLst/>
              <a:latin typeface="arial" panose="020B0604020202020204" pitchFamily="34" charset="0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1500" b="0" i="0" dirty="0" err="1">
                <a:effectLst/>
                <a:latin typeface="arial" panose="020B0604020202020204" pitchFamily="34" charset="0"/>
              </a:rPr>
              <a:t>reducerea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</a:rPr>
              <a:t>consumului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 de </a:t>
            </a:r>
            <a:r>
              <a:rPr lang="en-US" sz="1500" b="0" i="0" dirty="0" err="1">
                <a:effectLst/>
                <a:latin typeface="arial" panose="020B0604020202020204" pitchFamily="34" charset="0"/>
              </a:rPr>
              <a:t>apă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, </a:t>
            </a:r>
            <a:endParaRPr lang="ro-RO" sz="1500" b="0" i="0" dirty="0">
              <a:effectLst/>
              <a:latin typeface="arial" panose="020B0604020202020204" pitchFamily="34" charset="0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1500" b="0" i="0" dirty="0" err="1">
                <a:effectLst/>
                <a:latin typeface="arial" panose="020B0604020202020204" pitchFamily="34" charset="0"/>
              </a:rPr>
              <a:t>optimizarea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</a:rPr>
              <a:t>proceselor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, </a:t>
            </a:r>
            <a:endParaRPr lang="ro-RO" sz="1500" b="0" i="0" dirty="0">
              <a:effectLst/>
              <a:latin typeface="arial" panose="020B0604020202020204" pitchFamily="34" charset="0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1500" b="0" i="0" dirty="0" err="1">
                <a:effectLst/>
                <a:latin typeface="arial" panose="020B0604020202020204" pitchFamily="34" charset="0"/>
              </a:rPr>
              <a:t>îmbunătățirea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</a:rPr>
              <a:t>funcționării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</a:rPr>
              <a:t>sau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</a:rPr>
              <a:t>modificarea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</a:rPr>
              <a:t>echipamentelor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</a:rPr>
              <a:t>și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 a </a:t>
            </a:r>
            <a:r>
              <a:rPr lang="en-US" sz="1500" b="0" i="0" dirty="0" err="1">
                <a:effectLst/>
                <a:latin typeface="arial" panose="020B0604020202020204" pitchFamily="34" charset="0"/>
              </a:rPr>
              <a:t>atitudinii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</a:rPr>
              <a:t>utilizatorilor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 de </a:t>
            </a:r>
            <a:r>
              <a:rPr lang="en-US" sz="1500" b="0" i="0" dirty="0" err="1">
                <a:effectLst/>
                <a:latin typeface="arial" panose="020B0604020202020204" pitchFamily="34" charset="0"/>
              </a:rPr>
              <a:t>apă</a:t>
            </a:r>
            <a:r>
              <a:rPr lang="en-US" sz="1500" b="0" i="0" dirty="0">
                <a:effectLst/>
                <a:latin typeface="arial" panose="020B0604020202020204" pitchFamily="34" charset="0"/>
              </a:rPr>
              <a:t>.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7138227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C51A08AC-F796-409C-AD97-8B476289E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E1B312B-4E9A-405C-9CE8-103254380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" y="0"/>
            <a:ext cx="10853745" cy="6858000"/>
            <a:chOff x="-1" y="0"/>
            <a:chExt cx="10934058" cy="685800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27ED404-4912-4C80-B5EB-98E67EB26A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" y="0"/>
              <a:ext cx="10515600" cy="6858000"/>
            </a:xfrm>
            <a:custGeom>
              <a:avLst/>
              <a:gdLst>
                <a:gd name="connsiteX0" fmla="*/ 0 w 10515600"/>
                <a:gd name="connsiteY0" fmla="*/ 0 h 6858000"/>
                <a:gd name="connsiteX1" fmla="*/ 3039549 w 10515600"/>
                <a:gd name="connsiteY1" fmla="*/ 0 h 6858000"/>
                <a:gd name="connsiteX2" fmla="*/ 3387573 w 10515600"/>
                <a:gd name="connsiteY2" fmla="*/ 0 h 6858000"/>
                <a:gd name="connsiteX3" fmla="*/ 3678072 w 10515600"/>
                <a:gd name="connsiteY3" fmla="*/ 0 h 6858000"/>
                <a:gd name="connsiteX4" fmla="*/ 3721524 w 10515600"/>
                <a:gd name="connsiteY4" fmla="*/ 0 h 6858000"/>
                <a:gd name="connsiteX5" fmla="*/ 4595394 w 10515600"/>
                <a:gd name="connsiteY5" fmla="*/ 0 h 6858000"/>
                <a:gd name="connsiteX6" fmla="*/ 4607603 w 10515600"/>
                <a:gd name="connsiteY6" fmla="*/ 0 h 6858000"/>
                <a:gd name="connsiteX7" fmla="*/ 4733044 w 10515600"/>
                <a:gd name="connsiteY7" fmla="*/ 0 h 6858000"/>
                <a:gd name="connsiteX8" fmla="*/ 6226185 w 10515600"/>
                <a:gd name="connsiteY8" fmla="*/ 0 h 6858000"/>
                <a:gd name="connsiteX9" fmla="*/ 8892577 w 10515600"/>
                <a:gd name="connsiteY9" fmla="*/ 0 h 6858000"/>
                <a:gd name="connsiteX10" fmla="*/ 8914701 w 10515600"/>
                <a:gd name="connsiteY10" fmla="*/ 14997 h 6858000"/>
                <a:gd name="connsiteX11" fmla="*/ 10515600 w 10515600"/>
                <a:gd name="connsiteY11" fmla="*/ 3621656 h 6858000"/>
                <a:gd name="connsiteX12" fmla="*/ 8641250 w 10515600"/>
                <a:gd name="connsiteY12" fmla="*/ 6374814 h 6858000"/>
                <a:gd name="connsiteX13" fmla="*/ 8124602 w 10515600"/>
                <a:gd name="connsiteY13" fmla="*/ 6780599 h 6858000"/>
                <a:gd name="connsiteX14" fmla="*/ 8012846 w 10515600"/>
                <a:gd name="connsiteY14" fmla="*/ 6858000 h 6858000"/>
                <a:gd name="connsiteX15" fmla="*/ 6226185 w 10515600"/>
                <a:gd name="connsiteY15" fmla="*/ 6858000 h 6858000"/>
                <a:gd name="connsiteX16" fmla="*/ 4607603 w 10515600"/>
                <a:gd name="connsiteY16" fmla="*/ 6858000 h 6858000"/>
                <a:gd name="connsiteX17" fmla="*/ 4595394 w 10515600"/>
                <a:gd name="connsiteY17" fmla="*/ 6858000 h 6858000"/>
                <a:gd name="connsiteX18" fmla="*/ 4424650 w 10515600"/>
                <a:gd name="connsiteY18" fmla="*/ 6858000 h 6858000"/>
                <a:gd name="connsiteX19" fmla="*/ 3721524 w 10515600"/>
                <a:gd name="connsiteY19" fmla="*/ 6858000 h 6858000"/>
                <a:gd name="connsiteX20" fmla="*/ 3678072 w 10515600"/>
                <a:gd name="connsiteY20" fmla="*/ 6858000 h 6858000"/>
                <a:gd name="connsiteX21" fmla="*/ 3387573 w 10515600"/>
                <a:gd name="connsiteY21" fmla="*/ 6858000 h 6858000"/>
                <a:gd name="connsiteX22" fmla="*/ 3039549 w 10515600"/>
                <a:gd name="connsiteY22" fmla="*/ 6858000 h 6858000"/>
                <a:gd name="connsiteX23" fmla="*/ 0 w 10515600"/>
                <a:gd name="connsiteY2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515600" h="6858000">
                  <a:moveTo>
                    <a:pt x="0" y="0"/>
                  </a:moveTo>
                  <a:lnTo>
                    <a:pt x="3039549" y="0"/>
                  </a:lnTo>
                  <a:lnTo>
                    <a:pt x="3387573" y="0"/>
                  </a:lnTo>
                  <a:lnTo>
                    <a:pt x="3678072" y="0"/>
                  </a:lnTo>
                  <a:lnTo>
                    <a:pt x="3721524" y="0"/>
                  </a:lnTo>
                  <a:lnTo>
                    <a:pt x="4595394" y="0"/>
                  </a:lnTo>
                  <a:lnTo>
                    <a:pt x="4607603" y="0"/>
                  </a:lnTo>
                  <a:lnTo>
                    <a:pt x="4733044" y="0"/>
                  </a:lnTo>
                  <a:lnTo>
                    <a:pt x="6226185" y="0"/>
                  </a:lnTo>
                  <a:lnTo>
                    <a:pt x="8892577" y="0"/>
                  </a:lnTo>
                  <a:lnTo>
                    <a:pt x="8914701" y="14997"/>
                  </a:lnTo>
                  <a:cubicBezTo>
                    <a:pt x="9941864" y="754641"/>
                    <a:pt x="10515600" y="2093192"/>
                    <a:pt x="10515600" y="3621656"/>
                  </a:cubicBezTo>
                  <a:cubicBezTo>
                    <a:pt x="10515600" y="4969131"/>
                    <a:pt x="9586875" y="5602839"/>
                    <a:pt x="8641250" y="6374814"/>
                  </a:cubicBezTo>
                  <a:cubicBezTo>
                    <a:pt x="8469047" y="6515397"/>
                    <a:pt x="8298420" y="6653108"/>
                    <a:pt x="8124602" y="6780599"/>
                  </a:cubicBezTo>
                  <a:lnTo>
                    <a:pt x="8012846" y="6858000"/>
                  </a:lnTo>
                  <a:lnTo>
                    <a:pt x="6226185" y="6858000"/>
                  </a:lnTo>
                  <a:lnTo>
                    <a:pt x="4607603" y="6858000"/>
                  </a:lnTo>
                  <a:lnTo>
                    <a:pt x="4595394" y="6858000"/>
                  </a:lnTo>
                  <a:lnTo>
                    <a:pt x="4424650" y="6858000"/>
                  </a:lnTo>
                  <a:lnTo>
                    <a:pt x="3721524" y="6858000"/>
                  </a:lnTo>
                  <a:lnTo>
                    <a:pt x="3678072" y="6858000"/>
                  </a:lnTo>
                  <a:lnTo>
                    <a:pt x="3387573" y="6858000"/>
                  </a:lnTo>
                  <a:lnTo>
                    <a:pt x="3039549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E58012C-4DA3-4ED3-9500-41F9AF60B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404334" y="0"/>
              <a:ext cx="2529723" cy="6858000"/>
            </a:xfrm>
            <a:custGeom>
              <a:avLst/>
              <a:gdLst>
                <a:gd name="connsiteX0" fmla="*/ 1258269 w 2529723"/>
                <a:gd name="connsiteY0" fmla="*/ 0 h 6858000"/>
                <a:gd name="connsiteX1" fmla="*/ 1275627 w 2529723"/>
                <a:gd name="connsiteY1" fmla="*/ 0 h 6858000"/>
                <a:gd name="connsiteX2" fmla="*/ 1302560 w 2529723"/>
                <a:gd name="connsiteY2" fmla="*/ 24338 h 6858000"/>
                <a:gd name="connsiteX3" fmla="*/ 2522825 w 2529723"/>
                <a:gd name="connsiteY3" fmla="*/ 3678515 h 6858000"/>
                <a:gd name="connsiteX4" fmla="*/ 557500 w 2529723"/>
                <a:gd name="connsiteY4" fmla="*/ 6451411 h 6858000"/>
                <a:gd name="connsiteX5" fmla="*/ 32482 w 2529723"/>
                <a:gd name="connsiteY5" fmla="*/ 6849373 h 6858000"/>
                <a:gd name="connsiteX6" fmla="*/ 19531 w 2529723"/>
                <a:gd name="connsiteY6" fmla="*/ 6858000 h 6858000"/>
                <a:gd name="connsiteX7" fmla="*/ 0 w 2529723"/>
                <a:gd name="connsiteY7" fmla="*/ 6858000 h 6858000"/>
                <a:gd name="connsiteX8" fmla="*/ 14202 w 2529723"/>
                <a:gd name="connsiteY8" fmla="*/ 6848540 h 6858000"/>
                <a:gd name="connsiteX9" fmla="*/ 539221 w 2529723"/>
                <a:gd name="connsiteY9" fmla="*/ 6450578 h 6858000"/>
                <a:gd name="connsiteX10" fmla="*/ 2504546 w 2529723"/>
                <a:gd name="connsiteY10" fmla="*/ 3677682 h 6858000"/>
                <a:gd name="connsiteX11" fmla="*/ 1284280 w 2529723"/>
                <a:gd name="connsiteY11" fmla="*/ 235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723" h="6858000">
                  <a:moveTo>
                    <a:pt x="1258269" y="0"/>
                  </a:moveTo>
                  <a:lnTo>
                    <a:pt x="1275627" y="0"/>
                  </a:lnTo>
                  <a:lnTo>
                    <a:pt x="1302560" y="24338"/>
                  </a:lnTo>
                  <a:cubicBezTo>
                    <a:pt x="2156831" y="855667"/>
                    <a:pt x="2590622" y="2191755"/>
                    <a:pt x="2522825" y="3678515"/>
                  </a:cubicBezTo>
                  <a:cubicBezTo>
                    <a:pt x="2459072" y="5076606"/>
                    <a:pt x="1519830" y="5692656"/>
                    <a:pt x="557500" y="6451411"/>
                  </a:cubicBezTo>
                  <a:cubicBezTo>
                    <a:pt x="382255" y="6589587"/>
                    <a:pt x="208689" y="6724853"/>
                    <a:pt x="32482" y="6849373"/>
                  </a:cubicBezTo>
                  <a:lnTo>
                    <a:pt x="19531" y="6858000"/>
                  </a:lnTo>
                  <a:lnTo>
                    <a:pt x="0" y="6858000"/>
                  </a:lnTo>
                  <a:lnTo>
                    <a:pt x="14202" y="6848540"/>
                  </a:lnTo>
                  <a:cubicBezTo>
                    <a:pt x="190409" y="6724020"/>
                    <a:pt x="363976" y="6588754"/>
                    <a:pt x="539221" y="6450578"/>
                  </a:cubicBezTo>
                  <a:cubicBezTo>
                    <a:pt x="1501550" y="5691822"/>
                    <a:pt x="2440792" y="5075773"/>
                    <a:pt x="2504546" y="3677682"/>
                  </a:cubicBezTo>
                  <a:cubicBezTo>
                    <a:pt x="2572343" y="2190921"/>
                    <a:pt x="2138551" y="854834"/>
                    <a:pt x="1284280" y="235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9AC73F7-22BD-4C46-B368-3F03B8478F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84327" y="0"/>
              <a:ext cx="2536434" cy="6858000"/>
            </a:xfrm>
            <a:custGeom>
              <a:avLst/>
              <a:gdLst>
                <a:gd name="connsiteX0" fmla="*/ 879731 w 2536434"/>
                <a:gd name="connsiteY0" fmla="*/ 0 h 6858000"/>
                <a:gd name="connsiteX1" fmla="*/ 913411 w 2536434"/>
                <a:gd name="connsiteY1" fmla="*/ 0 h 6858000"/>
                <a:gd name="connsiteX2" fmla="*/ 935535 w 2536434"/>
                <a:gd name="connsiteY2" fmla="*/ 14997 h 6858000"/>
                <a:gd name="connsiteX3" fmla="*/ 2536434 w 2536434"/>
                <a:gd name="connsiteY3" fmla="*/ 3621656 h 6858000"/>
                <a:gd name="connsiteX4" fmla="*/ 662084 w 2536434"/>
                <a:gd name="connsiteY4" fmla="*/ 6374814 h 6858000"/>
                <a:gd name="connsiteX5" fmla="*/ 145436 w 2536434"/>
                <a:gd name="connsiteY5" fmla="*/ 6780599 h 6858000"/>
                <a:gd name="connsiteX6" fmla="*/ 33680 w 2536434"/>
                <a:gd name="connsiteY6" fmla="*/ 6858000 h 6858000"/>
                <a:gd name="connsiteX7" fmla="*/ 0 w 2536434"/>
                <a:gd name="connsiteY7" fmla="*/ 6858000 h 6858000"/>
                <a:gd name="connsiteX8" fmla="*/ 111756 w 2536434"/>
                <a:gd name="connsiteY8" fmla="*/ 6780599 h 6858000"/>
                <a:gd name="connsiteX9" fmla="*/ 628404 w 2536434"/>
                <a:gd name="connsiteY9" fmla="*/ 6374814 h 6858000"/>
                <a:gd name="connsiteX10" fmla="*/ 2502754 w 2536434"/>
                <a:gd name="connsiteY10" fmla="*/ 3621656 h 6858000"/>
                <a:gd name="connsiteX11" fmla="*/ 901855 w 2536434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6434" h="6858000">
                  <a:moveTo>
                    <a:pt x="879731" y="0"/>
                  </a:moveTo>
                  <a:lnTo>
                    <a:pt x="913411" y="0"/>
                  </a:lnTo>
                  <a:lnTo>
                    <a:pt x="935535" y="14997"/>
                  </a:lnTo>
                  <a:cubicBezTo>
                    <a:pt x="1962698" y="754641"/>
                    <a:pt x="2536434" y="2093192"/>
                    <a:pt x="2536434" y="3621656"/>
                  </a:cubicBezTo>
                  <a:cubicBezTo>
                    <a:pt x="2536434" y="4969131"/>
                    <a:pt x="1607709" y="5602839"/>
                    <a:pt x="662084" y="6374814"/>
                  </a:cubicBezTo>
                  <a:cubicBezTo>
                    <a:pt x="489881" y="6515397"/>
                    <a:pt x="319254" y="6653108"/>
                    <a:pt x="145436" y="6780599"/>
                  </a:cubicBezTo>
                  <a:lnTo>
                    <a:pt x="33680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5C99F96-8984-456F-BD66-5C019A6510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53086" y="0"/>
              <a:ext cx="2261351" cy="6858000"/>
            </a:xfrm>
            <a:custGeom>
              <a:avLst/>
              <a:gdLst>
                <a:gd name="connsiteX0" fmla="*/ 879731 w 2521425"/>
                <a:gd name="connsiteY0" fmla="*/ 0 h 6858000"/>
                <a:gd name="connsiteX1" fmla="*/ 898402 w 2521425"/>
                <a:gd name="connsiteY1" fmla="*/ 0 h 6858000"/>
                <a:gd name="connsiteX2" fmla="*/ 920526 w 2521425"/>
                <a:gd name="connsiteY2" fmla="*/ 14997 h 6858000"/>
                <a:gd name="connsiteX3" fmla="*/ 2521425 w 2521425"/>
                <a:gd name="connsiteY3" fmla="*/ 3621656 h 6858000"/>
                <a:gd name="connsiteX4" fmla="*/ 647075 w 2521425"/>
                <a:gd name="connsiteY4" fmla="*/ 6374814 h 6858000"/>
                <a:gd name="connsiteX5" fmla="*/ 130427 w 2521425"/>
                <a:gd name="connsiteY5" fmla="*/ 6780599 h 6858000"/>
                <a:gd name="connsiteX6" fmla="*/ 18671 w 2521425"/>
                <a:gd name="connsiteY6" fmla="*/ 6858000 h 6858000"/>
                <a:gd name="connsiteX7" fmla="*/ 0 w 2521425"/>
                <a:gd name="connsiteY7" fmla="*/ 6858000 h 6858000"/>
                <a:gd name="connsiteX8" fmla="*/ 111756 w 2521425"/>
                <a:gd name="connsiteY8" fmla="*/ 6780599 h 6858000"/>
                <a:gd name="connsiteX9" fmla="*/ 628404 w 2521425"/>
                <a:gd name="connsiteY9" fmla="*/ 6374814 h 6858000"/>
                <a:gd name="connsiteX10" fmla="*/ 2502754 w 2521425"/>
                <a:gd name="connsiteY10" fmla="*/ 3621656 h 6858000"/>
                <a:gd name="connsiteX11" fmla="*/ 901855 w 2521425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1425" h="6858000">
                  <a:moveTo>
                    <a:pt x="879731" y="0"/>
                  </a:moveTo>
                  <a:lnTo>
                    <a:pt x="898402" y="0"/>
                  </a:lnTo>
                  <a:lnTo>
                    <a:pt x="920526" y="14997"/>
                  </a:lnTo>
                  <a:cubicBezTo>
                    <a:pt x="1947689" y="754641"/>
                    <a:pt x="2521425" y="2093192"/>
                    <a:pt x="2521425" y="3621656"/>
                  </a:cubicBezTo>
                  <a:cubicBezTo>
                    <a:pt x="2521425" y="4969131"/>
                    <a:pt x="1592700" y="5602839"/>
                    <a:pt x="647075" y="6374814"/>
                  </a:cubicBezTo>
                  <a:cubicBezTo>
                    <a:pt x="474872" y="6515397"/>
                    <a:pt x="304245" y="6653108"/>
                    <a:pt x="130427" y="6780599"/>
                  </a:cubicBezTo>
                  <a:lnTo>
                    <a:pt x="18671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123EAE6-DA93-47B8-8397-DA6205654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875" y="442913"/>
            <a:ext cx="6857365" cy="1344612"/>
          </a:xfrm>
        </p:spPr>
        <p:txBody>
          <a:bodyPr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Eficientizarea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utili</a:t>
            </a:r>
            <a:r>
              <a:rPr lang="ro-RO" sz="3000" dirty="0">
                <a:latin typeface="Arial" panose="020B0604020202020204" pitchFamily="34" charset="0"/>
                <a:cs typeface="Arial" panose="020B0604020202020204" pitchFamily="34" charset="0"/>
              </a:rPr>
              <a:t>zării resurselor: </a:t>
            </a:r>
            <a:r>
              <a:rPr lang="ro-RO" sz="3000" u="sng" dirty="0">
                <a:latin typeface="Arial" panose="020B0604020202020204" pitchFamily="34" charset="0"/>
                <a:cs typeface="Arial" panose="020B0604020202020204" pitchFamily="34" charset="0"/>
              </a:rPr>
              <a:t>reciclarea deșeurilor</a:t>
            </a:r>
            <a:endParaRPr lang="en-US" sz="3000" u="s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8A6234-7EA4-4EC6-AC41-5F817CD81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875" y="2312988"/>
            <a:ext cx="6857365" cy="3651250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1500" b="1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Gestionarea</a:t>
            </a:r>
            <a:r>
              <a:rPr lang="en-US" sz="15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eficientă</a:t>
            </a:r>
            <a:r>
              <a:rPr lang="en-US" sz="15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500" b="1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deșeurilor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constă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minimizarea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producției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deșeuri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recuperarea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reciclarea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reutilizarea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valorificarea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acestora</a:t>
            </a:r>
            <a:r>
              <a:rPr lang="ro-RO" sz="15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30000"/>
              </a:lnSpc>
            </a:pPr>
            <a:endParaRPr lang="ro-RO" sz="150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sz="1500" b="1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Transformarea</a:t>
            </a:r>
            <a:r>
              <a:rPr lang="en-US" sz="15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deșeurilor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resurse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reutilizabile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materie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primă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presupune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sine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procesul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gestionare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eficientă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materiei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prime,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inovarea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nivelul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design-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ului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fabricării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produselor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cu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scopul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 a reduce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cantitatea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ambalajelor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precum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instruirea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personalului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ceea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privește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gestionarea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deșeurilor</a:t>
            </a:r>
            <a:r>
              <a:rPr lang="en-US" sz="15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861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C964A-A6B0-4EE9-9124-F7328CF56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/>
              <a:t>Agendă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16440-BCA2-4941-A94D-F355573B3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err="1"/>
              <a:t>Modalității</a:t>
            </a:r>
            <a:r>
              <a:rPr lang="en-US" dirty="0"/>
              <a:t> de </a:t>
            </a:r>
            <a:r>
              <a:rPr lang="en-US" dirty="0" err="1"/>
              <a:t>asigurare</a:t>
            </a:r>
            <a:r>
              <a:rPr lang="en-US" dirty="0"/>
              <a:t> a </a:t>
            </a:r>
            <a:r>
              <a:rPr lang="en-US" dirty="0" err="1"/>
              <a:t>eficienței</a:t>
            </a:r>
            <a:r>
              <a:rPr lang="en-US" dirty="0"/>
              <a:t> </a:t>
            </a:r>
            <a:r>
              <a:rPr lang="en-US" dirty="0" err="1"/>
              <a:t>energetice</a:t>
            </a:r>
            <a:r>
              <a:rPr lang="en-US" dirty="0"/>
              <a:t> la </a:t>
            </a:r>
            <a:r>
              <a:rPr lang="en-US" dirty="0" err="1"/>
              <a:t>întreprinderi</a:t>
            </a:r>
            <a:r>
              <a:rPr lang="en-US" dirty="0"/>
              <a:t>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err="1"/>
              <a:t>Gestionarea</a:t>
            </a:r>
            <a:r>
              <a:rPr lang="en-US" dirty="0"/>
              <a:t> </a:t>
            </a:r>
            <a:r>
              <a:rPr lang="en-US" dirty="0" err="1"/>
              <a:t>eficientă</a:t>
            </a:r>
            <a:r>
              <a:rPr lang="en-US" dirty="0"/>
              <a:t> a </a:t>
            </a:r>
            <a:r>
              <a:rPr lang="en-US" dirty="0" err="1"/>
              <a:t>apei</a:t>
            </a:r>
            <a:r>
              <a:rPr lang="en-US" dirty="0"/>
              <a:t> la </a:t>
            </a:r>
            <a:r>
              <a:rPr lang="en-US" dirty="0" err="1"/>
              <a:t>întreprindere</a:t>
            </a:r>
            <a:r>
              <a:rPr lang="en-US" dirty="0"/>
              <a:t>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err="1"/>
              <a:t>Gestionarea</a:t>
            </a:r>
            <a:r>
              <a:rPr lang="en-US" dirty="0"/>
              <a:t> </a:t>
            </a:r>
            <a:r>
              <a:rPr lang="en-US" dirty="0" err="1"/>
              <a:t>eficientă</a:t>
            </a:r>
            <a:r>
              <a:rPr lang="en-US" dirty="0"/>
              <a:t> a </a:t>
            </a:r>
            <a:r>
              <a:rPr lang="en-US" dirty="0" err="1"/>
              <a:t>materiei</a:t>
            </a:r>
            <a:r>
              <a:rPr lang="en-US" dirty="0"/>
              <a:t> prime la </a:t>
            </a:r>
            <a:r>
              <a:rPr lang="en-US" dirty="0" err="1"/>
              <a:t>întreprindere</a:t>
            </a:r>
            <a:r>
              <a:rPr lang="en-US" dirty="0"/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Gestionarea</a:t>
            </a:r>
            <a:r>
              <a:rPr lang="en-US" dirty="0"/>
              <a:t> </a:t>
            </a:r>
            <a:r>
              <a:rPr lang="en-US" dirty="0" err="1"/>
              <a:t>eficientă</a:t>
            </a:r>
            <a:r>
              <a:rPr lang="en-US" dirty="0"/>
              <a:t> a </a:t>
            </a:r>
            <a:r>
              <a:rPr lang="en-US" dirty="0" err="1"/>
              <a:t>deșeurilor</a:t>
            </a:r>
            <a:r>
              <a:rPr lang="en-US" dirty="0"/>
              <a:t> la </a:t>
            </a:r>
            <a:r>
              <a:rPr lang="en-US" dirty="0" err="1"/>
              <a:t>întreprindere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208150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7FC6A8B-34F9-40FB-AA2D-E34168F528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948B9B-ED21-4504-86FB-2E2D64B57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340" y="1105232"/>
            <a:ext cx="3013545" cy="4277802"/>
          </a:xfrm>
        </p:spPr>
        <p:txBody>
          <a:bodyPr anchor="ctr">
            <a:normAutofit/>
          </a:bodyPr>
          <a:lstStyle/>
          <a:p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Eficientizarea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utili</a:t>
            </a:r>
            <a:r>
              <a:rPr lang="ro-RO" sz="3000" dirty="0">
                <a:latin typeface="Arial" panose="020B0604020202020204" pitchFamily="34" charset="0"/>
                <a:cs typeface="Arial" panose="020B0604020202020204" pitchFamily="34" charset="0"/>
              </a:rPr>
              <a:t>zării resurselor: </a:t>
            </a:r>
            <a:r>
              <a:rPr lang="ro-RO" sz="3000" u="sng" dirty="0">
                <a:latin typeface="Arial" panose="020B0604020202020204" pitchFamily="34" charset="0"/>
                <a:cs typeface="Arial" panose="020B0604020202020204" pitchFamily="34" charset="0"/>
              </a:rPr>
              <a:t>reciclarea deșeurilor</a:t>
            </a:r>
            <a:endParaRPr lang="en-US" sz="30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4D684F8-91BF-481C-A965-722756A383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4308533" y="0"/>
            <a:ext cx="7883467" cy="6858000"/>
            <a:chOff x="0" y="0"/>
            <a:chExt cx="7883467" cy="68580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5DF7B3C-29EF-4ADC-BFDC-C3A038AC43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7475746" cy="6858000"/>
            </a:xfrm>
            <a:custGeom>
              <a:avLst/>
              <a:gdLst>
                <a:gd name="connsiteX0" fmla="*/ 0 w 7475746"/>
                <a:gd name="connsiteY0" fmla="*/ 0 h 6858000"/>
                <a:gd name="connsiteX1" fmla="*/ 5859459 w 7475746"/>
                <a:gd name="connsiteY1" fmla="*/ 0 h 6858000"/>
                <a:gd name="connsiteX2" fmla="*/ 5874848 w 7475746"/>
                <a:gd name="connsiteY2" fmla="*/ 10445 h 6858000"/>
                <a:gd name="connsiteX3" fmla="*/ 7475746 w 7475746"/>
                <a:gd name="connsiteY3" fmla="*/ 3621913 h 6858000"/>
                <a:gd name="connsiteX4" fmla="*/ 5601397 w 7475746"/>
                <a:gd name="connsiteY4" fmla="*/ 6378742 h 6858000"/>
                <a:gd name="connsiteX5" fmla="*/ 5084748 w 7475746"/>
                <a:gd name="connsiteY5" fmla="*/ 6785068 h 6858000"/>
                <a:gd name="connsiteX6" fmla="*/ 4979585 w 7475746"/>
                <a:gd name="connsiteY6" fmla="*/ 6858000 h 6858000"/>
                <a:gd name="connsiteX7" fmla="*/ 0 w 7475746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75746" h="6858000">
                  <a:moveTo>
                    <a:pt x="0" y="0"/>
                  </a:moveTo>
                  <a:lnTo>
                    <a:pt x="5859459" y="0"/>
                  </a:lnTo>
                  <a:lnTo>
                    <a:pt x="5874848" y="10445"/>
                  </a:lnTo>
                  <a:cubicBezTo>
                    <a:pt x="6902010" y="751075"/>
                    <a:pt x="7475746" y="2091411"/>
                    <a:pt x="7475746" y="3621913"/>
                  </a:cubicBezTo>
                  <a:cubicBezTo>
                    <a:pt x="7475746" y="4971185"/>
                    <a:pt x="6547021" y="5605738"/>
                    <a:pt x="5601397" y="6378742"/>
                  </a:cubicBezTo>
                  <a:cubicBezTo>
                    <a:pt x="5429193" y="6519512"/>
                    <a:pt x="5258566" y="6657407"/>
                    <a:pt x="5084748" y="6785068"/>
                  </a:cubicBezTo>
                  <a:lnTo>
                    <a:pt x="4979585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0289037-6999-491E-AA63-CC1C3CBBF8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353744" y="0"/>
              <a:ext cx="2529723" cy="6858000"/>
            </a:xfrm>
            <a:custGeom>
              <a:avLst/>
              <a:gdLst>
                <a:gd name="connsiteX0" fmla="*/ 1258269 w 2529723"/>
                <a:gd name="connsiteY0" fmla="*/ 0 h 6858000"/>
                <a:gd name="connsiteX1" fmla="*/ 1275627 w 2529723"/>
                <a:gd name="connsiteY1" fmla="*/ 0 h 6858000"/>
                <a:gd name="connsiteX2" fmla="*/ 1302560 w 2529723"/>
                <a:gd name="connsiteY2" fmla="*/ 24338 h 6858000"/>
                <a:gd name="connsiteX3" fmla="*/ 2522825 w 2529723"/>
                <a:gd name="connsiteY3" fmla="*/ 3678515 h 6858000"/>
                <a:gd name="connsiteX4" fmla="*/ 557500 w 2529723"/>
                <a:gd name="connsiteY4" fmla="*/ 6451411 h 6858000"/>
                <a:gd name="connsiteX5" fmla="*/ 32482 w 2529723"/>
                <a:gd name="connsiteY5" fmla="*/ 6849373 h 6858000"/>
                <a:gd name="connsiteX6" fmla="*/ 19531 w 2529723"/>
                <a:gd name="connsiteY6" fmla="*/ 6858000 h 6858000"/>
                <a:gd name="connsiteX7" fmla="*/ 0 w 2529723"/>
                <a:gd name="connsiteY7" fmla="*/ 6858000 h 6858000"/>
                <a:gd name="connsiteX8" fmla="*/ 14202 w 2529723"/>
                <a:gd name="connsiteY8" fmla="*/ 6848540 h 6858000"/>
                <a:gd name="connsiteX9" fmla="*/ 539221 w 2529723"/>
                <a:gd name="connsiteY9" fmla="*/ 6450578 h 6858000"/>
                <a:gd name="connsiteX10" fmla="*/ 2504546 w 2529723"/>
                <a:gd name="connsiteY10" fmla="*/ 3677682 h 6858000"/>
                <a:gd name="connsiteX11" fmla="*/ 1284280 w 2529723"/>
                <a:gd name="connsiteY11" fmla="*/ 235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723" h="6858000">
                  <a:moveTo>
                    <a:pt x="1258269" y="0"/>
                  </a:moveTo>
                  <a:lnTo>
                    <a:pt x="1275627" y="0"/>
                  </a:lnTo>
                  <a:lnTo>
                    <a:pt x="1302560" y="24338"/>
                  </a:lnTo>
                  <a:cubicBezTo>
                    <a:pt x="2156831" y="855667"/>
                    <a:pt x="2590622" y="2191755"/>
                    <a:pt x="2522825" y="3678515"/>
                  </a:cubicBezTo>
                  <a:cubicBezTo>
                    <a:pt x="2459072" y="5076606"/>
                    <a:pt x="1519830" y="5692656"/>
                    <a:pt x="557500" y="6451411"/>
                  </a:cubicBezTo>
                  <a:cubicBezTo>
                    <a:pt x="382255" y="6589587"/>
                    <a:pt x="208689" y="6724853"/>
                    <a:pt x="32482" y="6849373"/>
                  </a:cubicBezTo>
                  <a:lnTo>
                    <a:pt x="19531" y="6858000"/>
                  </a:lnTo>
                  <a:lnTo>
                    <a:pt x="0" y="6858000"/>
                  </a:lnTo>
                  <a:lnTo>
                    <a:pt x="14202" y="6848540"/>
                  </a:lnTo>
                  <a:cubicBezTo>
                    <a:pt x="190409" y="6724020"/>
                    <a:pt x="363976" y="6588754"/>
                    <a:pt x="539221" y="6450578"/>
                  </a:cubicBezTo>
                  <a:cubicBezTo>
                    <a:pt x="1501550" y="5691822"/>
                    <a:pt x="2440792" y="5075773"/>
                    <a:pt x="2504546" y="3677682"/>
                  </a:cubicBezTo>
                  <a:cubicBezTo>
                    <a:pt x="2572343" y="2190921"/>
                    <a:pt x="2138551" y="854834"/>
                    <a:pt x="1284280" y="235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97CF6DF-9FF9-4D10-B338-0BEFC0AA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133737" y="0"/>
              <a:ext cx="2536434" cy="6858000"/>
            </a:xfrm>
            <a:custGeom>
              <a:avLst/>
              <a:gdLst>
                <a:gd name="connsiteX0" fmla="*/ 879731 w 2536434"/>
                <a:gd name="connsiteY0" fmla="*/ 0 h 6858000"/>
                <a:gd name="connsiteX1" fmla="*/ 913411 w 2536434"/>
                <a:gd name="connsiteY1" fmla="*/ 0 h 6858000"/>
                <a:gd name="connsiteX2" fmla="*/ 935535 w 2536434"/>
                <a:gd name="connsiteY2" fmla="*/ 14997 h 6858000"/>
                <a:gd name="connsiteX3" fmla="*/ 2536434 w 2536434"/>
                <a:gd name="connsiteY3" fmla="*/ 3621656 h 6858000"/>
                <a:gd name="connsiteX4" fmla="*/ 662084 w 2536434"/>
                <a:gd name="connsiteY4" fmla="*/ 6374814 h 6858000"/>
                <a:gd name="connsiteX5" fmla="*/ 145436 w 2536434"/>
                <a:gd name="connsiteY5" fmla="*/ 6780599 h 6858000"/>
                <a:gd name="connsiteX6" fmla="*/ 33680 w 2536434"/>
                <a:gd name="connsiteY6" fmla="*/ 6858000 h 6858000"/>
                <a:gd name="connsiteX7" fmla="*/ 0 w 2536434"/>
                <a:gd name="connsiteY7" fmla="*/ 6858000 h 6858000"/>
                <a:gd name="connsiteX8" fmla="*/ 111756 w 2536434"/>
                <a:gd name="connsiteY8" fmla="*/ 6780599 h 6858000"/>
                <a:gd name="connsiteX9" fmla="*/ 628404 w 2536434"/>
                <a:gd name="connsiteY9" fmla="*/ 6374814 h 6858000"/>
                <a:gd name="connsiteX10" fmla="*/ 2502754 w 2536434"/>
                <a:gd name="connsiteY10" fmla="*/ 3621656 h 6858000"/>
                <a:gd name="connsiteX11" fmla="*/ 901855 w 2536434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6434" h="6858000">
                  <a:moveTo>
                    <a:pt x="879731" y="0"/>
                  </a:moveTo>
                  <a:lnTo>
                    <a:pt x="913411" y="0"/>
                  </a:lnTo>
                  <a:lnTo>
                    <a:pt x="935535" y="14997"/>
                  </a:lnTo>
                  <a:cubicBezTo>
                    <a:pt x="1962698" y="754641"/>
                    <a:pt x="2536434" y="2093192"/>
                    <a:pt x="2536434" y="3621656"/>
                  </a:cubicBezTo>
                  <a:cubicBezTo>
                    <a:pt x="2536434" y="4969131"/>
                    <a:pt x="1607709" y="5602839"/>
                    <a:pt x="662084" y="6374814"/>
                  </a:cubicBezTo>
                  <a:cubicBezTo>
                    <a:pt x="489881" y="6515397"/>
                    <a:pt x="319254" y="6653108"/>
                    <a:pt x="145436" y="6780599"/>
                  </a:cubicBezTo>
                  <a:lnTo>
                    <a:pt x="33680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7C77D9-4C91-4CC4-B021-6EBAD4E4A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105232"/>
            <a:ext cx="5176298" cy="4277802"/>
          </a:xfrm>
        </p:spPr>
        <p:txBody>
          <a:bodyPr anchor="ctr"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1200" b="1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Măsurarea</a:t>
            </a:r>
            <a:r>
              <a:rPr lang="en-US" sz="12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monitorizarea</a:t>
            </a:r>
            <a:r>
              <a:rPr lang="en-US" sz="12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volumelor</a:t>
            </a:r>
            <a:r>
              <a:rPr lang="en-US" sz="12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fluxurilor</a:t>
            </a:r>
            <a:r>
              <a:rPr lang="en-US" sz="12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1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deșeuri</a:t>
            </a:r>
            <a:r>
              <a:rPr lang="en-US" sz="12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generate</a:t>
            </a:r>
            <a:r>
              <a:rPr lang="en-US" sz="1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12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permite</a:t>
            </a:r>
            <a:r>
              <a:rPr lang="en-US" sz="1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identificarea</a:t>
            </a:r>
            <a:r>
              <a:rPr lang="en-US" sz="1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volumului</a:t>
            </a:r>
            <a:r>
              <a:rPr lang="en-US" sz="1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produs</a:t>
            </a:r>
            <a:r>
              <a:rPr lang="en-US" sz="1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săptămânal</a:t>
            </a:r>
            <a:r>
              <a:rPr lang="en-US" sz="1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1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lunar pe </a:t>
            </a:r>
            <a:r>
              <a:rPr lang="en-US" sz="12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fiecare</a:t>
            </a:r>
            <a:r>
              <a:rPr lang="en-US" sz="1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tip de </a:t>
            </a:r>
            <a:r>
              <a:rPr lang="en-US" sz="12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deșeuri</a:t>
            </a:r>
            <a:r>
              <a:rPr lang="en-US" sz="1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  <a:endParaRPr lang="ro-RO" sz="12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o-RO" sz="12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Reducerea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ambalajelor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care sunt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livrate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constituie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procent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mare din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totalul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deșeurilor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acumulate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companie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de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aceea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este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important de 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găsi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modalitate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 a reduce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cantitatea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ambalaj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livrare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asigurarea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că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toate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sunt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reciclabile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944463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22F24225-0E3A-40A5-A927-CEFC14438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B02B8FB-EF36-4677-B5B5-E9B989F25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83796" cy="6858000"/>
          </a:xfrm>
          <a:custGeom>
            <a:avLst/>
            <a:gdLst>
              <a:gd name="connsiteX0" fmla="*/ 0 w 4583796"/>
              <a:gd name="connsiteY0" fmla="*/ 0 h 6858000"/>
              <a:gd name="connsiteX1" fmla="*/ 1087374 w 4583796"/>
              <a:gd name="connsiteY1" fmla="*/ 0 h 6858000"/>
              <a:gd name="connsiteX2" fmla="*/ 1598212 w 4583796"/>
              <a:gd name="connsiteY2" fmla="*/ 0 h 6858000"/>
              <a:gd name="connsiteX3" fmla="*/ 2960773 w 4583796"/>
              <a:gd name="connsiteY3" fmla="*/ 0 h 6858000"/>
              <a:gd name="connsiteX4" fmla="*/ 2982897 w 4583796"/>
              <a:gd name="connsiteY4" fmla="*/ 14997 h 6858000"/>
              <a:gd name="connsiteX5" fmla="*/ 4583796 w 4583796"/>
              <a:gd name="connsiteY5" fmla="*/ 3621656 h 6858000"/>
              <a:gd name="connsiteX6" fmla="*/ 2709446 w 4583796"/>
              <a:gd name="connsiteY6" fmla="*/ 6374814 h 6858000"/>
              <a:gd name="connsiteX7" fmla="*/ 2192798 w 4583796"/>
              <a:gd name="connsiteY7" fmla="*/ 6780599 h 6858000"/>
              <a:gd name="connsiteX8" fmla="*/ 2081042 w 4583796"/>
              <a:gd name="connsiteY8" fmla="*/ 6858000 h 6858000"/>
              <a:gd name="connsiteX9" fmla="*/ 1598212 w 4583796"/>
              <a:gd name="connsiteY9" fmla="*/ 6858000 h 6858000"/>
              <a:gd name="connsiteX10" fmla="*/ 1087374 w 4583796"/>
              <a:gd name="connsiteY10" fmla="*/ 6858000 h 6858000"/>
              <a:gd name="connsiteX11" fmla="*/ 0 w 4583796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83796" h="6858000">
                <a:moveTo>
                  <a:pt x="0" y="0"/>
                </a:moveTo>
                <a:lnTo>
                  <a:pt x="1087374" y="0"/>
                </a:lnTo>
                <a:lnTo>
                  <a:pt x="1598212" y="0"/>
                </a:lnTo>
                <a:lnTo>
                  <a:pt x="2960773" y="0"/>
                </a:lnTo>
                <a:lnTo>
                  <a:pt x="2982897" y="14997"/>
                </a:lnTo>
                <a:cubicBezTo>
                  <a:pt x="4010060" y="754641"/>
                  <a:pt x="4583796" y="2093192"/>
                  <a:pt x="4583796" y="3621656"/>
                </a:cubicBezTo>
                <a:cubicBezTo>
                  <a:pt x="4583796" y="4969131"/>
                  <a:pt x="3655071" y="5602839"/>
                  <a:pt x="2709446" y="6374814"/>
                </a:cubicBezTo>
                <a:cubicBezTo>
                  <a:pt x="2537243" y="6515397"/>
                  <a:pt x="2366616" y="6653108"/>
                  <a:pt x="2192798" y="6780599"/>
                </a:cubicBezTo>
                <a:lnTo>
                  <a:pt x="2081042" y="6858000"/>
                </a:lnTo>
                <a:lnTo>
                  <a:pt x="1598212" y="6858000"/>
                </a:lnTo>
                <a:lnTo>
                  <a:pt x="108737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E30D5C6-EC5C-4D78-8689-1B6822BFF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00120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2A73499-12A4-4080-B0DE-351867697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0113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60A52FE6-BB17-4BE4-BFA1-8896FD7CFA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48872" y="0"/>
            <a:ext cx="2261351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7BBF837-70DD-4FFD-A87C-FAD1F5D8A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00120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CE5EB792-CB0B-44C0-9561-24A263D874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0113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C0FB4A96-0FD5-4642-8CE2-57623A3A42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48872" y="0"/>
            <a:ext cx="2261351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948B9B-ED21-4504-86FB-2E2D64B57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218" y="1833229"/>
            <a:ext cx="3161338" cy="2934031"/>
          </a:xfrm>
        </p:spPr>
        <p:txBody>
          <a:bodyPr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Eficientizarea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utili</a:t>
            </a:r>
            <a:r>
              <a:rPr lang="ro-RO" sz="3000" dirty="0">
                <a:latin typeface="Arial" panose="020B0604020202020204" pitchFamily="34" charset="0"/>
                <a:cs typeface="Arial" panose="020B0604020202020204" pitchFamily="34" charset="0"/>
              </a:rPr>
              <a:t>zării resurselor: </a:t>
            </a:r>
            <a:r>
              <a:rPr lang="ro-RO" sz="3000" u="sng" dirty="0">
                <a:latin typeface="Arial" panose="020B0604020202020204" pitchFamily="34" charset="0"/>
                <a:cs typeface="Arial" panose="020B0604020202020204" pitchFamily="34" charset="0"/>
              </a:rPr>
              <a:t>eficiența energetică</a:t>
            </a:r>
            <a:endParaRPr lang="en-US" sz="30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7C77D9-4C91-4CC4-B021-6EBAD4E4A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4834" y="1105306"/>
            <a:ext cx="4982452" cy="4337435"/>
          </a:xfrm>
        </p:spPr>
        <p:txBody>
          <a:bodyPr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en-US" sz="1200" b="1" i="0" dirty="0" err="1">
                <a:effectLst/>
                <a:latin typeface="arial" panose="020B0604020202020204" pitchFamily="34" charset="0"/>
              </a:rPr>
              <a:t>Identific</a:t>
            </a:r>
            <a:r>
              <a:rPr lang="ro-RO" sz="1200" b="1" i="0" dirty="0">
                <a:effectLst/>
                <a:latin typeface="arial" panose="020B0604020202020204" pitchFamily="34" charset="0"/>
              </a:rPr>
              <a:t>area </a:t>
            </a:r>
            <a:r>
              <a:rPr lang="en-US" sz="1200" b="1" i="0" dirty="0" err="1">
                <a:effectLst/>
                <a:latin typeface="arial" panose="020B0604020202020204" pitchFamily="34" charset="0"/>
              </a:rPr>
              <a:t>principali</a:t>
            </a:r>
            <a:r>
              <a:rPr lang="ro-RO" sz="1200" b="1" i="0" dirty="0">
                <a:effectLst/>
                <a:latin typeface="arial" panose="020B0604020202020204" pitchFamily="34" charset="0"/>
              </a:rPr>
              <a:t>lor</a:t>
            </a:r>
            <a:r>
              <a:rPr lang="en-US" sz="1200" b="1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1" i="0" dirty="0" err="1">
                <a:effectLst/>
                <a:latin typeface="arial" panose="020B0604020202020204" pitchFamily="34" charset="0"/>
              </a:rPr>
              <a:t>utilizatori</a:t>
            </a:r>
            <a:r>
              <a:rPr lang="en-US" sz="1200" b="1" i="0" dirty="0">
                <a:effectLst/>
                <a:latin typeface="arial" panose="020B0604020202020204" pitchFamily="34" charset="0"/>
              </a:rPr>
              <a:t> de </a:t>
            </a:r>
            <a:r>
              <a:rPr lang="en-US" sz="1200" b="1" i="0" dirty="0" err="1">
                <a:effectLst/>
                <a:latin typeface="arial" panose="020B0604020202020204" pitchFamily="34" charset="0"/>
              </a:rPr>
              <a:t>energie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 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prin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contorizarea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și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evidența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echipamentelor</a:t>
            </a:r>
            <a:r>
              <a:rPr lang="ro-RO" sz="1200" b="0" i="0" dirty="0">
                <a:effectLst/>
                <a:latin typeface="arial" panose="020B0604020202020204" pitchFamily="34" charset="0"/>
              </a:rPr>
              <a:t>.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 </a:t>
            </a:r>
            <a:endParaRPr lang="ro-RO" sz="1200" b="0" i="0" dirty="0">
              <a:effectLst/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sz="1200" b="1" i="0" dirty="0" err="1">
                <a:effectLst/>
                <a:latin typeface="arial" panose="020B0604020202020204" pitchFamily="34" charset="0"/>
              </a:rPr>
              <a:t>Calcul</a:t>
            </a:r>
            <a:r>
              <a:rPr lang="ro-RO" sz="1200" b="1" i="0" dirty="0">
                <a:effectLst/>
                <a:latin typeface="arial" panose="020B0604020202020204" pitchFamily="34" charset="0"/>
              </a:rPr>
              <a:t>area</a:t>
            </a:r>
            <a:r>
              <a:rPr lang="en-US" sz="1200" b="1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1" i="0" dirty="0" err="1">
                <a:effectLst/>
                <a:latin typeface="arial" panose="020B0604020202020204" pitchFamily="34" charset="0"/>
              </a:rPr>
              <a:t>costuril</a:t>
            </a:r>
            <a:r>
              <a:rPr lang="ro-RO" sz="1200" b="1" i="0" dirty="0">
                <a:effectLst/>
                <a:latin typeface="arial" panose="020B0604020202020204" pitchFamily="34" charset="0"/>
              </a:rPr>
              <a:t>or</a:t>
            </a:r>
            <a:r>
              <a:rPr lang="en-US" sz="1200" b="1" i="0" dirty="0">
                <a:effectLst/>
                <a:latin typeface="arial" panose="020B0604020202020204" pitchFamily="34" charset="0"/>
              </a:rPr>
              <a:t> de </a:t>
            </a:r>
            <a:r>
              <a:rPr lang="en-US" sz="1200" b="1" i="0" dirty="0" err="1">
                <a:effectLst/>
                <a:latin typeface="arial" panose="020B0604020202020204" pitchFamily="34" charset="0"/>
              </a:rPr>
              <a:t>energie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 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în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afacere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,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identifica</a:t>
            </a:r>
            <a:r>
              <a:rPr lang="ro-RO" sz="1200" b="0" i="0" dirty="0">
                <a:effectLst/>
                <a:latin typeface="arial" panose="020B0604020202020204" pitchFamily="34" charset="0"/>
              </a:rPr>
              <a:t>rea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tipuril</a:t>
            </a:r>
            <a:r>
              <a:rPr lang="ro-RO" sz="1200" dirty="0">
                <a:latin typeface="arial" panose="020B0604020202020204" pitchFamily="34" charset="0"/>
              </a:rPr>
              <a:t>or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de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energie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utilizată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în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procesele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de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producere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și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trecerea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la un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furnizor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de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energie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eficientă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,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mai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rentabilă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companiei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.</a:t>
            </a:r>
            <a:endParaRPr lang="ro-RO" sz="1200" b="0" i="0" dirty="0">
              <a:effectLst/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pt-BR" sz="1200" b="1" i="0" dirty="0">
                <a:effectLst/>
                <a:latin typeface="arial" panose="020B0604020202020204" pitchFamily="34" charset="0"/>
              </a:rPr>
              <a:t>Aplicarea în companie a unui program de verificare a echipamentelor</a:t>
            </a:r>
            <a:r>
              <a:rPr lang="pt-BR" sz="1200" i="0" dirty="0">
                <a:effectLst/>
                <a:latin typeface="arial" panose="020B0604020202020204" pitchFamily="34" charset="0"/>
              </a:rPr>
              <a:t>, poate asigura funcționarea mai eficientă a acestora din punct de vedere a consumului de energie, limitării pierderilor de căldură, combustie eficientă a gazului.</a:t>
            </a:r>
            <a:endParaRPr lang="ro-RO" sz="1200" i="0" dirty="0">
              <a:effectLst/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ro-RO" sz="1200" b="1" i="0" dirty="0">
                <a:effectLst/>
                <a:latin typeface="arial" panose="020B0604020202020204" pitchFamily="34" charset="0"/>
              </a:rPr>
              <a:t>I</a:t>
            </a:r>
            <a:r>
              <a:rPr lang="en-US" sz="1200" b="1" i="0" dirty="0" err="1">
                <a:effectLst/>
                <a:latin typeface="arial" panose="020B0604020202020204" pitchFamily="34" charset="0"/>
              </a:rPr>
              <a:t>nstruirea</a:t>
            </a:r>
            <a:r>
              <a:rPr lang="en-US" sz="1200" b="1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1" i="0" dirty="0" err="1">
                <a:effectLst/>
                <a:latin typeface="arial" panose="020B0604020202020204" pitchFamily="34" charset="0"/>
              </a:rPr>
              <a:t>personalului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 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pentru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a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deconecta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energia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echipamentelor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,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atunci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când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nu sunt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utilizate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, se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poate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obține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o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reducere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semnificativă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a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consumului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excesiv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de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energie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în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cadrul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companiei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,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înregistrând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economii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în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1200" b="0" i="0" dirty="0" err="1">
                <a:effectLst/>
                <a:latin typeface="arial" panose="020B0604020202020204" pitchFamily="34" charset="0"/>
              </a:rPr>
              <a:t>buget</a:t>
            </a:r>
            <a:r>
              <a:rPr lang="en-US" sz="1200" b="0" i="0" dirty="0">
                <a:effectLst/>
                <a:latin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9577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7FC6A8B-34F9-40FB-AA2D-E34168F528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948B9B-ED21-4504-86FB-2E2D64B57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340" y="1105232"/>
            <a:ext cx="3013545" cy="4277802"/>
          </a:xfrm>
        </p:spPr>
        <p:txBody>
          <a:bodyPr anchor="ctr">
            <a:normAutofit/>
          </a:bodyPr>
          <a:lstStyle/>
          <a:p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Eficientizarea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utili</a:t>
            </a:r>
            <a:r>
              <a:rPr lang="ro-RO" sz="3000" dirty="0">
                <a:latin typeface="Arial" panose="020B0604020202020204" pitchFamily="34" charset="0"/>
                <a:cs typeface="Arial" panose="020B0604020202020204" pitchFamily="34" charset="0"/>
              </a:rPr>
              <a:t>zării resurselor: </a:t>
            </a:r>
            <a:r>
              <a:rPr lang="ro-RO" sz="3000" u="sng" dirty="0">
                <a:latin typeface="Arial" panose="020B0604020202020204" pitchFamily="34" charset="0"/>
                <a:cs typeface="Arial" panose="020B0604020202020204" pitchFamily="34" charset="0"/>
              </a:rPr>
              <a:t>sistem de management</a:t>
            </a:r>
            <a:endParaRPr lang="en-US" sz="30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4D684F8-91BF-481C-A965-722756A383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4308533" y="0"/>
            <a:ext cx="7883467" cy="6858000"/>
            <a:chOff x="0" y="0"/>
            <a:chExt cx="7883467" cy="68580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5DF7B3C-29EF-4ADC-BFDC-C3A038AC43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7475746" cy="6858000"/>
            </a:xfrm>
            <a:custGeom>
              <a:avLst/>
              <a:gdLst>
                <a:gd name="connsiteX0" fmla="*/ 0 w 7475746"/>
                <a:gd name="connsiteY0" fmla="*/ 0 h 6858000"/>
                <a:gd name="connsiteX1" fmla="*/ 5859459 w 7475746"/>
                <a:gd name="connsiteY1" fmla="*/ 0 h 6858000"/>
                <a:gd name="connsiteX2" fmla="*/ 5874848 w 7475746"/>
                <a:gd name="connsiteY2" fmla="*/ 10445 h 6858000"/>
                <a:gd name="connsiteX3" fmla="*/ 7475746 w 7475746"/>
                <a:gd name="connsiteY3" fmla="*/ 3621913 h 6858000"/>
                <a:gd name="connsiteX4" fmla="*/ 5601397 w 7475746"/>
                <a:gd name="connsiteY4" fmla="*/ 6378742 h 6858000"/>
                <a:gd name="connsiteX5" fmla="*/ 5084748 w 7475746"/>
                <a:gd name="connsiteY5" fmla="*/ 6785068 h 6858000"/>
                <a:gd name="connsiteX6" fmla="*/ 4979585 w 7475746"/>
                <a:gd name="connsiteY6" fmla="*/ 6858000 h 6858000"/>
                <a:gd name="connsiteX7" fmla="*/ 0 w 7475746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75746" h="6858000">
                  <a:moveTo>
                    <a:pt x="0" y="0"/>
                  </a:moveTo>
                  <a:lnTo>
                    <a:pt x="5859459" y="0"/>
                  </a:lnTo>
                  <a:lnTo>
                    <a:pt x="5874848" y="10445"/>
                  </a:lnTo>
                  <a:cubicBezTo>
                    <a:pt x="6902010" y="751075"/>
                    <a:pt x="7475746" y="2091411"/>
                    <a:pt x="7475746" y="3621913"/>
                  </a:cubicBezTo>
                  <a:cubicBezTo>
                    <a:pt x="7475746" y="4971185"/>
                    <a:pt x="6547021" y="5605738"/>
                    <a:pt x="5601397" y="6378742"/>
                  </a:cubicBezTo>
                  <a:cubicBezTo>
                    <a:pt x="5429193" y="6519512"/>
                    <a:pt x="5258566" y="6657407"/>
                    <a:pt x="5084748" y="6785068"/>
                  </a:cubicBezTo>
                  <a:lnTo>
                    <a:pt x="4979585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0289037-6999-491E-AA63-CC1C3CBBF8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353744" y="0"/>
              <a:ext cx="2529723" cy="6858000"/>
            </a:xfrm>
            <a:custGeom>
              <a:avLst/>
              <a:gdLst>
                <a:gd name="connsiteX0" fmla="*/ 1258269 w 2529723"/>
                <a:gd name="connsiteY0" fmla="*/ 0 h 6858000"/>
                <a:gd name="connsiteX1" fmla="*/ 1275627 w 2529723"/>
                <a:gd name="connsiteY1" fmla="*/ 0 h 6858000"/>
                <a:gd name="connsiteX2" fmla="*/ 1302560 w 2529723"/>
                <a:gd name="connsiteY2" fmla="*/ 24338 h 6858000"/>
                <a:gd name="connsiteX3" fmla="*/ 2522825 w 2529723"/>
                <a:gd name="connsiteY3" fmla="*/ 3678515 h 6858000"/>
                <a:gd name="connsiteX4" fmla="*/ 557500 w 2529723"/>
                <a:gd name="connsiteY4" fmla="*/ 6451411 h 6858000"/>
                <a:gd name="connsiteX5" fmla="*/ 32482 w 2529723"/>
                <a:gd name="connsiteY5" fmla="*/ 6849373 h 6858000"/>
                <a:gd name="connsiteX6" fmla="*/ 19531 w 2529723"/>
                <a:gd name="connsiteY6" fmla="*/ 6858000 h 6858000"/>
                <a:gd name="connsiteX7" fmla="*/ 0 w 2529723"/>
                <a:gd name="connsiteY7" fmla="*/ 6858000 h 6858000"/>
                <a:gd name="connsiteX8" fmla="*/ 14202 w 2529723"/>
                <a:gd name="connsiteY8" fmla="*/ 6848540 h 6858000"/>
                <a:gd name="connsiteX9" fmla="*/ 539221 w 2529723"/>
                <a:gd name="connsiteY9" fmla="*/ 6450578 h 6858000"/>
                <a:gd name="connsiteX10" fmla="*/ 2504546 w 2529723"/>
                <a:gd name="connsiteY10" fmla="*/ 3677682 h 6858000"/>
                <a:gd name="connsiteX11" fmla="*/ 1284280 w 2529723"/>
                <a:gd name="connsiteY11" fmla="*/ 235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723" h="6858000">
                  <a:moveTo>
                    <a:pt x="1258269" y="0"/>
                  </a:moveTo>
                  <a:lnTo>
                    <a:pt x="1275627" y="0"/>
                  </a:lnTo>
                  <a:lnTo>
                    <a:pt x="1302560" y="24338"/>
                  </a:lnTo>
                  <a:cubicBezTo>
                    <a:pt x="2156831" y="855667"/>
                    <a:pt x="2590622" y="2191755"/>
                    <a:pt x="2522825" y="3678515"/>
                  </a:cubicBezTo>
                  <a:cubicBezTo>
                    <a:pt x="2459072" y="5076606"/>
                    <a:pt x="1519830" y="5692656"/>
                    <a:pt x="557500" y="6451411"/>
                  </a:cubicBezTo>
                  <a:cubicBezTo>
                    <a:pt x="382255" y="6589587"/>
                    <a:pt x="208689" y="6724853"/>
                    <a:pt x="32482" y="6849373"/>
                  </a:cubicBezTo>
                  <a:lnTo>
                    <a:pt x="19531" y="6858000"/>
                  </a:lnTo>
                  <a:lnTo>
                    <a:pt x="0" y="6858000"/>
                  </a:lnTo>
                  <a:lnTo>
                    <a:pt x="14202" y="6848540"/>
                  </a:lnTo>
                  <a:cubicBezTo>
                    <a:pt x="190409" y="6724020"/>
                    <a:pt x="363976" y="6588754"/>
                    <a:pt x="539221" y="6450578"/>
                  </a:cubicBezTo>
                  <a:cubicBezTo>
                    <a:pt x="1501550" y="5691822"/>
                    <a:pt x="2440792" y="5075773"/>
                    <a:pt x="2504546" y="3677682"/>
                  </a:cubicBezTo>
                  <a:cubicBezTo>
                    <a:pt x="2572343" y="2190921"/>
                    <a:pt x="2138551" y="854834"/>
                    <a:pt x="1284280" y="235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97CF6DF-9FF9-4D10-B338-0BEFC0AA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133737" y="0"/>
              <a:ext cx="2536434" cy="6858000"/>
            </a:xfrm>
            <a:custGeom>
              <a:avLst/>
              <a:gdLst>
                <a:gd name="connsiteX0" fmla="*/ 879731 w 2536434"/>
                <a:gd name="connsiteY0" fmla="*/ 0 h 6858000"/>
                <a:gd name="connsiteX1" fmla="*/ 913411 w 2536434"/>
                <a:gd name="connsiteY1" fmla="*/ 0 h 6858000"/>
                <a:gd name="connsiteX2" fmla="*/ 935535 w 2536434"/>
                <a:gd name="connsiteY2" fmla="*/ 14997 h 6858000"/>
                <a:gd name="connsiteX3" fmla="*/ 2536434 w 2536434"/>
                <a:gd name="connsiteY3" fmla="*/ 3621656 h 6858000"/>
                <a:gd name="connsiteX4" fmla="*/ 662084 w 2536434"/>
                <a:gd name="connsiteY4" fmla="*/ 6374814 h 6858000"/>
                <a:gd name="connsiteX5" fmla="*/ 145436 w 2536434"/>
                <a:gd name="connsiteY5" fmla="*/ 6780599 h 6858000"/>
                <a:gd name="connsiteX6" fmla="*/ 33680 w 2536434"/>
                <a:gd name="connsiteY6" fmla="*/ 6858000 h 6858000"/>
                <a:gd name="connsiteX7" fmla="*/ 0 w 2536434"/>
                <a:gd name="connsiteY7" fmla="*/ 6858000 h 6858000"/>
                <a:gd name="connsiteX8" fmla="*/ 111756 w 2536434"/>
                <a:gd name="connsiteY8" fmla="*/ 6780599 h 6858000"/>
                <a:gd name="connsiteX9" fmla="*/ 628404 w 2536434"/>
                <a:gd name="connsiteY9" fmla="*/ 6374814 h 6858000"/>
                <a:gd name="connsiteX10" fmla="*/ 2502754 w 2536434"/>
                <a:gd name="connsiteY10" fmla="*/ 3621656 h 6858000"/>
                <a:gd name="connsiteX11" fmla="*/ 901855 w 2536434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6434" h="6858000">
                  <a:moveTo>
                    <a:pt x="879731" y="0"/>
                  </a:moveTo>
                  <a:lnTo>
                    <a:pt x="913411" y="0"/>
                  </a:lnTo>
                  <a:lnTo>
                    <a:pt x="935535" y="14997"/>
                  </a:lnTo>
                  <a:cubicBezTo>
                    <a:pt x="1962698" y="754641"/>
                    <a:pt x="2536434" y="2093192"/>
                    <a:pt x="2536434" y="3621656"/>
                  </a:cubicBezTo>
                  <a:cubicBezTo>
                    <a:pt x="2536434" y="4969131"/>
                    <a:pt x="1607709" y="5602839"/>
                    <a:pt x="662084" y="6374814"/>
                  </a:cubicBezTo>
                  <a:cubicBezTo>
                    <a:pt x="489881" y="6515397"/>
                    <a:pt x="319254" y="6653108"/>
                    <a:pt x="145436" y="6780599"/>
                  </a:cubicBezTo>
                  <a:lnTo>
                    <a:pt x="33680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7C77D9-4C91-4CC4-B021-6EBAD4E4A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292231"/>
            <a:ext cx="5176298" cy="6099142"/>
          </a:xfrm>
        </p:spPr>
        <p:txBody>
          <a:bodyPr anchor="ctr"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Eiciefntizarea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proceselor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producție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îmbunătățirea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sistemelor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gestionare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cadrul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companiei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contribuie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semnificativ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reducerea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poluării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mediului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înconjurător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generarea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deșeurilor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economisirea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energiei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resurselor</a:t>
            </a: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financiar</a:t>
            </a:r>
            <a:r>
              <a:rPr lang="ro-RO" sz="15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30000"/>
              </a:lnSpc>
            </a:pPr>
            <a:endParaRPr lang="ro-RO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Elaborarea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unui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Plan de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Acțiuni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privind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managementul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mediu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cadrul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companiei</a:t>
            </a:r>
            <a:r>
              <a:rPr lang="ro-RO" sz="15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Implementarea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strategiilor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ideilor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eco-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inovatoare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îmbunătățirea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produselor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serviciilor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prestate</a:t>
            </a:r>
            <a:r>
              <a:rPr lang="ro-RO" sz="15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Aplicarea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standardelor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afacere</a:t>
            </a:r>
            <a:r>
              <a:rPr lang="ro-RO" sz="15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3344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B0F7D69-D93C-4C38-A23D-76E000D691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CD419D4-EA9D-42D9-BF62-B07F0B7B67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C6FEC9B-9608-4181-A9E5-A1B80E720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B1564ED-F26F-451D-97D6-A6EC3E83FD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CA184B6-3482-4F43-87F0-BC765DCFD8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C869923-8380-4244-9548-802C330638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06255F2-BC67-4DDE-B34E-AC4BA21838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5169443-FCCD-4C0A-8C69-18CD3FA096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AC8EEB0F-BA72-49AC-956F-331B60FDE7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BE70332-ECAF-47BB-8C7B-BD049452F6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40158" y="1068946"/>
            <a:ext cx="4960104" cy="4735506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16D9361-A35A-4DC8-AAB9-04FD2D6FEE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7792" y="912854"/>
            <a:ext cx="5298208" cy="5032292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7FC31AD-FBB3-4219-A758-D6F7594A0A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7583" y="1197735"/>
            <a:ext cx="4641209" cy="4474618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378ADE-CFF7-4618-AE69-339577D6D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7675" y="1685677"/>
            <a:ext cx="4215520" cy="2362673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ro-RO" sz="2400" dirty="0"/>
              <a:t>Câteva exemple de r</a:t>
            </a:r>
            <a:r>
              <a:rPr lang="en-US" sz="2400" dirty="0" err="1"/>
              <a:t>educere</a:t>
            </a:r>
            <a:r>
              <a:rPr lang="ro-RO" sz="2400" dirty="0"/>
              <a:t> </a:t>
            </a:r>
            <a:r>
              <a:rPr lang="en-US" sz="2400" dirty="0"/>
              <a:t>a </a:t>
            </a:r>
            <a:r>
              <a:rPr lang="en-US" sz="2400" dirty="0" err="1"/>
              <a:t>cheltuielilor</a:t>
            </a:r>
            <a:r>
              <a:rPr lang="en-US" sz="2400" dirty="0"/>
              <a:t> </a:t>
            </a:r>
            <a:r>
              <a:rPr lang="en-US" sz="2400" dirty="0" err="1"/>
              <a:t>operaționale</a:t>
            </a:r>
            <a:r>
              <a:rPr lang="en-US" sz="2400" dirty="0"/>
              <a:t> din </a:t>
            </a:r>
            <a:r>
              <a:rPr lang="en-US" sz="2400" dirty="0" err="1"/>
              <a:t>contul</a:t>
            </a:r>
            <a:r>
              <a:rPr lang="en-US" sz="2400" dirty="0"/>
              <a:t> </a:t>
            </a:r>
            <a:r>
              <a:rPr lang="en-US" sz="2400" dirty="0" err="1"/>
              <a:t>eficientizării</a:t>
            </a:r>
            <a:r>
              <a:rPr lang="en-US" sz="2400" dirty="0"/>
              <a:t> </a:t>
            </a:r>
            <a:r>
              <a:rPr lang="en-US" sz="2400" dirty="0" err="1"/>
              <a:t>utilizării</a:t>
            </a:r>
            <a:r>
              <a:rPr lang="en-US" sz="2400" dirty="0"/>
              <a:t> </a:t>
            </a:r>
            <a:r>
              <a:rPr lang="en-US" sz="2400" dirty="0" err="1"/>
              <a:t>resurselor</a:t>
            </a:r>
            <a:r>
              <a:rPr lang="en-US" sz="2400" dirty="0"/>
              <a:t>: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DDA464D-1B25-4134-B0E4-7A5396A739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93487" y="1151231"/>
            <a:ext cx="4304983" cy="4555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3644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BACD5-BB1F-45DB-80F8-7AF550994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u="sng" dirty="0"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3200" u="sng" dirty="0" err="1">
                <a:latin typeface="Arial" panose="020B0604020202020204" pitchFamily="34" charset="0"/>
                <a:cs typeface="Arial" panose="020B0604020202020204" pitchFamily="34" charset="0"/>
              </a:rPr>
              <a:t>Obligativitatea</a:t>
            </a:r>
            <a:r>
              <a:rPr lang="en-US" sz="32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sng" dirty="0" err="1">
                <a:latin typeface="Arial" panose="020B0604020202020204" pitchFamily="34" charset="0"/>
                <a:cs typeface="Arial" panose="020B0604020202020204" pitchFamily="34" charset="0"/>
              </a:rPr>
              <a:t>agenților</a:t>
            </a:r>
            <a:r>
              <a:rPr lang="en-US" sz="3200" u="sng" dirty="0">
                <a:latin typeface="Arial" panose="020B0604020202020204" pitchFamily="34" charset="0"/>
                <a:cs typeface="Arial" panose="020B0604020202020204" pitchFamily="34" charset="0"/>
              </a:rPr>
              <a:t> economici de a </a:t>
            </a:r>
            <a:r>
              <a:rPr lang="en-US" sz="3200" u="sng" dirty="0" err="1">
                <a:latin typeface="Arial" panose="020B0604020202020204" pitchFamily="34" charset="0"/>
                <a:cs typeface="Arial" panose="020B0604020202020204" pitchFamily="34" charset="0"/>
              </a:rPr>
              <a:t>contribui</a:t>
            </a:r>
            <a:r>
              <a:rPr lang="en-US" sz="3200" u="sng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3200" u="sng" dirty="0" err="1">
                <a:latin typeface="Arial" panose="020B0604020202020204" pitchFamily="34" charset="0"/>
                <a:cs typeface="Arial" panose="020B0604020202020204" pitchFamily="34" charset="0"/>
              </a:rPr>
              <a:t>protecția</a:t>
            </a:r>
            <a:r>
              <a:rPr lang="en-US" sz="32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sng" dirty="0" err="1">
                <a:latin typeface="Arial" panose="020B0604020202020204" pitchFamily="34" charset="0"/>
                <a:cs typeface="Arial" panose="020B0604020202020204" pitchFamily="34" charset="0"/>
              </a:rPr>
              <a:t>mediului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2D2B55-55A5-478E-B573-98B7355A8B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1400" dirty="0" err="1"/>
              <a:t>Activităţile</a:t>
            </a:r>
            <a:r>
              <a:rPr lang="en-US" sz="1400" dirty="0"/>
              <a:t> </a:t>
            </a:r>
            <a:r>
              <a:rPr lang="en-US" sz="1400" dirty="0" err="1"/>
              <a:t>economice</a:t>
            </a:r>
            <a:r>
              <a:rPr lang="en-US" sz="1400" dirty="0"/>
              <a:t> </a:t>
            </a:r>
            <a:r>
              <a:rPr lang="en-US" sz="1400" dirty="0" err="1"/>
              <a:t>antrenează</a:t>
            </a:r>
            <a:r>
              <a:rPr lang="en-US" sz="1400" dirty="0"/>
              <a:t> </a:t>
            </a:r>
            <a:r>
              <a:rPr lang="en-US" sz="1400" dirty="0" err="1"/>
              <a:t>diferite</a:t>
            </a:r>
            <a:r>
              <a:rPr lang="en-US" sz="1400" dirty="0"/>
              <a:t> </a:t>
            </a:r>
            <a:r>
              <a:rPr lang="en-US" sz="1400" dirty="0" err="1"/>
              <a:t>tipuri</a:t>
            </a:r>
            <a:r>
              <a:rPr lang="en-US" sz="1400" dirty="0"/>
              <a:t> de </a:t>
            </a:r>
            <a:r>
              <a:rPr lang="en-US" sz="1400" dirty="0" err="1"/>
              <a:t>presiune</a:t>
            </a:r>
            <a:r>
              <a:rPr lang="en-US" sz="1400" dirty="0"/>
              <a:t> </a:t>
            </a:r>
            <a:r>
              <a:rPr lang="en-US" sz="1400" dirty="0" err="1"/>
              <a:t>asupra</a:t>
            </a:r>
            <a:r>
              <a:rPr lang="en-US" sz="1400" dirty="0"/>
              <a:t> </a:t>
            </a:r>
            <a:r>
              <a:rPr lang="en-US" sz="1400" dirty="0" err="1"/>
              <a:t>mediului</a:t>
            </a:r>
            <a:r>
              <a:rPr lang="en-US" sz="1400" dirty="0"/>
              <a:t> </a:t>
            </a:r>
            <a:r>
              <a:rPr lang="en-US" sz="1400" dirty="0" err="1"/>
              <a:t>dintre</a:t>
            </a:r>
            <a:r>
              <a:rPr lang="en-US" sz="1400" dirty="0"/>
              <a:t> care </a:t>
            </a:r>
            <a:r>
              <a:rPr lang="en-US" sz="1400" dirty="0" err="1"/>
              <a:t>vom</a:t>
            </a:r>
            <a:r>
              <a:rPr lang="en-US" sz="1400" dirty="0"/>
              <a:t> </a:t>
            </a:r>
            <a:r>
              <a:rPr lang="en-US" sz="1400" dirty="0" err="1"/>
              <a:t>enumera</a:t>
            </a:r>
            <a:r>
              <a:rPr lang="en-US" sz="1400" dirty="0"/>
              <a:t>:</a:t>
            </a:r>
          </a:p>
          <a:p>
            <a:pPr algn="just"/>
            <a:endParaRPr lang="en-US" sz="1400" dirty="0"/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o-RO" sz="1400" dirty="0"/>
              <a:t>C</a:t>
            </a:r>
            <a:r>
              <a:rPr lang="en-US" sz="1400" dirty="0" err="1"/>
              <a:t>ererea</a:t>
            </a:r>
            <a:r>
              <a:rPr lang="en-US" sz="1400" dirty="0"/>
              <a:t> (</a:t>
            </a:r>
            <a:r>
              <a:rPr lang="en-US" sz="1400" dirty="0" err="1"/>
              <a:t>materii</a:t>
            </a:r>
            <a:r>
              <a:rPr lang="en-US" sz="1400" dirty="0"/>
              <a:t> prime, </a:t>
            </a:r>
            <a:r>
              <a:rPr lang="en-US" sz="1400" dirty="0" err="1"/>
              <a:t>energie</a:t>
            </a:r>
            <a:r>
              <a:rPr lang="en-US" sz="1400" dirty="0"/>
              <a:t>, </a:t>
            </a:r>
            <a:r>
              <a:rPr lang="en-US" sz="1400" dirty="0" err="1"/>
              <a:t>bunuri</a:t>
            </a:r>
            <a:r>
              <a:rPr lang="en-US" sz="1400" dirty="0"/>
              <a:t> </a:t>
            </a:r>
            <a:r>
              <a:rPr lang="en-US" sz="1400" dirty="0" err="1"/>
              <a:t>intermediare</a:t>
            </a:r>
            <a:r>
              <a:rPr lang="en-US" sz="1400" dirty="0"/>
              <a:t> etc.)</a:t>
            </a:r>
            <a:r>
              <a:rPr lang="ro-RO" sz="1400" dirty="0"/>
              <a:t>,</a:t>
            </a:r>
            <a:endParaRPr lang="en-US" sz="1400" dirty="0"/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o-RO" sz="1400" dirty="0"/>
              <a:t>E</a:t>
            </a:r>
            <a:r>
              <a:rPr lang="en-US" sz="1400" dirty="0" err="1"/>
              <a:t>misii</a:t>
            </a:r>
            <a:r>
              <a:rPr lang="en-US" sz="1400" dirty="0"/>
              <a:t> de </a:t>
            </a:r>
            <a:r>
              <a:rPr lang="en-US" sz="1400" dirty="0" err="1"/>
              <a:t>poluanți</a:t>
            </a:r>
            <a:r>
              <a:rPr lang="en-US" sz="1400" dirty="0"/>
              <a:t> </a:t>
            </a:r>
            <a:r>
              <a:rPr lang="en-US" sz="1400" dirty="0" err="1"/>
              <a:t>și</a:t>
            </a:r>
            <a:r>
              <a:rPr lang="en-US" sz="1400" dirty="0"/>
              <a:t> </a:t>
            </a:r>
            <a:r>
              <a:rPr lang="en-US" sz="1400" dirty="0" err="1"/>
              <a:t>formare</a:t>
            </a:r>
            <a:r>
              <a:rPr lang="en-US" sz="1400" dirty="0"/>
              <a:t> a </a:t>
            </a:r>
            <a:r>
              <a:rPr lang="en-US" sz="1400" dirty="0" err="1"/>
              <a:t>deşeurilor</a:t>
            </a:r>
            <a:r>
              <a:rPr lang="ro-RO" sz="1400" dirty="0"/>
              <a:t>,</a:t>
            </a:r>
            <a:endParaRPr lang="en-US" sz="1400" dirty="0"/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o-RO" sz="1400" dirty="0"/>
              <a:t>O</a:t>
            </a:r>
            <a:r>
              <a:rPr lang="en-US" sz="1400" dirty="0" err="1"/>
              <a:t>cuparea</a:t>
            </a:r>
            <a:r>
              <a:rPr lang="en-US" sz="1400" dirty="0"/>
              <a:t> </a:t>
            </a:r>
            <a:r>
              <a:rPr lang="en-US" sz="1400" dirty="0" err="1"/>
              <a:t>spaţiilor</a:t>
            </a:r>
            <a:r>
              <a:rPr lang="en-US" sz="1400" dirty="0"/>
              <a:t> </a:t>
            </a:r>
            <a:r>
              <a:rPr lang="en-US" sz="1400" dirty="0" err="1"/>
              <a:t>naturale</a:t>
            </a:r>
            <a:r>
              <a:rPr lang="en-US" sz="1400" dirty="0"/>
              <a:t> de </a:t>
            </a:r>
            <a:r>
              <a:rPr lang="en-US" sz="1400" dirty="0" err="1"/>
              <a:t>şosele</a:t>
            </a:r>
            <a:r>
              <a:rPr lang="en-US" sz="1400" dirty="0"/>
              <a:t>, </a:t>
            </a:r>
            <a:r>
              <a:rPr lang="en-US" sz="1400" dirty="0" err="1"/>
              <a:t>depozite</a:t>
            </a:r>
            <a:r>
              <a:rPr lang="en-US" sz="1400" dirty="0"/>
              <a:t>, </a:t>
            </a:r>
            <a:r>
              <a:rPr lang="en-US" sz="1400" dirty="0" err="1"/>
              <a:t>construcții</a:t>
            </a:r>
            <a:r>
              <a:rPr lang="en-US" sz="1400" dirty="0"/>
              <a:t>, etc.</a:t>
            </a:r>
          </a:p>
        </p:txBody>
      </p:sp>
    </p:spTree>
    <p:extLst>
      <p:ext uri="{BB962C8B-B14F-4D97-AF65-F5344CB8AC3E}">
        <p14:creationId xmlns:p14="http://schemas.microsoft.com/office/powerpoint/2010/main" val="26571821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93B4D24-F4A8-4141-A20A-E0575D199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CCEEF8A-4A3A-4B35-AA57-D804767F5A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0"/>
            <a:ext cx="12191696" cy="6170490"/>
            <a:chOff x="-2" y="0"/>
            <a:chExt cx="12191696" cy="617049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5A741C2-AB82-4BF5-9324-5D0B56A3D0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3167675" y="-3167677"/>
              <a:ext cx="5856341" cy="12191695"/>
            </a:xfrm>
            <a:custGeom>
              <a:avLst/>
              <a:gdLst>
                <a:gd name="connsiteX0" fmla="*/ 0 w 5856341"/>
                <a:gd name="connsiteY0" fmla="*/ 12191695 h 12191695"/>
                <a:gd name="connsiteX1" fmla="*/ 0 w 5856341"/>
                <a:gd name="connsiteY1" fmla="*/ 0 h 12191695"/>
                <a:gd name="connsiteX2" fmla="*/ 243849 w 5856341"/>
                <a:gd name="connsiteY2" fmla="*/ 0 h 12191695"/>
                <a:gd name="connsiteX3" fmla="*/ 505121 w 5856341"/>
                <a:gd name="connsiteY3" fmla="*/ 0 h 12191695"/>
                <a:gd name="connsiteX4" fmla="*/ 723207 w 5856341"/>
                <a:gd name="connsiteY4" fmla="*/ 0 h 12191695"/>
                <a:gd name="connsiteX5" fmla="*/ 755828 w 5856341"/>
                <a:gd name="connsiteY5" fmla="*/ 0 h 12191695"/>
                <a:gd name="connsiteX6" fmla="*/ 1411868 w 5856341"/>
                <a:gd name="connsiteY6" fmla="*/ 0 h 12191695"/>
                <a:gd name="connsiteX7" fmla="*/ 1421034 w 5856341"/>
                <a:gd name="connsiteY7" fmla="*/ 0 h 12191695"/>
                <a:gd name="connsiteX8" fmla="*/ 1515206 w 5856341"/>
                <a:gd name="connsiteY8" fmla="*/ 0 h 12191695"/>
                <a:gd name="connsiteX9" fmla="*/ 2636151 w 5856341"/>
                <a:gd name="connsiteY9" fmla="*/ 0 h 12191695"/>
                <a:gd name="connsiteX10" fmla="*/ 4637890 w 5856341"/>
                <a:gd name="connsiteY10" fmla="*/ 0 h 12191695"/>
                <a:gd name="connsiteX11" fmla="*/ 4654499 w 5856341"/>
                <a:gd name="connsiteY11" fmla="*/ 26661 h 12191695"/>
                <a:gd name="connsiteX12" fmla="*/ 5856341 w 5856341"/>
                <a:gd name="connsiteY12" fmla="*/ 6438338 h 12191695"/>
                <a:gd name="connsiteX13" fmla="*/ 4449211 w 5856341"/>
                <a:gd name="connsiteY13" fmla="*/ 11332719 h 12191695"/>
                <a:gd name="connsiteX14" fmla="*/ 4061349 w 5856341"/>
                <a:gd name="connsiteY14" fmla="*/ 12054097 h 12191695"/>
                <a:gd name="connsiteX15" fmla="*/ 3977450 w 5856341"/>
                <a:gd name="connsiteY15" fmla="*/ 12191695 h 12191695"/>
                <a:gd name="connsiteX16" fmla="*/ 2636151 w 5856341"/>
                <a:gd name="connsiteY16" fmla="*/ 12191695 h 12191695"/>
                <a:gd name="connsiteX17" fmla="*/ 1421034 w 5856341"/>
                <a:gd name="connsiteY17" fmla="*/ 12191695 h 12191695"/>
                <a:gd name="connsiteX18" fmla="*/ 1411868 w 5856341"/>
                <a:gd name="connsiteY18" fmla="*/ 12191695 h 12191695"/>
                <a:gd name="connsiteX19" fmla="*/ 1283685 w 5856341"/>
                <a:gd name="connsiteY19" fmla="*/ 12191695 h 12191695"/>
                <a:gd name="connsiteX20" fmla="*/ 755828 w 5856341"/>
                <a:gd name="connsiteY20" fmla="*/ 12191695 h 12191695"/>
                <a:gd name="connsiteX21" fmla="*/ 723207 w 5856341"/>
                <a:gd name="connsiteY21" fmla="*/ 12191695 h 12191695"/>
                <a:gd name="connsiteX22" fmla="*/ 505121 w 5856341"/>
                <a:gd name="connsiteY22" fmla="*/ 12191695 h 12191695"/>
                <a:gd name="connsiteX23" fmla="*/ 243849 w 5856341"/>
                <a:gd name="connsiteY23" fmla="*/ 12191695 h 12191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56341" h="12191695">
                  <a:moveTo>
                    <a:pt x="0" y="12191695"/>
                  </a:moveTo>
                  <a:lnTo>
                    <a:pt x="0" y="0"/>
                  </a:lnTo>
                  <a:lnTo>
                    <a:pt x="243849" y="0"/>
                  </a:lnTo>
                  <a:lnTo>
                    <a:pt x="505121" y="0"/>
                  </a:lnTo>
                  <a:lnTo>
                    <a:pt x="723207" y="0"/>
                  </a:lnTo>
                  <a:lnTo>
                    <a:pt x="755828" y="0"/>
                  </a:lnTo>
                  <a:lnTo>
                    <a:pt x="1411868" y="0"/>
                  </a:lnTo>
                  <a:lnTo>
                    <a:pt x="1421034" y="0"/>
                  </a:lnTo>
                  <a:lnTo>
                    <a:pt x="1515206" y="0"/>
                  </a:lnTo>
                  <a:lnTo>
                    <a:pt x="2636151" y="0"/>
                  </a:lnTo>
                  <a:lnTo>
                    <a:pt x="4637890" y="0"/>
                  </a:lnTo>
                  <a:lnTo>
                    <a:pt x="4654499" y="26661"/>
                  </a:lnTo>
                  <a:cubicBezTo>
                    <a:pt x="5425621" y="1341551"/>
                    <a:pt x="5856341" y="3721137"/>
                    <a:pt x="5856341" y="6438338"/>
                  </a:cubicBezTo>
                  <a:cubicBezTo>
                    <a:pt x="5856341" y="8833790"/>
                    <a:pt x="5159120" y="9960353"/>
                    <a:pt x="4449211" y="11332719"/>
                  </a:cubicBezTo>
                  <a:cubicBezTo>
                    <a:pt x="4319934" y="11582638"/>
                    <a:pt x="4191839" y="11827452"/>
                    <a:pt x="4061349" y="12054097"/>
                  </a:cubicBezTo>
                  <a:lnTo>
                    <a:pt x="3977450" y="12191695"/>
                  </a:lnTo>
                  <a:lnTo>
                    <a:pt x="2636151" y="12191695"/>
                  </a:lnTo>
                  <a:lnTo>
                    <a:pt x="1421034" y="12191695"/>
                  </a:lnTo>
                  <a:lnTo>
                    <a:pt x="1411868" y="12191695"/>
                  </a:lnTo>
                  <a:lnTo>
                    <a:pt x="1283685" y="12191695"/>
                  </a:lnTo>
                  <a:lnTo>
                    <a:pt x="755828" y="12191695"/>
                  </a:lnTo>
                  <a:lnTo>
                    <a:pt x="723207" y="12191695"/>
                  </a:lnTo>
                  <a:lnTo>
                    <a:pt x="505121" y="12191695"/>
                  </a:lnTo>
                  <a:lnTo>
                    <a:pt x="243849" y="12191695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CD46807-BF17-4E5D-90A8-A062604C00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146277" y="-874927"/>
              <a:ext cx="1899138" cy="12191695"/>
            </a:xfrm>
            <a:custGeom>
              <a:avLst/>
              <a:gdLst>
                <a:gd name="connsiteX0" fmla="*/ 1258269 w 2529723"/>
                <a:gd name="connsiteY0" fmla="*/ 0 h 6858000"/>
                <a:gd name="connsiteX1" fmla="*/ 1275627 w 2529723"/>
                <a:gd name="connsiteY1" fmla="*/ 0 h 6858000"/>
                <a:gd name="connsiteX2" fmla="*/ 1302560 w 2529723"/>
                <a:gd name="connsiteY2" fmla="*/ 24338 h 6858000"/>
                <a:gd name="connsiteX3" fmla="*/ 2522825 w 2529723"/>
                <a:gd name="connsiteY3" fmla="*/ 3678515 h 6858000"/>
                <a:gd name="connsiteX4" fmla="*/ 557500 w 2529723"/>
                <a:gd name="connsiteY4" fmla="*/ 6451411 h 6858000"/>
                <a:gd name="connsiteX5" fmla="*/ 32482 w 2529723"/>
                <a:gd name="connsiteY5" fmla="*/ 6849373 h 6858000"/>
                <a:gd name="connsiteX6" fmla="*/ 19531 w 2529723"/>
                <a:gd name="connsiteY6" fmla="*/ 6858000 h 6858000"/>
                <a:gd name="connsiteX7" fmla="*/ 0 w 2529723"/>
                <a:gd name="connsiteY7" fmla="*/ 6858000 h 6858000"/>
                <a:gd name="connsiteX8" fmla="*/ 14202 w 2529723"/>
                <a:gd name="connsiteY8" fmla="*/ 6848540 h 6858000"/>
                <a:gd name="connsiteX9" fmla="*/ 539221 w 2529723"/>
                <a:gd name="connsiteY9" fmla="*/ 6450578 h 6858000"/>
                <a:gd name="connsiteX10" fmla="*/ 2504546 w 2529723"/>
                <a:gd name="connsiteY10" fmla="*/ 3677682 h 6858000"/>
                <a:gd name="connsiteX11" fmla="*/ 1284280 w 2529723"/>
                <a:gd name="connsiteY11" fmla="*/ 235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723" h="6858000">
                  <a:moveTo>
                    <a:pt x="1258269" y="0"/>
                  </a:moveTo>
                  <a:lnTo>
                    <a:pt x="1275627" y="0"/>
                  </a:lnTo>
                  <a:lnTo>
                    <a:pt x="1302560" y="24338"/>
                  </a:lnTo>
                  <a:cubicBezTo>
                    <a:pt x="2156831" y="855667"/>
                    <a:pt x="2590622" y="2191755"/>
                    <a:pt x="2522825" y="3678515"/>
                  </a:cubicBezTo>
                  <a:cubicBezTo>
                    <a:pt x="2459072" y="5076606"/>
                    <a:pt x="1519830" y="5692656"/>
                    <a:pt x="557500" y="6451411"/>
                  </a:cubicBezTo>
                  <a:cubicBezTo>
                    <a:pt x="382255" y="6589587"/>
                    <a:pt x="208689" y="6724853"/>
                    <a:pt x="32482" y="6849373"/>
                  </a:cubicBezTo>
                  <a:lnTo>
                    <a:pt x="19531" y="6858000"/>
                  </a:lnTo>
                  <a:lnTo>
                    <a:pt x="0" y="6858000"/>
                  </a:lnTo>
                  <a:lnTo>
                    <a:pt x="14202" y="6848540"/>
                  </a:lnTo>
                  <a:cubicBezTo>
                    <a:pt x="190409" y="6724020"/>
                    <a:pt x="363976" y="6588754"/>
                    <a:pt x="539221" y="6450578"/>
                  </a:cubicBezTo>
                  <a:cubicBezTo>
                    <a:pt x="1501550" y="5691822"/>
                    <a:pt x="2440792" y="5075773"/>
                    <a:pt x="2504546" y="3677682"/>
                  </a:cubicBezTo>
                  <a:cubicBezTo>
                    <a:pt x="2572343" y="2190921"/>
                    <a:pt x="2138551" y="854834"/>
                    <a:pt x="1284280" y="235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23926DB-76C8-474A-B5FB-F43C59E33F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143758" y="-1037574"/>
              <a:ext cx="1904176" cy="12191695"/>
            </a:xfrm>
            <a:custGeom>
              <a:avLst/>
              <a:gdLst>
                <a:gd name="connsiteX0" fmla="*/ 879731 w 2536434"/>
                <a:gd name="connsiteY0" fmla="*/ 0 h 6858000"/>
                <a:gd name="connsiteX1" fmla="*/ 913411 w 2536434"/>
                <a:gd name="connsiteY1" fmla="*/ 0 h 6858000"/>
                <a:gd name="connsiteX2" fmla="*/ 935535 w 2536434"/>
                <a:gd name="connsiteY2" fmla="*/ 14997 h 6858000"/>
                <a:gd name="connsiteX3" fmla="*/ 2536434 w 2536434"/>
                <a:gd name="connsiteY3" fmla="*/ 3621656 h 6858000"/>
                <a:gd name="connsiteX4" fmla="*/ 662084 w 2536434"/>
                <a:gd name="connsiteY4" fmla="*/ 6374814 h 6858000"/>
                <a:gd name="connsiteX5" fmla="*/ 145436 w 2536434"/>
                <a:gd name="connsiteY5" fmla="*/ 6780599 h 6858000"/>
                <a:gd name="connsiteX6" fmla="*/ 33680 w 2536434"/>
                <a:gd name="connsiteY6" fmla="*/ 6858000 h 6858000"/>
                <a:gd name="connsiteX7" fmla="*/ 0 w 2536434"/>
                <a:gd name="connsiteY7" fmla="*/ 6858000 h 6858000"/>
                <a:gd name="connsiteX8" fmla="*/ 111756 w 2536434"/>
                <a:gd name="connsiteY8" fmla="*/ 6780599 h 6858000"/>
                <a:gd name="connsiteX9" fmla="*/ 628404 w 2536434"/>
                <a:gd name="connsiteY9" fmla="*/ 6374814 h 6858000"/>
                <a:gd name="connsiteX10" fmla="*/ 2502754 w 2536434"/>
                <a:gd name="connsiteY10" fmla="*/ 3621656 h 6858000"/>
                <a:gd name="connsiteX11" fmla="*/ 901855 w 2536434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6434" h="6858000">
                  <a:moveTo>
                    <a:pt x="879731" y="0"/>
                  </a:moveTo>
                  <a:lnTo>
                    <a:pt x="913411" y="0"/>
                  </a:lnTo>
                  <a:lnTo>
                    <a:pt x="935535" y="14997"/>
                  </a:lnTo>
                  <a:cubicBezTo>
                    <a:pt x="1962698" y="754641"/>
                    <a:pt x="2536434" y="2093192"/>
                    <a:pt x="2536434" y="3621656"/>
                  </a:cubicBezTo>
                  <a:cubicBezTo>
                    <a:pt x="2536434" y="4969131"/>
                    <a:pt x="1607709" y="5602839"/>
                    <a:pt x="662084" y="6374814"/>
                  </a:cubicBezTo>
                  <a:cubicBezTo>
                    <a:pt x="489881" y="6515397"/>
                    <a:pt x="319254" y="6653108"/>
                    <a:pt x="145436" y="6780599"/>
                  </a:cubicBezTo>
                  <a:lnTo>
                    <a:pt x="33680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C1F5347-E00A-4E12-AC11-18E0B1AF2D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247015" y="-1314429"/>
              <a:ext cx="1697663" cy="12191695"/>
            </a:xfrm>
            <a:custGeom>
              <a:avLst/>
              <a:gdLst>
                <a:gd name="connsiteX0" fmla="*/ 879731 w 2521425"/>
                <a:gd name="connsiteY0" fmla="*/ 0 h 6858000"/>
                <a:gd name="connsiteX1" fmla="*/ 898402 w 2521425"/>
                <a:gd name="connsiteY1" fmla="*/ 0 h 6858000"/>
                <a:gd name="connsiteX2" fmla="*/ 920526 w 2521425"/>
                <a:gd name="connsiteY2" fmla="*/ 14997 h 6858000"/>
                <a:gd name="connsiteX3" fmla="*/ 2521425 w 2521425"/>
                <a:gd name="connsiteY3" fmla="*/ 3621656 h 6858000"/>
                <a:gd name="connsiteX4" fmla="*/ 647075 w 2521425"/>
                <a:gd name="connsiteY4" fmla="*/ 6374814 h 6858000"/>
                <a:gd name="connsiteX5" fmla="*/ 130427 w 2521425"/>
                <a:gd name="connsiteY5" fmla="*/ 6780599 h 6858000"/>
                <a:gd name="connsiteX6" fmla="*/ 18671 w 2521425"/>
                <a:gd name="connsiteY6" fmla="*/ 6858000 h 6858000"/>
                <a:gd name="connsiteX7" fmla="*/ 0 w 2521425"/>
                <a:gd name="connsiteY7" fmla="*/ 6858000 h 6858000"/>
                <a:gd name="connsiteX8" fmla="*/ 111756 w 2521425"/>
                <a:gd name="connsiteY8" fmla="*/ 6780599 h 6858000"/>
                <a:gd name="connsiteX9" fmla="*/ 628404 w 2521425"/>
                <a:gd name="connsiteY9" fmla="*/ 6374814 h 6858000"/>
                <a:gd name="connsiteX10" fmla="*/ 2502754 w 2521425"/>
                <a:gd name="connsiteY10" fmla="*/ 3621656 h 6858000"/>
                <a:gd name="connsiteX11" fmla="*/ 901855 w 2521425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1425" h="6858000">
                  <a:moveTo>
                    <a:pt x="879731" y="0"/>
                  </a:moveTo>
                  <a:lnTo>
                    <a:pt x="898402" y="0"/>
                  </a:lnTo>
                  <a:lnTo>
                    <a:pt x="920526" y="14997"/>
                  </a:lnTo>
                  <a:cubicBezTo>
                    <a:pt x="1947689" y="754641"/>
                    <a:pt x="2521425" y="2093192"/>
                    <a:pt x="2521425" y="3621656"/>
                  </a:cubicBezTo>
                  <a:cubicBezTo>
                    <a:pt x="2521425" y="4969131"/>
                    <a:pt x="1592700" y="5602839"/>
                    <a:pt x="647075" y="6374814"/>
                  </a:cubicBezTo>
                  <a:cubicBezTo>
                    <a:pt x="474872" y="6515397"/>
                    <a:pt x="304245" y="6653108"/>
                    <a:pt x="130427" y="6780599"/>
                  </a:cubicBezTo>
                  <a:lnTo>
                    <a:pt x="18671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17B914-92D5-4FCC-A13F-6382AB44F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875" y="2107096"/>
            <a:ext cx="8391967" cy="2846567"/>
          </a:xfrm>
        </p:spPr>
        <p:txBody>
          <a:bodyPr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en-US" sz="1100" dirty="0" err="1"/>
              <a:t>În</a:t>
            </a:r>
            <a:r>
              <a:rPr lang="en-US" sz="1100" dirty="0"/>
              <a:t> </a:t>
            </a:r>
            <a:r>
              <a:rPr lang="en-US" sz="1100" dirty="0" err="1"/>
              <a:t>Republica</a:t>
            </a:r>
            <a:r>
              <a:rPr lang="en-US" sz="1100" dirty="0"/>
              <a:t> Moldova, </a:t>
            </a:r>
            <a:r>
              <a:rPr lang="en-US" sz="1100" dirty="0" err="1"/>
              <a:t>cadrul</a:t>
            </a:r>
            <a:r>
              <a:rPr lang="en-US" sz="1100" dirty="0"/>
              <a:t> </a:t>
            </a:r>
            <a:r>
              <a:rPr lang="en-US" sz="1100" dirty="0" err="1"/>
              <a:t>legislativ</a:t>
            </a:r>
            <a:r>
              <a:rPr lang="en-US" sz="1100" dirty="0"/>
              <a:t> </a:t>
            </a:r>
            <a:r>
              <a:rPr lang="en-US" sz="1100" dirty="0" err="1"/>
              <a:t>în</a:t>
            </a:r>
            <a:r>
              <a:rPr lang="en-US" sz="1100" dirty="0"/>
              <a:t> </a:t>
            </a:r>
            <a:r>
              <a:rPr lang="en-US" sz="1100" dirty="0" err="1"/>
              <a:t>domeniul</a:t>
            </a:r>
            <a:r>
              <a:rPr lang="en-US" sz="1100" dirty="0"/>
              <a:t> </a:t>
            </a:r>
            <a:r>
              <a:rPr lang="en-US" sz="1100" dirty="0" err="1"/>
              <a:t>biodiversități</a:t>
            </a:r>
            <a:r>
              <a:rPr lang="en-US" sz="1100" dirty="0"/>
              <a:t> </a:t>
            </a:r>
            <a:r>
              <a:rPr lang="en-US" sz="1100" dirty="0" err="1"/>
              <a:t>este</a:t>
            </a:r>
            <a:r>
              <a:rPr lang="en-US" sz="1100" dirty="0"/>
              <a:t> </a:t>
            </a:r>
            <a:r>
              <a:rPr lang="en-US" sz="1100" dirty="0" err="1"/>
              <a:t>relativ</a:t>
            </a:r>
            <a:r>
              <a:rPr lang="en-US" sz="1100" dirty="0"/>
              <a:t> </a:t>
            </a:r>
            <a:r>
              <a:rPr lang="en-US" sz="1100" dirty="0" err="1"/>
              <a:t>consolidat</a:t>
            </a:r>
            <a:r>
              <a:rPr lang="en-US" sz="1100" dirty="0"/>
              <a:t> </a:t>
            </a:r>
            <a:r>
              <a:rPr lang="en-US" sz="1100" dirty="0" err="1"/>
              <a:t>odată</a:t>
            </a:r>
            <a:r>
              <a:rPr lang="en-US" sz="1100" dirty="0"/>
              <a:t> cu </a:t>
            </a:r>
            <a:r>
              <a:rPr lang="en-US" sz="1100" dirty="0" err="1"/>
              <a:t>armonizarea</a:t>
            </a:r>
            <a:r>
              <a:rPr lang="ro-RO" sz="1100" dirty="0"/>
              <a:t> </a:t>
            </a:r>
            <a:r>
              <a:rPr lang="en-US" sz="1100" dirty="0" err="1"/>
              <a:t>acestuia</a:t>
            </a:r>
            <a:r>
              <a:rPr lang="en-US" sz="1100" dirty="0"/>
              <a:t> la </a:t>
            </a:r>
            <a:r>
              <a:rPr lang="en-US" sz="1100" dirty="0" err="1"/>
              <a:t>practicile</a:t>
            </a:r>
            <a:r>
              <a:rPr lang="en-US" sz="1100" dirty="0"/>
              <a:t> </a:t>
            </a:r>
            <a:r>
              <a:rPr lang="en-US" sz="1100" dirty="0" err="1"/>
              <a:t>internaționale</a:t>
            </a:r>
            <a:r>
              <a:rPr lang="en-US" sz="1100" dirty="0"/>
              <a:t> (</a:t>
            </a:r>
            <a:r>
              <a:rPr lang="en-US" sz="1100" dirty="0" err="1"/>
              <a:t>Declarația</a:t>
            </a:r>
            <a:r>
              <a:rPr lang="en-US" sz="1100" dirty="0"/>
              <a:t> de la Rio de Janeiro din 1992, </a:t>
            </a:r>
            <a:r>
              <a:rPr lang="en-US" sz="1100" dirty="0" err="1"/>
              <a:t>Convenția</a:t>
            </a:r>
            <a:r>
              <a:rPr lang="en-US" sz="1100" dirty="0"/>
              <a:t> de la Lugano din</a:t>
            </a:r>
            <a:r>
              <a:rPr lang="ro-RO" sz="1100" dirty="0"/>
              <a:t> </a:t>
            </a:r>
            <a:r>
              <a:rPr lang="en-US" sz="1100" dirty="0"/>
              <a:t>1993 etc.). O </a:t>
            </a:r>
            <a:r>
              <a:rPr lang="en-US" sz="1100" dirty="0" err="1"/>
              <a:t>serie</a:t>
            </a:r>
            <a:r>
              <a:rPr lang="en-US" sz="1100" dirty="0"/>
              <a:t> de </a:t>
            </a:r>
            <a:r>
              <a:rPr lang="en-US" sz="1100" dirty="0" err="1"/>
              <a:t>legi</a:t>
            </a:r>
            <a:r>
              <a:rPr lang="en-US" sz="1100" dirty="0"/>
              <a:t> </a:t>
            </a:r>
            <a:r>
              <a:rPr lang="en-US" sz="1100" dirty="0" err="1"/>
              <a:t>și</a:t>
            </a:r>
            <a:r>
              <a:rPr lang="en-US" sz="1100" dirty="0"/>
              <a:t> </a:t>
            </a:r>
            <a:r>
              <a:rPr lang="en-US" sz="1100" dirty="0" err="1"/>
              <a:t>coduri</a:t>
            </a:r>
            <a:r>
              <a:rPr lang="en-US" sz="1100" dirty="0"/>
              <a:t> </a:t>
            </a:r>
            <a:r>
              <a:rPr lang="en-US" sz="1100" dirty="0" err="1"/>
              <a:t>specifică</a:t>
            </a:r>
            <a:r>
              <a:rPr lang="en-US" sz="1100" dirty="0"/>
              <a:t> </a:t>
            </a:r>
            <a:r>
              <a:rPr lang="en-US" sz="1100" dirty="0" err="1"/>
              <a:t>expres</a:t>
            </a:r>
            <a:r>
              <a:rPr lang="en-US" sz="1100" dirty="0"/>
              <a:t> </a:t>
            </a:r>
            <a:r>
              <a:rPr lang="en-US" sz="1100" dirty="0" err="1"/>
              <a:t>modul</a:t>
            </a:r>
            <a:r>
              <a:rPr lang="en-US" sz="1100" dirty="0"/>
              <a:t> de </a:t>
            </a:r>
            <a:r>
              <a:rPr lang="en-US" sz="1100" dirty="0" err="1"/>
              <a:t>protecție</a:t>
            </a:r>
            <a:r>
              <a:rPr lang="en-US" sz="1100" dirty="0"/>
              <a:t>, </a:t>
            </a:r>
            <a:r>
              <a:rPr lang="en-US" sz="1100" dirty="0" err="1"/>
              <a:t>preîntâmpinarea</a:t>
            </a:r>
            <a:r>
              <a:rPr lang="en-US" sz="1100" dirty="0"/>
              <a:t> </a:t>
            </a:r>
            <a:r>
              <a:rPr lang="en-US" sz="1100" dirty="0" err="1"/>
              <a:t>degradării</a:t>
            </a:r>
            <a:r>
              <a:rPr lang="en-US" sz="1100" dirty="0"/>
              <a:t>, </a:t>
            </a:r>
            <a:r>
              <a:rPr lang="en-US" sz="1100" dirty="0" err="1"/>
              <a:t>măsurile</a:t>
            </a:r>
            <a:r>
              <a:rPr lang="ro-RO" sz="1100" dirty="0"/>
              <a:t> </a:t>
            </a:r>
            <a:r>
              <a:rPr lang="en-US" sz="1100" dirty="0"/>
              <a:t>de </a:t>
            </a:r>
            <a:r>
              <a:rPr lang="en-US" sz="1100" dirty="0" err="1"/>
              <a:t>sancționare</a:t>
            </a:r>
            <a:r>
              <a:rPr lang="en-US" sz="1100" dirty="0"/>
              <a:t> </a:t>
            </a:r>
            <a:r>
              <a:rPr lang="en-US" sz="1100" dirty="0" err="1"/>
              <a:t>și</a:t>
            </a:r>
            <a:r>
              <a:rPr lang="en-US" sz="1100" dirty="0"/>
              <a:t> </a:t>
            </a:r>
            <a:r>
              <a:rPr lang="en-US" sz="1100" dirty="0" err="1"/>
              <a:t>calcularea</a:t>
            </a:r>
            <a:r>
              <a:rPr lang="en-US" sz="1100" dirty="0"/>
              <a:t> </a:t>
            </a:r>
            <a:r>
              <a:rPr lang="en-US" sz="1100" dirty="0" err="1"/>
              <a:t>prejudiciului</a:t>
            </a:r>
            <a:r>
              <a:rPr lang="en-US" sz="1100" dirty="0"/>
              <a:t> </a:t>
            </a:r>
            <a:r>
              <a:rPr lang="en-US" sz="1100" dirty="0" err="1"/>
              <a:t>pentru</a:t>
            </a:r>
            <a:r>
              <a:rPr lang="en-US" sz="1100" dirty="0"/>
              <a:t> </a:t>
            </a:r>
            <a:r>
              <a:rPr lang="en-US" sz="1100" dirty="0" err="1"/>
              <a:t>utilizarea</a:t>
            </a:r>
            <a:r>
              <a:rPr lang="en-US" sz="1100" dirty="0"/>
              <a:t> </a:t>
            </a:r>
            <a:r>
              <a:rPr lang="en-US" sz="1100" dirty="0" err="1"/>
              <a:t>neconformă</a:t>
            </a:r>
            <a:r>
              <a:rPr lang="en-US" sz="1100" dirty="0"/>
              <a:t> a </a:t>
            </a:r>
            <a:r>
              <a:rPr lang="en-US" sz="1100" dirty="0" err="1"/>
              <a:t>resurselor</a:t>
            </a:r>
            <a:r>
              <a:rPr lang="en-US" sz="1100" dirty="0"/>
              <a:t> </a:t>
            </a:r>
            <a:r>
              <a:rPr lang="en-US" sz="1100" dirty="0" err="1"/>
              <a:t>naturii</a:t>
            </a:r>
            <a:r>
              <a:rPr lang="en-US" sz="1100" dirty="0"/>
              <a:t>. </a:t>
            </a:r>
            <a:endParaRPr lang="ro-RO" sz="1100" dirty="0"/>
          </a:p>
          <a:p>
            <a:pPr algn="just">
              <a:lnSpc>
                <a:spcPct val="130000"/>
              </a:lnSpc>
            </a:pPr>
            <a:endParaRPr lang="ro-RO" sz="1100" dirty="0"/>
          </a:p>
          <a:p>
            <a:pPr algn="just">
              <a:lnSpc>
                <a:spcPct val="130000"/>
              </a:lnSpc>
            </a:pPr>
            <a:r>
              <a:rPr lang="en-US" sz="1100" dirty="0" err="1"/>
              <a:t>Astfel</a:t>
            </a:r>
            <a:r>
              <a:rPr lang="en-US" sz="1100" dirty="0"/>
              <a:t>, sunt elaborate</a:t>
            </a:r>
            <a:r>
              <a:rPr lang="ro-RO" sz="1100" dirty="0"/>
              <a:t> </a:t>
            </a:r>
            <a:r>
              <a:rPr lang="en-US" sz="1100" dirty="0" err="1"/>
              <a:t>și</a:t>
            </a:r>
            <a:r>
              <a:rPr lang="en-US" sz="1100" dirty="0"/>
              <a:t> </a:t>
            </a:r>
            <a:r>
              <a:rPr lang="en-US" sz="1100" dirty="0" err="1"/>
              <a:t>aplicate</a:t>
            </a:r>
            <a:r>
              <a:rPr lang="en-US" sz="1100" dirty="0"/>
              <a:t> </a:t>
            </a:r>
            <a:r>
              <a:rPr lang="en-US" sz="1100" dirty="0" err="1"/>
              <a:t>mai</a:t>
            </a:r>
            <a:r>
              <a:rPr lang="en-US" sz="1100" dirty="0"/>
              <a:t> </a:t>
            </a:r>
            <a:r>
              <a:rPr lang="en-US" sz="1100" dirty="0" err="1"/>
              <a:t>multe</a:t>
            </a:r>
            <a:r>
              <a:rPr lang="en-US" sz="1100" dirty="0"/>
              <a:t> </a:t>
            </a:r>
            <a:r>
              <a:rPr lang="en-US" sz="1100" dirty="0" err="1"/>
              <a:t>instrumente</a:t>
            </a:r>
            <a:r>
              <a:rPr lang="en-US" sz="1100" dirty="0"/>
              <a:t> </a:t>
            </a:r>
            <a:r>
              <a:rPr lang="en-US" sz="1100" dirty="0" err="1"/>
              <a:t>menite</a:t>
            </a:r>
            <a:r>
              <a:rPr lang="en-US" sz="1100" dirty="0"/>
              <a:t> </a:t>
            </a:r>
            <a:r>
              <a:rPr lang="en-US" sz="1100" dirty="0" err="1"/>
              <a:t>să</a:t>
            </a:r>
            <a:r>
              <a:rPr lang="en-US" sz="1100" dirty="0"/>
              <a:t> </a:t>
            </a:r>
            <a:r>
              <a:rPr lang="en-US" sz="1100" dirty="0" err="1"/>
              <a:t>reglementeze</a:t>
            </a:r>
            <a:r>
              <a:rPr lang="en-US" sz="1100" dirty="0"/>
              <a:t> </a:t>
            </a:r>
            <a:r>
              <a:rPr lang="en-US" sz="1100" dirty="0" err="1"/>
              <a:t>aceste</a:t>
            </a:r>
            <a:r>
              <a:rPr lang="en-US" sz="1100" dirty="0"/>
              <a:t> </a:t>
            </a:r>
            <a:r>
              <a:rPr lang="en-US" sz="1100" dirty="0" err="1"/>
              <a:t>relații</a:t>
            </a:r>
            <a:r>
              <a:rPr lang="en-US" sz="1100" dirty="0"/>
              <a:t>, fi e </a:t>
            </a:r>
            <a:r>
              <a:rPr lang="en-US" sz="1100" dirty="0" err="1"/>
              <a:t>prin</a:t>
            </a:r>
            <a:r>
              <a:rPr lang="en-US" sz="1100" dirty="0"/>
              <a:t> </a:t>
            </a:r>
            <a:r>
              <a:rPr lang="en-US" sz="1100" dirty="0" err="1"/>
              <a:t>oferirea</a:t>
            </a:r>
            <a:r>
              <a:rPr lang="en-US" sz="1100" dirty="0"/>
              <a:t> </a:t>
            </a:r>
            <a:r>
              <a:rPr lang="en-US" sz="1100" dirty="0" err="1"/>
              <a:t>unor</a:t>
            </a:r>
            <a:r>
              <a:rPr lang="en-US" sz="1100" dirty="0"/>
              <a:t> </a:t>
            </a:r>
            <a:r>
              <a:rPr lang="en-US" sz="1100" dirty="0" err="1"/>
              <a:t>facilități</a:t>
            </a:r>
            <a:r>
              <a:rPr lang="ro-RO" sz="1100" dirty="0"/>
              <a:t> </a:t>
            </a:r>
            <a:r>
              <a:rPr lang="en-US" sz="1100" dirty="0" err="1"/>
              <a:t>utilizatorilor</a:t>
            </a:r>
            <a:r>
              <a:rPr lang="en-US" sz="1100" dirty="0"/>
              <a:t> de </a:t>
            </a:r>
            <a:r>
              <a:rPr lang="en-US" sz="1100" dirty="0" err="1"/>
              <a:t>resurse</a:t>
            </a:r>
            <a:r>
              <a:rPr lang="en-US" sz="1100" dirty="0"/>
              <a:t> </a:t>
            </a:r>
            <a:r>
              <a:rPr lang="en-US" sz="1100" dirty="0" err="1"/>
              <a:t>naturale</a:t>
            </a:r>
            <a:r>
              <a:rPr lang="en-US" sz="1100" dirty="0"/>
              <a:t> (de </a:t>
            </a:r>
            <a:r>
              <a:rPr lang="en-US" sz="1100" dirty="0" err="1"/>
              <a:t>exemplu</a:t>
            </a:r>
            <a:r>
              <a:rPr lang="en-US" sz="1100" dirty="0"/>
              <a:t>, </a:t>
            </a:r>
            <a:r>
              <a:rPr lang="en-US" sz="1100" dirty="0" err="1"/>
              <a:t>taxele</a:t>
            </a:r>
            <a:r>
              <a:rPr lang="en-US" sz="1100" dirty="0"/>
              <a:t> de </a:t>
            </a:r>
            <a:r>
              <a:rPr lang="en-US" sz="1100" dirty="0" err="1"/>
              <a:t>mediu</a:t>
            </a:r>
            <a:r>
              <a:rPr lang="en-US" sz="1100" dirty="0"/>
              <a:t>), fie </a:t>
            </a:r>
            <a:r>
              <a:rPr lang="en-US" sz="1100" dirty="0" err="1"/>
              <a:t>să</a:t>
            </a:r>
            <a:r>
              <a:rPr lang="en-US" sz="1100" dirty="0"/>
              <a:t> </a:t>
            </a:r>
            <a:r>
              <a:rPr lang="en-US" sz="1100" dirty="0" err="1"/>
              <a:t>restricționeze</a:t>
            </a:r>
            <a:r>
              <a:rPr lang="en-US" sz="1100" dirty="0"/>
              <a:t> </a:t>
            </a:r>
            <a:r>
              <a:rPr lang="en-US" sz="1100" dirty="0" err="1"/>
              <a:t>valorificarea</a:t>
            </a:r>
            <a:r>
              <a:rPr lang="en-US" sz="1100" dirty="0"/>
              <a:t> </a:t>
            </a:r>
            <a:r>
              <a:rPr lang="en-US" sz="1100" dirty="0" err="1"/>
              <a:t>acestora</a:t>
            </a:r>
            <a:r>
              <a:rPr lang="ro-RO" sz="1100" dirty="0"/>
              <a:t> </a:t>
            </a:r>
            <a:r>
              <a:rPr lang="en-US" sz="1100" dirty="0" err="1"/>
              <a:t>prin</a:t>
            </a:r>
            <a:r>
              <a:rPr lang="en-US" sz="1100" dirty="0"/>
              <a:t> </a:t>
            </a:r>
            <a:r>
              <a:rPr lang="en-US" sz="1100" dirty="0" err="1"/>
              <a:t>introducerea</a:t>
            </a:r>
            <a:r>
              <a:rPr lang="en-US" sz="1100" dirty="0"/>
              <a:t> </a:t>
            </a:r>
            <a:r>
              <a:rPr lang="en-US" sz="1100" dirty="0" err="1"/>
              <a:t>unor</a:t>
            </a:r>
            <a:r>
              <a:rPr lang="en-US" sz="1100" dirty="0"/>
              <a:t> </a:t>
            </a:r>
            <a:r>
              <a:rPr lang="en-US" sz="1100" dirty="0" err="1"/>
              <a:t>taxe</a:t>
            </a:r>
            <a:r>
              <a:rPr lang="en-US" sz="1100" dirty="0"/>
              <a:t>, </a:t>
            </a:r>
            <a:r>
              <a:rPr lang="en-US" sz="1100" dirty="0" err="1"/>
              <a:t>amenzi</a:t>
            </a:r>
            <a:r>
              <a:rPr lang="en-US" sz="1100" dirty="0"/>
              <a:t> </a:t>
            </a:r>
            <a:r>
              <a:rPr lang="en-US" sz="1100" dirty="0" err="1"/>
              <a:t>și</a:t>
            </a:r>
            <a:r>
              <a:rPr lang="en-US" sz="1100" dirty="0"/>
              <a:t> </a:t>
            </a:r>
            <a:r>
              <a:rPr lang="en-US" sz="1100" dirty="0" err="1"/>
              <a:t>penalități</a:t>
            </a:r>
            <a:r>
              <a:rPr lang="en-US" sz="1100" dirty="0"/>
              <a:t>.</a:t>
            </a:r>
          </a:p>
          <a:p>
            <a:pPr>
              <a:lnSpc>
                <a:spcPct val="130000"/>
              </a:lnSpc>
            </a:pP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7581586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AC14302F-E955-47D0-A56B-D1D1A6953B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73" y="-9274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C310F6C-D8CB-4984-9F9B-BA18C1719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2079" y="1033741"/>
            <a:ext cx="4908132" cy="4613915"/>
            <a:chOff x="659679" y="950330"/>
            <a:chExt cx="4908132" cy="4613915"/>
          </a:xfrm>
        </p:grpSpPr>
        <p:sp>
          <p:nvSpPr>
            <p:cNvPr id="34" name="Freeform: Shape 15">
              <a:extLst>
                <a:ext uri="{FF2B5EF4-FFF2-40B4-BE49-F238E27FC236}">
                  <a16:creationId xmlns:a16="http://schemas.microsoft.com/office/drawing/2014/main" id="{6750E550-BE93-4743-8659-1531F86CB6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816216" y="1107426"/>
              <a:ext cx="4619072" cy="4342182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E626DC7-F0FE-49A7-AA4C-A8DB1F7EBA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864593" y="1253260"/>
              <a:ext cx="4488025" cy="4074679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5" name="Freeform: Shape 17">
              <a:extLst>
                <a:ext uri="{FF2B5EF4-FFF2-40B4-BE49-F238E27FC236}">
                  <a16:creationId xmlns:a16="http://schemas.microsoft.com/office/drawing/2014/main" id="{1EBB781F-78E5-4C66-811C-9FF8B5D501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1300000" flipH="1">
              <a:off x="659679" y="950330"/>
              <a:ext cx="4908132" cy="4613915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008176E-F71C-4C7C-9FE8-04E5B7E85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9849" y="1899904"/>
            <a:ext cx="3312116" cy="2934031"/>
          </a:xfrm>
        </p:spPr>
        <p:txBody>
          <a:bodyPr anchor="ctr">
            <a:norm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TAXE, AMENZI ȘI SANCŢIUNI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1553A8FE-BB02-4EC1-85D8-08B2D4913F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1025436"/>
              </p:ext>
            </p:extLst>
          </p:nvPr>
        </p:nvGraphicFramePr>
        <p:xfrm>
          <a:off x="6095999" y="940107"/>
          <a:ext cx="5076826" cy="5024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30447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E0B23298-9677-433E-B666-590A74B7E5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083" y="643467"/>
            <a:ext cx="5249231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549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0DBF1ABE-8590-450D-BB49-BDDCCF3EEA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05DA93-F628-4D2C-8877-78F1EAE1F2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0531" y="1346268"/>
            <a:ext cx="5274860" cy="3066706"/>
          </a:xfrm>
        </p:spPr>
        <p:txBody>
          <a:bodyPr anchor="b"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4200" dirty="0"/>
              <a:t>Protec</a:t>
            </a:r>
            <a:r>
              <a:rPr lang="ro-RO" sz="4200" dirty="0"/>
              <a:t>ția mediului  și </a:t>
            </a:r>
            <a:r>
              <a:rPr lang="ro-RO" sz="4200" dirty="0">
                <a:latin typeface="Arial" panose="020B0604020202020204" pitchFamily="34" charset="0"/>
                <a:cs typeface="Arial" panose="020B0604020202020204" pitchFamily="34" charset="0"/>
              </a:rPr>
              <a:t>antreprenoriatul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B63908-43B0-4981-B490-401603AAF2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1212" y="4412974"/>
            <a:ext cx="4524024" cy="1576188"/>
          </a:xfrm>
        </p:spPr>
        <p:txBody>
          <a:bodyPr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ro-RO" sz="2000" dirty="0">
                <a:latin typeface="Arial" panose="020B0604020202020204" pitchFamily="34" charset="0"/>
                <a:cs typeface="Arial" panose="020B0604020202020204" pitchFamily="34" charset="0"/>
              </a:rPr>
              <a:t>Elena Scobioală, coordonator proiecte Mișcarea Ecologistă din Moldova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7D887A3-61AD-4674-BC53-8DFA8CF7B4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79F0FB3-8461-462D-84A2-53106FBF4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53480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11E3C311-4E8A-45D9-97BF-07F5FD3469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58825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Picture 3" descr="An unpaved road with lightning at the end">
            <a:extLst>
              <a:ext uri="{FF2B5EF4-FFF2-40B4-BE49-F238E27FC236}">
                <a16:creationId xmlns:a16="http://schemas.microsoft.com/office/drawing/2014/main" id="{24293BAA-EEAE-404B-B179-8084A60E45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648" r="25646" b="-1"/>
          <a:stretch/>
        </p:blipFill>
        <p:spPr>
          <a:xfrm>
            <a:off x="7187979" y="10"/>
            <a:ext cx="5004021" cy="6857990"/>
          </a:xfrm>
          <a:custGeom>
            <a:avLst/>
            <a:gdLst/>
            <a:ahLst/>
            <a:cxnLst/>
            <a:rect l="l" t="t" r="r" b="b"/>
            <a:pathLst>
              <a:path w="4901771" h="6858000">
                <a:moveTo>
                  <a:pt x="1623023" y="0"/>
                </a:moveTo>
                <a:lnTo>
                  <a:pt x="2716256" y="0"/>
                </a:lnTo>
                <a:lnTo>
                  <a:pt x="3496422" y="0"/>
                </a:lnTo>
                <a:lnTo>
                  <a:pt x="4544484" y="0"/>
                </a:lnTo>
                <a:lnTo>
                  <a:pt x="4710787" y="0"/>
                </a:lnTo>
                <a:lnTo>
                  <a:pt x="4901771" y="0"/>
                </a:lnTo>
                <a:lnTo>
                  <a:pt x="4901771" y="6858000"/>
                </a:lnTo>
                <a:lnTo>
                  <a:pt x="4710787" y="6858000"/>
                </a:lnTo>
                <a:lnTo>
                  <a:pt x="4544484" y="6858000"/>
                </a:lnTo>
                <a:lnTo>
                  <a:pt x="3496422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5824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Nature Is Speaking – Julia Roberts is Mother Nature _ Conservation International (CI)">
            <a:hlinkClick r:id="" action="ppaction://media"/>
            <a:extLst>
              <a:ext uri="{FF2B5EF4-FFF2-40B4-BE49-F238E27FC236}">
                <a16:creationId xmlns:a16="http://schemas.microsoft.com/office/drawing/2014/main" id="{5D571530-C2A1-4DCC-B2B3-BBBAEABC1753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0640" y="643467"/>
            <a:ext cx="9904117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6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0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181FC64-B306-4821-98E2-780662EFC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CF98E0-0097-485F-BE5B-9EADC23B9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18" y="442913"/>
            <a:ext cx="5183986" cy="1639888"/>
          </a:xfrm>
        </p:spPr>
        <p:txBody>
          <a:bodyPr anchor="b">
            <a:normAutofit/>
          </a:bodyPr>
          <a:lstStyle/>
          <a:p>
            <a:r>
              <a:rPr lang="pt-BR" u="sng" dirty="0"/>
              <a:t>I. </a:t>
            </a:r>
            <a:r>
              <a:rPr lang="pt-BR" u="sng" dirty="0">
                <a:latin typeface="Arial" panose="020B0604020202020204" pitchFamily="34" charset="0"/>
                <a:cs typeface="Arial" panose="020B0604020202020204" pitchFamily="34" charset="0"/>
              </a:rPr>
              <a:t>Concepte</a:t>
            </a:r>
            <a:r>
              <a:rPr lang="pt-BR" u="sng" dirty="0"/>
              <a:t> </a:t>
            </a:r>
            <a:r>
              <a:rPr lang="ro-RO" u="sng" dirty="0"/>
              <a:t>și noțiuni</a:t>
            </a:r>
            <a:r>
              <a:rPr lang="pt-BR" u="sng" dirty="0"/>
              <a:t> </a:t>
            </a:r>
            <a:br>
              <a:rPr lang="ro-RO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1F89F7-446C-4EDE-B172-4B4BEEE40E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2519" y="2312988"/>
            <a:ext cx="5183986" cy="3651250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„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ntreprenoriatul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singurul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mecanism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pe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planetă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suficient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puternic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încât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producă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acele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schimbări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necesare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inversa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degradarea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socială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mediului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înconjurător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.“</a:t>
            </a:r>
            <a:endParaRPr 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Ecologistul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antreprenorul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jurnalistul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autorul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Paul Hawken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871FC61-DD4E-47D4-81FD-8A7E7D12B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29A1E2C-5AC8-40FC-99E9-832069D39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0577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5C54A75-E44A-4147-B9D0-FF46CFD316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19069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D8011E69-9978-44D1-8F9B-8BC298787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049" y="2515105"/>
            <a:ext cx="3249406" cy="182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000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905A85-94FA-415D-87C3-44D09DC03E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2312275"/>
            <a:ext cx="8770571" cy="4173365"/>
          </a:xfrm>
        </p:spPr>
        <p:txBody>
          <a:bodyPr>
            <a:noAutofit/>
          </a:bodyPr>
          <a:lstStyle/>
          <a:p>
            <a:pPr algn="just"/>
            <a:r>
              <a:rPr lang="ro-RO" sz="1200" b="1" dirty="0">
                <a:latin typeface="Arial" panose="020B0604020202020204" pitchFamily="34" charset="0"/>
                <a:cs typeface="Arial" panose="020B0604020202020204" pitchFamily="34" charset="0"/>
              </a:rPr>
              <a:t>Antreprenoriat verde </a:t>
            </a:r>
          </a:p>
          <a:p>
            <a:pPr algn="just"/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acea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activitate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care se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adresează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mod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conștient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unei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probleme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sociale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mediu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prin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intermediul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unor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idei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antreprenoriale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cu un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nivel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ridicat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risc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dar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care au un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efect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evident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pozitiv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ceea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privește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mediul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înconjurător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fiind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același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timp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sustenabile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din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punct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vedere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financiar</a:t>
            </a:r>
            <a:endParaRPr lang="ro-R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o-RO" sz="1200" b="1" dirty="0">
                <a:latin typeface="Arial" panose="020B0604020202020204" pitchFamily="34" charset="0"/>
                <a:cs typeface="Arial" panose="020B0604020202020204" pitchFamily="34" charset="0"/>
              </a:rPr>
              <a:t>Economie verde</a:t>
            </a:r>
          </a:p>
          <a:p>
            <a:pPr algn="just"/>
            <a:r>
              <a:rPr lang="ro-RO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odelul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economie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care </a:t>
            </a:r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își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propune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îmbunătățirea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bunăstării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echității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sociale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concomitent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cu </a:t>
            </a:r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reducerea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semnificativă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riscurilor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mediu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deficitului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ecologic;</a:t>
            </a:r>
            <a:endParaRPr lang="ro-RO" sz="1200" b="0" i="0" dirty="0"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o-RO" sz="12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Mediu înconjurător</a:t>
            </a:r>
          </a:p>
          <a:p>
            <a:r>
              <a:rPr lang="ro-RO" sz="1200" dirty="0">
                <a:solidFill>
                  <a:srgbClr val="4444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nsamblul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condiții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elemente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naturale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ale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Terrei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 a.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aerul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apa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solul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subsolul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; b.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toate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straturile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atmosferice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; c.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toate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materiile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organice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anorganice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ca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ființele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vii; d.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Sistemele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naturale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interacțiune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cuprinzând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elementele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 la a la c,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inclusiv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valorile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istorice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culturale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estetice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i="0" dirty="0" err="1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rezultate</a:t>
            </a:r>
            <a:r>
              <a:rPr lang="en-US" sz="1200" b="0" i="0" dirty="0">
                <a:solidFill>
                  <a:srgbClr val="44444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endParaRPr lang="ro-RO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910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45E95-EE1D-4FF3-BECB-6100C8E45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Economie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circulară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model economic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care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valoarea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produselor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materialelor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este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menținută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cît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mult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posibil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deșeurile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utilizarea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resurselor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sînt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reduse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la minimum,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iar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atunci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cînd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produs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ajunge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sfîrșitul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duratei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sale de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viață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acesta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este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folosit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din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nou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crea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valoare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suplimentară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acest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lucru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poate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aduce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beneficii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economice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majore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contribuind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inovare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creștere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economică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crearea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locurilor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muncă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Eco-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inovare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inovații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domeniul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ecologic, care pot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preveni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reduce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efectele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adverse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asupra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mediului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înconjurător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pot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contribui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crearea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noilor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oportunități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afaceri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Dezvoltare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durabilă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concept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înglobează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economia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circulară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economia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„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verde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”,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formulat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Comisia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Brundland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(1987), care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semnifică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„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satisfacerea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nevoilor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astăzi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fără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sacrifica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abilitatea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generațiilor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viitoare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     a-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satisface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propriile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nevoi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”;</a:t>
            </a:r>
          </a:p>
          <a:p>
            <a:pPr algn="just"/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678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593B4D24-F4A8-4141-A20A-E0575D199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F87E4D0-D347-4DA8-81D7-104733308B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3293" y="1074738"/>
            <a:ext cx="4906732" cy="4679812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DC9CEF6-58E1-4D78-BBBE-76F779AD9C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7555" y="898498"/>
            <a:ext cx="5298208" cy="5032292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8" name="Freeform: Shape 28">
            <a:extLst>
              <a:ext uri="{FF2B5EF4-FFF2-40B4-BE49-F238E27FC236}">
                <a16:creationId xmlns:a16="http://schemas.microsoft.com/office/drawing/2014/main" id="{47AF1248-67F7-4FEF-8D1D-FE33661A9C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97266" y="993913"/>
            <a:ext cx="5101442" cy="4851950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58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9" name="Content Placeholder 8" descr="Diagram&#10;&#10;Description automatically generated">
            <a:extLst>
              <a:ext uri="{FF2B5EF4-FFF2-40B4-BE49-F238E27FC236}">
                <a16:creationId xmlns:a16="http://schemas.microsoft.com/office/drawing/2014/main" id="{893BE195-6618-4CAD-8FD5-84FEFD3CD1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1" r="6462" b="-2"/>
          <a:stretch/>
        </p:blipFill>
        <p:spPr>
          <a:xfrm>
            <a:off x="1033670" y="1288109"/>
            <a:ext cx="4349282" cy="4221274"/>
          </a:xfrm>
          <a:custGeom>
            <a:avLst/>
            <a:gdLst/>
            <a:ahLst/>
            <a:cxnLst/>
            <a:rect l="l" t="t" r="r" b="b"/>
            <a:pathLst>
              <a:path w="4292584" h="4094066">
                <a:moveTo>
                  <a:pt x="2456537" y="0"/>
                </a:moveTo>
                <a:cubicBezTo>
                  <a:pt x="2738780" y="0"/>
                  <a:pt x="2998545" y="55066"/>
                  <a:pt x="3228742" y="163517"/>
                </a:cubicBezTo>
                <a:cubicBezTo>
                  <a:pt x="3444477" y="265234"/>
                  <a:pt x="3633959" y="413698"/>
                  <a:pt x="3791935" y="604700"/>
                </a:cubicBezTo>
                <a:cubicBezTo>
                  <a:pt x="4114802" y="995211"/>
                  <a:pt x="4292584" y="1550174"/>
                  <a:pt x="4292584" y="2167403"/>
                </a:cubicBezTo>
                <a:cubicBezTo>
                  <a:pt x="4292584" y="2413659"/>
                  <a:pt x="4223774" y="2611299"/>
                  <a:pt x="4069573" y="2808283"/>
                </a:cubicBezTo>
                <a:cubicBezTo>
                  <a:pt x="3908278" y="3014339"/>
                  <a:pt x="3665922" y="3204126"/>
                  <a:pt x="3409289" y="3405037"/>
                </a:cubicBezTo>
                <a:cubicBezTo>
                  <a:pt x="3361941" y="3442060"/>
                  <a:pt x="3313027" y="3480392"/>
                  <a:pt x="3264115" y="3519190"/>
                </a:cubicBezTo>
                <a:cubicBezTo>
                  <a:pt x="2826289" y="3866416"/>
                  <a:pt x="2506740" y="4094066"/>
                  <a:pt x="2071218" y="4094066"/>
                </a:cubicBezTo>
                <a:cubicBezTo>
                  <a:pt x="1407617" y="4094066"/>
                  <a:pt x="937645" y="3814621"/>
                  <a:pt x="499819" y="3159623"/>
                </a:cubicBezTo>
                <a:cubicBezTo>
                  <a:pt x="442524" y="3073891"/>
                  <a:pt x="386517" y="2995921"/>
                  <a:pt x="332353" y="2920566"/>
                </a:cubicBezTo>
                <a:cubicBezTo>
                  <a:pt x="107867" y="2608119"/>
                  <a:pt x="0" y="2445632"/>
                  <a:pt x="0" y="2167403"/>
                </a:cubicBezTo>
                <a:cubicBezTo>
                  <a:pt x="0" y="1891138"/>
                  <a:pt x="67612" y="1618236"/>
                  <a:pt x="200812" y="1356275"/>
                </a:cubicBezTo>
                <a:cubicBezTo>
                  <a:pt x="331156" y="1100015"/>
                  <a:pt x="517505" y="865448"/>
                  <a:pt x="754611" y="659299"/>
                </a:cubicBezTo>
                <a:cubicBezTo>
                  <a:pt x="987664" y="456610"/>
                  <a:pt x="1264470" y="289449"/>
                  <a:pt x="1555279" y="175950"/>
                </a:cubicBezTo>
                <a:cubicBezTo>
                  <a:pt x="1853918" y="59181"/>
                  <a:pt x="2157254" y="0"/>
                  <a:pt x="2456537" y="0"/>
                </a:cubicBezTo>
                <a:close/>
              </a:path>
            </a:pathLst>
          </a:custGeom>
        </p:spPr>
      </p:pic>
      <p:sp>
        <p:nvSpPr>
          <p:cNvPr id="49" name="Content Placeholder 19">
            <a:extLst>
              <a:ext uri="{FF2B5EF4-FFF2-40B4-BE49-F238E27FC236}">
                <a16:creationId xmlns:a16="http://schemas.microsoft.com/office/drawing/2014/main" id="{B3AA5B6E-BD42-489E-8451-04B8A65A1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2260" y="2721030"/>
            <a:ext cx="4691478" cy="3243207"/>
          </a:xfrm>
        </p:spPr>
        <p:txBody>
          <a:bodyPr>
            <a:normAutofit/>
          </a:bodyPr>
          <a:lstStyle/>
          <a:p>
            <a:pPr algn="just"/>
            <a:r>
              <a:rPr lang="ro-RO" sz="1400" dirty="0">
                <a:latin typeface="Arial" panose="020B0604020202020204" pitchFamily="34" charset="0"/>
                <a:cs typeface="Arial" panose="020B0604020202020204" pitchFamily="34" charset="0"/>
              </a:rPr>
              <a:t>Activitate care rezultă în î</a:t>
            </a:r>
            <a:r>
              <a:rPr lang="en-US" sz="14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mbunătățirea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bunăstării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populației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echitate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socială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cu </a:t>
            </a:r>
            <a:r>
              <a:rPr lang="en-US" sz="14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reducerea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riscurilor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ro-RO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mediu şi a constrângerilor ecologice. Este o economie cu emisii reduse de carbon, efi cientă</a:t>
            </a:r>
            <a:r>
              <a:rPr lang="ro-RO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utilizarea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resurselor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social </a:t>
            </a:r>
            <a:r>
              <a:rPr lang="en-US" sz="14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incluzivă</a:t>
            </a:r>
            <a:r>
              <a:rPr lang="en-US" sz="14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803CA72-D245-40B1-AC73-FCEF6AD85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9085" y="540571"/>
            <a:ext cx="5183986" cy="1639888"/>
          </a:xfrm>
        </p:spPr>
        <p:txBody>
          <a:bodyPr anchor="b">
            <a:norm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Economie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verde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374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1FF4BD4-63DD-4E3D-B6E7-D0586C1E64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759339"/>
              </p:ext>
            </p:extLst>
          </p:nvPr>
        </p:nvGraphicFramePr>
        <p:xfrm>
          <a:off x="471340" y="329938"/>
          <a:ext cx="11180190" cy="6353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26151867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LinesVTI">
  <a:themeElements>
    <a:clrScheme name="SketchLines">
      <a:dk1>
        <a:sysClr val="windowText" lastClr="000000"/>
      </a:dk1>
      <a:lt1>
        <a:sysClr val="window" lastClr="FFFFFF"/>
      </a:lt1>
      <a:dk2>
        <a:srgbClr val="564E4E"/>
      </a:dk2>
      <a:lt2>
        <a:srgbClr val="EEEBE2"/>
      </a:lt2>
      <a:accent1>
        <a:srgbClr val="E54837"/>
      </a:accent1>
      <a:accent2>
        <a:srgbClr val="947F53"/>
      </a:accent2>
      <a:accent3>
        <a:srgbClr val="BE8D64"/>
      </a:accent3>
      <a:accent4>
        <a:srgbClr val="E0C171"/>
      </a:accent4>
      <a:accent5>
        <a:srgbClr val="968572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7">
      <a:majorFont>
        <a:latin typeface="Meiryo"/>
        <a:ea typeface=""/>
        <a:cs typeface=""/>
      </a:majorFont>
      <a:minorFont>
        <a:latin typeface="Meiryo"/>
        <a:ea typeface=""/>
        <a:cs typeface="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LinesVTI" id="{8C0B0F05-C8D0-4078-9615-83E590287484}" vid="{43A7BC57-C1E3-4EE6-BDBC-5422DD574AF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280</TotalTime>
  <Words>1419</Words>
  <Application>Microsoft Office PowerPoint</Application>
  <PresentationFormat>Widescreen</PresentationFormat>
  <Paragraphs>131</Paragraphs>
  <Slides>27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Arial</vt:lpstr>
      <vt:lpstr>Calibri</vt:lpstr>
      <vt:lpstr>Corbel</vt:lpstr>
      <vt:lpstr>Meiryo</vt:lpstr>
      <vt:lpstr>Wingdings</vt:lpstr>
      <vt:lpstr>SketchLinesVTI</vt:lpstr>
      <vt:lpstr>Programul GEA</vt:lpstr>
      <vt:lpstr>Agendă </vt:lpstr>
      <vt:lpstr>Protecția mediului  și antreprenoriatul</vt:lpstr>
      <vt:lpstr>PowerPoint Presentation</vt:lpstr>
      <vt:lpstr>I. Concepte și noțiuni  </vt:lpstr>
      <vt:lpstr>PowerPoint Presentation</vt:lpstr>
      <vt:lpstr>PowerPoint Presentation</vt:lpstr>
      <vt:lpstr>Economie verde</vt:lpstr>
      <vt:lpstr>PowerPoint Presentation</vt:lpstr>
      <vt:lpstr>Importanța globală a Economiei Verzi</vt:lpstr>
      <vt:lpstr>Alte beneficii ale Economiei Verzi</vt:lpstr>
      <vt:lpstr>II. Conștientizare și contribuție voluntară la protecția resurselor</vt:lpstr>
      <vt:lpstr>Sfaturi verzi utile pentru oficiu și activitatea zilnică</vt:lpstr>
      <vt:lpstr>Sfaturi verzi utile pentru oficiu</vt:lpstr>
      <vt:lpstr>Sfaturi verzi utile pentru oficiu</vt:lpstr>
      <vt:lpstr>PowerPoint Presentation</vt:lpstr>
      <vt:lpstr>Pași pe care să-i întreprindeți pentru aplicarea practicilor verzi</vt:lpstr>
      <vt:lpstr>Eficientizarea utilizării resurselor: consumul de apă</vt:lpstr>
      <vt:lpstr>Eficientizarea utilizării resurselor: reciclarea deșeurilor</vt:lpstr>
      <vt:lpstr>Eficientizarea utilizării resurselor: reciclarea deșeurilor</vt:lpstr>
      <vt:lpstr>Eficientizarea utilizării resurselor: eficiența energetică</vt:lpstr>
      <vt:lpstr>Eficientizarea utilizării resurselor: sistem de management</vt:lpstr>
      <vt:lpstr>Câteva exemple de reducere a cheltuielilor operaționale din contul eficientizării utilizării resurselor:</vt:lpstr>
      <vt:lpstr>III. Obligativitatea agenților economici de a contribui la protecția mediului</vt:lpstr>
      <vt:lpstr>PowerPoint Presentation</vt:lpstr>
      <vt:lpstr>TAXE, AMENZI ȘI SANCŢIUNI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Protecția mediului  și antreprenoriatul</dc:title>
  <dc:creator>Elena Scobioală</dc:creator>
  <cp:lastModifiedBy>User</cp:lastModifiedBy>
  <cp:revision>29</cp:revision>
  <dcterms:created xsi:type="dcterms:W3CDTF">2021-04-14T18:47:11Z</dcterms:created>
  <dcterms:modified xsi:type="dcterms:W3CDTF">2021-04-16T06:12:52Z</dcterms:modified>
</cp:coreProperties>
</file>